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2.xml" ContentType="application/vnd.openxmlformats-officedocument.presentationml.tags+xml"/>
  <Override PartName="/ppt/slideLayouts/slideLayout28.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6.xml" ContentType="application/vnd.openxmlformats-officedocument.presentationml.notesSlide+xml"/>
  <Override PartName="/ppt/tags/tag18.xml" ContentType="application/vnd.openxmlformats-officedocument.presentationml.tags+xml"/>
  <Override PartName="/ppt/notesSlides/notesSlide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8.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9.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30.xml" ContentType="application/vnd.openxmlformats-officedocument.presentationml.tags+xml"/>
  <Override PartName="/ppt/notesSlides/notesSlide10.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1.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12.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13.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714" r:id="rId1"/>
    <p:sldMasterId id="2147483757" r:id="rId2"/>
  </p:sldMasterIdLst>
  <p:notesMasterIdLst>
    <p:notesMasterId r:id="rId27"/>
  </p:notesMasterIdLst>
  <p:sldIdLst>
    <p:sldId id="2147481058" r:id="rId3"/>
    <p:sldId id="2147479694" r:id="rId4"/>
    <p:sldId id="2147481056" r:id="rId5"/>
    <p:sldId id="2147481062" r:id="rId6"/>
    <p:sldId id="2147472875" r:id="rId7"/>
    <p:sldId id="1035" r:id="rId8"/>
    <p:sldId id="2147481051" r:id="rId9"/>
    <p:sldId id="2147481038" r:id="rId10"/>
    <p:sldId id="2147474754" r:id="rId11"/>
    <p:sldId id="488" r:id="rId12"/>
    <p:sldId id="2147481052" r:id="rId13"/>
    <p:sldId id="2147481050" r:id="rId14"/>
    <p:sldId id="432" r:id="rId15"/>
    <p:sldId id="791" r:id="rId16"/>
    <p:sldId id="2147479077" r:id="rId17"/>
    <p:sldId id="2147481053" r:id="rId18"/>
    <p:sldId id="2147481043" r:id="rId19"/>
    <p:sldId id="2147475076" r:id="rId20"/>
    <p:sldId id="1411" r:id="rId21"/>
    <p:sldId id="1069" r:id="rId22"/>
    <p:sldId id="2147481067" r:id="rId23"/>
    <p:sldId id="2147481065" r:id="rId24"/>
    <p:sldId id="2147478976" r:id="rId25"/>
    <p:sldId id="2147481059" r:id="rId26"/>
  </p:sldIdLst>
  <p:sldSz cx="13439775" cy="7559675"/>
  <p:notesSz cx="6794500" cy="9931400"/>
  <p:embeddedFontLst>
    <p:embeddedFont>
      <p:font typeface="Calibri" panose="020F0502020204030204" pitchFamily="34" charset="0"/>
      <p:regular r:id="rId28"/>
      <p:bold r:id="rId29"/>
      <p:italic r:id="rId30"/>
      <p:boldItalic r:id="rId31"/>
    </p:embeddedFont>
    <p:embeddedFont>
      <p:font typeface="MS PGothic" panose="020B0600070205080204" pitchFamily="34" charset="-128"/>
      <p:regular r:id="rId32"/>
    </p:embeddedFont>
    <p:embeddedFont>
      <p:font typeface="Neue Simon Kucher" panose="00000500000000000000" pitchFamily="2" charset="0"/>
      <p:regular r:id="rId33"/>
      <p:bold r:id="rId34"/>
      <p:italic r:id="rId35"/>
      <p:boldItalic r:id="rId36"/>
    </p:embeddedFont>
    <p:embeddedFont>
      <p:font typeface="SimonKucher" panose="020B0604020202020204" charset="0"/>
      <p:regular r:id="rId37"/>
      <p:bold r:id="rId38"/>
      <p:italic r:id="rId39"/>
      <p:boldItalic r:id="rId40"/>
    </p:embeddedFont>
  </p:embeddedFontLst>
  <p:custDataLst>
    <p:tags r:id="rId41"/>
  </p:custDataLst>
  <p:defaultTextStyle>
    <a:defPPr>
      <a:defRPr lang="de-DE"/>
    </a:defPPr>
    <a:lvl1pPr marL="0" algn="l" defTabSz="995491" rtl="0" eaLnBrk="1" latinLnBrk="0" hangingPunct="1">
      <a:defRPr sz="2000" kern="1200">
        <a:solidFill>
          <a:schemeClr val="tx1"/>
        </a:solidFill>
        <a:latin typeface="+mn-lt"/>
        <a:ea typeface="+mn-ea"/>
        <a:cs typeface="+mn-cs"/>
      </a:defRPr>
    </a:lvl1pPr>
    <a:lvl2pPr marL="497745" algn="l" defTabSz="995491" rtl="0" eaLnBrk="1" latinLnBrk="0" hangingPunct="1">
      <a:defRPr sz="2000" kern="1200">
        <a:solidFill>
          <a:schemeClr val="tx1"/>
        </a:solidFill>
        <a:latin typeface="+mn-lt"/>
        <a:ea typeface="+mn-ea"/>
        <a:cs typeface="+mn-cs"/>
      </a:defRPr>
    </a:lvl2pPr>
    <a:lvl3pPr marL="995491" algn="l" defTabSz="995491" rtl="0" eaLnBrk="1" latinLnBrk="0" hangingPunct="1">
      <a:defRPr sz="2000" kern="1200">
        <a:solidFill>
          <a:schemeClr val="tx1"/>
        </a:solidFill>
        <a:latin typeface="+mn-lt"/>
        <a:ea typeface="+mn-ea"/>
        <a:cs typeface="+mn-cs"/>
      </a:defRPr>
    </a:lvl3pPr>
    <a:lvl4pPr marL="1493236" algn="l" defTabSz="995491" rtl="0" eaLnBrk="1" latinLnBrk="0" hangingPunct="1">
      <a:defRPr sz="2000" kern="1200">
        <a:solidFill>
          <a:schemeClr val="tx1"/>
        </a:solidFill>
        <a:latin typeface="+mn-lt"/>
        <a:ea typeface="+mn-ea"/>
        <a:cs typeface="+mn-cs"/>
      </a:defRPr>
    </a:lvl4pPr>
    <a:lvl5pPr marL="1990982" algn="l" defTabSz="995491" rtl="0" eaLnBrk="1" latinLnBrk="0" hangingPunct="1">
      <a:defRPr sz="2000" kern="1200">
        <a:solidFill>
          <a:schemeClr val="tx1"/>
        </a:solidFill>
        <a:latin typeface="+mn-lt"/>
        <a:ea typeface="+mn-ea"/>
        <a:cs typeface="+mn-cs"/>
      </a:defRPr>
    </a:lvl5pPr>
    <a:lvl6pPr marL="2488727" algn="l" defTabSz="995491" rtl="0" eaLnBrk="1" latinLnBrk="0" hangingPunct="1">
      <a:defRPr sz="2000" kern="1200">
        <a:solidFill>
          <a:schemeClr val="tx1"/>
        </a:solidFill>
        <a:latin typeface="+mn-lt"/>
        <a:ea typeface="+mn-ea"/>
        <a:cs typeface="+mn-cs"/>
      </a:defRPr>
    </a:lvl6pPr>
    <a:lvl7pPr marL="2986473" algn="l" defTabSz="995491" rtl="0" eaLnBrk="1" latinLnBrk="0" hangingPunct="1">
      <a:defRPr sz="2000" kern="1200">
        <a:solidFill>
          <a:schemeClr val="tx1"/>
        </a:solidFill>
        <a:latin typeface="+mn-lt"/>
        <a:ea typeface="+mn-ea"/>
        <a:cs typeface="+mn-cs"/>
      </a:defRPr>
    </a:lvl7pPr>
    <a:lvl8pPr marL="3484219" algn="l" defTabSz="995491" rtl="0" eaLnBrk="1" latinLnBrk="0" hangingPunct="1">
      <a:defRPr sz="2000" kern="1200">
        <a:solidFill>
          <a:schemeClr val="tx1"/>
        </a:solidFill>
        <a:latin typeface="+mn-lt"/>
        <a:ea typeface="+mn-ea"/>
        <a:cs typeface="+mn-cs"/>
      </a:defRPr>
    </a:lvl8pPr>
    <a:lvl9pPr marL="3981964" algn="l" defTabSz="995491"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5" pos="1768" userDrawn="1">
          <p15:clr>
            <a:srgbClr val="A4A3A4"/>
          </p15:clr>
        </p15:guide>
        <p15:guide id="6" orient="horz" pos="3602" userDrawn="1">
          <p15:clr>
            <a:srgbClr val="A4A3A4"/>
          </p15:clr>
        </p15:guide>
        <p15:guide id="7" pos="3160" userDrawn="1">
          <p15:clr>
            <a:srgbClr val="A4A3A4"/>
          </p15:clr>
        </p15:guide>
        <p15:guide id="8" pos="4097" userDrawn="1">
          <p15:clr>
            <a:srgbClr val="A4A3A4"/>
          </p15:clr>
        </p15:guide>
        <p15:guide id="9" pos="4324" userDrawn="1">
          <p15:clr>
            <a:srgbClr val="A4A3A4"/>
          </p15:clr>
        </p15:guide>
        <p15:guide id="10" pos="3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1D25"/>
    <a:srgbClr val="DCE3E7"/>
    <a:srgbClr val="EEF1F3"/>
    <a:srgbClr val="A8B9C3"/>
    <a:srgbClr val="728E9E"/>
    <a:srgbClr val="737372"/>
    <a:srgbClr val="090909"/>
    <a:srgbClr val="39A1DC"/>
    <a:srgbClr val="0078B4"/>
    <a:srgbClr val="231F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60EE697-DAB6-4CC6-B496-040891EC17D7}">
  <a:tblStyle styleId="{260EE697-DAB6-4CC6-B496-040891EC17D7}" styleName="Simon-Kucher 1">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0" cmpd="sng">
              <a:solidFill>
                <a:schemeClr val="lt1"/>
              </a:solidFill>
            </a:ln>
          </a:bottom>
          <a:insideH>
            <a:ln w="9525" cmpd="sng">
              <a:solidFill>
                <a:schemeClr val="accent1"/>
              </a:solidFill>
            </a:ln>
          </a:insideH>
          <a:insideV>
            <a:ln w="9525" cmpd="sng">
              <a:solidFill>
                <a:schemeClr val="accent1"/>
              </a:solidFill>
            </a:ln>
          </a:insideV>
        </a:tcBdr>
        <a:fill>
          <a:solidFill>
            <a:schemeClr val="bg1"/>
          </a:solidFill>
        </a:fill>
      </a:tcStyle>
    </a:wholeTbl>
    <a:firstCol>
      <a:tcTxStyle b="on">
        <a:fontRef idx="minor">
          <a:prstClr val="black"/>
        </a:fontRef>
        <a:schemeClr val="tx1"/>
      </a:tcTxStyle>
      <a:tcStyle>
        <a:tcBdr/>
        <a:fill>
          <a:solidFill>
            <a:schemeClr val="accent1">
              <a:lumMod val="40000"/>
              <a:lumOff val="60000"/>
            </a:schemeClr>
          </a:solidFill>
        </a:fill>
      </a:tcStyle>
    </a:firstCol>
    <a:firstRow>
      <a:tcTxStyle b="on">
        <a:fontRef idx="minor">
          <a:prstClr val="black"/>
        </a:fontRef>
        <a:schemeClr val="tx1"/>
      </a:tcTxStyle>
      <a:tcStyle>
        <a:tcBdr/>
        <a:fill>
          <a:solidFill>
            <a:schemeClr val="accent1">
              <a:lumMod val="60000"/>
              <a:lumOff val="40000"/>
            </a:schemeClr>
          </a:solidFill>
        </a:fill>
      </a:tcStyle>
    </a:firstRow>
    <a:nwCell>
      <a:tcTxStyle>
        <a:fontRef idx="minor">
          <a:prstClr val="black"/>
        </a:fontRef>
        <a:schemeClr val="lt1"/>
      </a:tcTxStyle>
      <a:tcStyle>
        <a:tcBdr/>
        <a:fill>
          <a:solidFill>
            <a:schemeClr val="lt1"/>
          </a:solidFill>
        </a:fill>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021" autoAdjust="0"/>
  </p:normalViewPr>
  <p:slideViewPr>
    <p:cSldViewPr snapToGrid="0" snapToObjects="1" showGuides="1">
      <p:cViewPr varScale="1">
        <p:scale>
          <a:sx n="58" d="100"/>
          <a:sy n="58" d="100"/>
        </p:scale>
        <p:origin x="692" y="40"/>
      </p:cViewPr>
      <p:guideLst>
        <p:guide pos="1768"/>
        <p:guide orient="horz" pos="3602"/>
        <p:guide pos="3160"/>
        <p:guide pos="4097"/>
        <p:guide pos="4324"/>
        <p:guide pos="368"/>
      </p:guideLst>
    </p:cSldViewPr>
  </p:slideViewPr>
  <p:notesTextViewPr>
    <p:cViewPr>
      <p:scale>
        <a:sx n="3" d="2"/>
        <a:sy n="3" d="2"/>
      </p:scale>
      <p:origin x="0" y="0"/>
    </p:cViewPr>
  </p:notesTextViewPr>
  <p:sorterViewPr>
    <p:cViewPr varScale="1">
      <p:scale>
        <a:sx n="100" d="100"/>
        <a:sy n="100" d="100"/>
      </p:scale>
      <p:origin x="0" y="-13042"/>
    </p:cViewPr>
  </p:sorterViewPr>
  <p:notesViewPr>
    <p:cSldViewPr snapToGrid="0" snapToObjects="1">
      <p:cViewPr varScale="1">
        <p:scale>
          <a:sx n="74" d="100"/>
          <a:sy n="74" d="100"/>
        </p:scale>
        <p:origin x="223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2.fntdata"/><Relationship Id="rId21" Type="http://schemas.openxmlformats.org/officeDocument/2006/relationships/slide" Target="slides/slide19.xml"/><Relationship Id="rId34" Type="http://schemas.openxmlformats.org/officeDocument/2006/relationships/font" Target="fonts/font7.fntdata"/><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font" Target="fonts/font11.fntdata"/><Relationship Id="rId20" Type="http://schemas.openxmlformats.org/officeDocument/2006/relationships/slide" Target="slides/slide18.xml"/><Relationship Id="rId41"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8970047482414752E-2"/>
          <c:y val="3.2070713819594657E-2"/>
          <c:w val="0.93610618137572943"/>
          <c:h val="0.7544017327551843"/>
        </c:manualLayout>
      </c:layout>
      <c:scatterChart>
        <c:scatterStyle val="lineMarker"/>
        <c:varyColors val="0"/>
        <c:ser>
          <c:idx val="0"/>
          <c:order val="0"/>
          <c:tx>
            <c:strRef>
              <c:f>Sheet1!$B$1</c:f>
              <c:strCache>
                <c:ptCount val="1"/>
                <c:pt idx="0">
                  <c:v>Acceptable</c:v>
                </c:pt>
              </c:strCache>
            </c:strRef>
          </c:tx>
          <c:spPr>
            <a:ln w="28575" cap="rnd">
              <a:solidFill>
                <a:schemeClr val="accent4"/>
              </a:solidFill>
              <a:round/>
            </a:ln>
            <a:effectLst/>
          </c:spPr>
          <c:marker>
            <c:symbol val="none"/>
          </c:marker>
          <c:xVal>
            <c:numRef>
              <c:f>Sheet1!$A$2:$A$135</c:f>
              <c:numCache>
                <c:formatCode>_ [$€-413]\ * #,##0_ ;_ [$€-413]\ * \-#,##0_ ;_ [$€-413]\ * "-"??_ ;_ @_ </c:formatCode>
                <c:ptCount val="134"/>
                <c:pt idx="0">
                  <c:v>0</c:v>
                </c:pt>
                <c:pt idx="1">
                  <c:v>0</c:v>
                </c:pt>
                <c:pt idx="2">
                  <c:v>10</c:v>
                </c:pt>
                <c:pt idx="3">
                  <c:v>10</c:v>
                </c:pt>
                <c:pt idx="4">
                  <c:v>20</c:v>
                </c:pt>
                <c:pt idx="5">
                  <c:v>20</c:v>
                </c:pt>
                <c:pt idx="6">
                  <c:v>30.000000000000007</c:v>
                </c:pt>
                <c:pt idx="7">
                  <c:v>30.000000000000007</c:v>
                </c:pt>
                <c:pt idx="8">
                  <c:v>50</c:v>
                </c:pt>
                <c:pt idx="9">
                  <c:v>50</c:v>
                </c:pt>
                <c:pt idx="10">
                  <c:v>60.000000000000014</c:v>
                </c:pt>
                <c:pt idx="11">
                  <c:v>60.000000000000014</c:v>
                </c:pt>
                <c:pt idx="12">
                  <c:v>80</c:v>
                </c:pt>
                <c:pt idx="13">
                  <c:v>80</c:v>
                </c:pt>
                <c:pt idx="14">
                  <c:v>90</c:v>
                </c:pt>
                <c:pt idx="15">
                  <c:v>90</c:v>
                </c:pt>
                <c:pt idx="16">
                  <c:v>100</c:v>
                </c:pt>
                <c:pt idx="17">
                  <c:v>100</c:v>
                </c:pt>
                <c:pt idx="18">
                  <c:v>110</c:v>
                </c:pt>
                <c:pt idx="19">
                  <c:v>110</c:v>
                </c:pt>
                <c:pt idx="20">
                  <c:v>120.00000000000003</c:v>
                </c:pt>
                <c:pt idx="21">
                  <c:v>120.00000000000003</c:v>
                </c:pt>
                <c:pt idx="22">
                  <c:v>130</c:v>
                </c:pt>
                <c:pt idx="23">
                  <c:v>130</c:v>
                </c:pt>
                <c:pt idx="24">
                  <c:v>140.00000000000003</c:v>
                </c:pt>
                <c:pt idx="25">
                  <c:v>140.00000000000003</c:v>
                </c:pt>
                <c:pt idx="26">
                  <c:v>150</c:v>
                </c:pt>
                <c:pt idx="27">
                  <c:v>150</c:v>
                </c:pt>
                <c:pt idx="28">
                  <c:v>160</c:v>
                </c:pt>
                <c:pt idx="29">
                  <c:v>160</c:v>
                </c:pt>
                <c:pt idx="30">
                  <c:v>170.00000000000003</c:v>
                </c:pt>
                <c:pt idx="31">
                  <c:v>170.00000000000003</c:v>
                </c:pt>
                <c:pt idx="32">
                  <c:v>180</c:v>
                </c:pt>
                <c:pt idx="33">
                  <c:v>180</c:v>
                </c:pt>
                <c:pt idx="34">
                  <c:v>190.00000000000003</c:v>
                </c:pt>
                <c:pt idx="35">
                  <c:v>190.00000000000003</c:v>
                </c:pt>
                <c:pt idx="36">
                  <c:v>200</c:v>
                </c:pt>
                <c:pt idx="37">
                  <c:v>200</c:v>
                </c:pt>
                <c:pt idx="38">
                  <c:v>210</c:v>
                </c:pt>
                <c:pt idx="39">
                  <c:v>210</c:v>
                </c:pt>
                <c:pt idx="40">
                  <c:v>220</c:v>
                </c:pt>
                <c:pt idx="41">
                  <c:v>220</c:v>
                </c:pt>
                <c:pt idx="42">
                  <c:v>230.00000000000006</c:v>
                </c:pt>
                <c:pt idx="43">
                  <c:v>230.00000000000006</c:v>
                </c:pt>
                <c:pt idx="44">
                  <c:v>240.00000000000006</c:v>
                </c:pt>
                <c:pt idx="45">
                  <c:v>240.00000000000006</c:v>
                </c:pt>
                <c:pt idx="46">
                  <c:v>250</c:v>
                </c:pt>
                <c:pt idx="47">
                  <c:v>250</c:v>
                </c:pt>
                <c:pt idx="48">
                  <c:v>260</c:v>
                </c:pt>
                <c:pt idx="49">
                  <c:v>260</c:v>
                </c:pt>
                <c:pt idx="50">
                  <c:v>270</c:v>
                </c:pt>
                <c:pt idx="51">
                  <c:v>270</c:v>
                </c:pt>
                <c:pt idx="52">
                  <c:v>280.00000000000006</c:v>
                </c:pt>
                <c:pt idx="53">
                  <c:v>280.00000000000006</c:v>
                </c:pt>
                <c:pt idx="54">
                  <c:v>290.00000000000006</c:v>
                </c:pt>
                <c:pt idx="55">
                  <c:v>290.00000000000006</c:v>
                </c:pt>
                <c:pt idx="56">
                  <c:v>300</c:v>
                </c:pt>
                <c:pt idx="57">
                  <c:v>300</c:v>
                </c:pt>
                <c:pt idx="58">
                  <c:v>310</c:v>
                </c:pt>
                <c:pt idx="59">
                  <c:v>310</c:v>
                </c:pt>
                <c:pt idx="60">
                  <c:v>320</c:v>
                </c:pt>
                <c:pt idx="61">
                  <c:v>320</c:v>
                </c:pt>
                <c:pt idx="62">
                  <c:v>330.00000000000006</c:v>
                </c:pt>
                <c:pt idx="63">
                  <c:v>330.00000000000006</c:v>
                </c:pt>
                <c:pt idx="64">
                  <c:v>340.00000000000006</c:v>
                </c:pt>
                <c:pt idx="65">
                  <c:v>340.00000000000006</c:v>
                </c:pt>
                <c:pt idx="66">
                  <c:v>350</c:v>
                </c:pt>
                <c:pt idx="67">
                  <c:v>350</c:v>
                </c:pt>
                <c:pt idx="68">
                  <c:v>360</c:v>
                </c:pt>
                <c:pt idx="69">
                  <c:v>360</c:v>
                </c:pt>
                <c:pt idx="70">
                  <c:v>370</c:v>
                </c:pt>
                <c:pt idx="71">
                  <c:v>370</c:v>
                </c:pt>
                <c:pt idx="72">
                  <c:v>380.00000000000006</c:v>
                </c:pt>
                <c:pt idx="73">
                  <c:v>380.00000000000006</c:v>
                </c:pt>
                <c:pt idx="74">
                  <c:v>390.00000000000006</c:v>
                </c:pt>
                <c:pt idx="75">
                  <c:v>390.00000000000006</c:v>
                </c:pt>
                <c:pt idx="76">
                  <c:v>400</c:v>
                </c:pt>
                <c:pt idx="77">
                  <c:v>400</c:v>
                </c:pt>
                <c:pt idx="78">
                  <c:v>410.00000000000011</c:v>
                </c:pt>
                <c:pt idx="79">
                  <c:v>410.00000000000011</c:v>
                </c:pt>
                <c:pt idx="80">
                  <c:v>420</c:v>
                </c:pt>
                <c:pt idx="81">
                  <c:v>420</c:v>
                </c:pt>
                <c:pt idx="82">
                  <c:v>430</c:v>
                </c:pt>
                <c:pt idx="83">
                  <c:v>430</c:v>
                </c:pt>
                <c:pt idx="84">
                  <c:v>440</c:v>
                </c:pt>
                <c:pt idx="85">
                  <c:v>440</c:v>
                </c:pt>
                <c:pt idx="86">
                  <c:v>450</c:v>
                </c:pt>
                <c:pt idx="87">
                  <c:v>450</c:v>
                </c:pt>
                <c:pt idx="88">
                  <c:v>460.00000000000011</c:v>
                </c:pt>
                <c:pt idx="89">
                  <c:v>460.00000000000011</c:v>
                </c:pt>
                <c:pt idx="90">
                  <c:v>470</c:v>
                </c:pt>
                <c:pt idx="91">
                  <c:v>470</c:v>
                </c:pt>
                <c:pt idx="92">
                  <c:v>480.00000000000011</c:v>
                </c:pt>
                <c:pt idx="93">
                  <c:v>480.00000000000011</c:v>
                </c:pt>
                <c:pt idx="94">
                  <c:v>490</c:v>
                </c:pt>
                <c:pt idx="95">
                  <c:v>490</c:v>
                </c:pt>
                <c:pt idx="96">
                  <c:v>500</c:v>
                </c:pt>
                <c:pt idx="97">
                  <c:v>500</c:v>
                </c:pt>
                <c:pt idx="98">
                  <c:v>510.00000000000011</c:v>
                </c:pt>
                <c:pt idx="99">
                  <c:v>510.00000000000011</c:v>
                </c:pt>
                <c:pt idx="100">
                  <c:v>520</c:v>
                </c:pt>
                <c:pt idx="101">
                  <c:v>520</c:v>
                </c:pt>
                <c:pt idx="102">
                  <c:v>530.00000000000011</c:v>
                </c:pt>
                <c:pt idx="103">
                  <c:v>530.00000000000011</c:v>
                </c:pt>
                <c:pt idx="104">
                  <c:v>540</c:v>
                </c:pt>
                <c:pt idx="105">
                  <c:v>540</c:v>
                </c:pt>
                <c:pt idx="106">
                  <c:v>550</c:v>
                </c:pt>
                <c:pt idx="107">
                  <c:v>550</c:v>
                </c:pt>
                <c:pt idx="108">
                  <c:v>560.00000000000011</c:v>
                </c:pt>
                <c:pt idx="109">
                  <c:v>560.00000000000011</c:v>
                </c:pt>
                <c:pt idx="110">
                  <c:v>570</c:v>
                </c:pt>
                <c:pt idx="111">
                  <c:v>570</c:v>
                </c:pt>
                <c:pt idx="112">
                  <c:v>580.00000000000011</c:v>
                </c:pt>
                <c:pt idx="113">
                  <c:v>580.00000000000011</c:v>
                </c:pt>
                <c:pt idx="114">
                  <c:v>590</c:v>
                </c:pt>
                <c:pt idx="115">
                  <c:v>590</c:v>
                </c:pt>
                <c:pt idx="116">
                  <c:v>600</c:v>
                </c:pt>
                <c:pt idx="117">
                  <c:v>600</c:v>
                </c:pt>
                <c:pt idx="118">
                  <c:v>610.00000000000011</c:v>
                </c:pt>
                <c:pt idx="119">
                  <c:v>610.00000000000011</c:v>
                </c:pt>
                <c:pt idx="120">
                  <c:v>620</c:v>
                </c:pt>
                <c:pt idx="121">
                  <c:v>620</c:v>
                </c:pt>
                <c:pt idx="122">
                  <c:v>630.00000000000011</c:v>
                </c:pt>
                <c:pt idx="123">
                  <c:v>630.00000000000011</c:v>
                </c:pt>
                <c:pt idx="124">
                  <c:v>640</c:v>
                </c:pt>
                <c:pt idx="125">
                  <c:v>640</c:v>
                </c:pt>
                <c:pt idx="126">
                  <c:v>650</c:v>
                </c:pt>
                <c:pt idx="127">
                  <c:v>650</c:v>
                </c:pt>
                <c:pt idx="128">
                  <c:v>680.00000000000011</c:v>
                </c:pt>
                <c:pt idx="129">
                  <c:v>680.00000000000011</c:v>
                </c:pt>
                <c:pt idx="130">
                  <c:v>700</c:v>
                </c:pt>
                <c:pt idx="131">
                  <c:v>700</c:v>
                </c:pt>
                <c:pt idx="132">
                  <c:v>750</c:v>
                </c:pt>
                <c:pt idx="133">
                  <c:v>750</c:v>
                </c:pt>
              </c:numCache>
            </c:numRef>
          </c:xVal>
          <c:yVal>
            <c:numRef>
              <c:f>Sheet1!$B$2:$B$135</c:f>
              <c:numCache>
                <c:formatCode>0.0%</c:formatCode>
                <c:ptCount val="134"/>
                <c:pt idx="0">
                  <c:v>1</c:v>
                </c:pt>
                <c:pt idx="1">
                  <c:v>0.99936000000000003</c:v>
                </c:pt>
                <c:pt idx="2">
                  <c:v>0.99936000000000003</c:v>
                </c:pt>
                <c:pt idx="3">
                  <c:v>0.99775999999999998</c:v>
                </c:pt>
                <c:pt idx="4">
                  <c:v>0.99775999999999998</c:v>
                </c:pt>
                <c:pt idx="5">
                  <c:v>0.99712000000000001</c:v>
                </c:pt>
                <c:pt idx="6">
                  <c:v>0.99712000000000001</c:v>
                </c:pt>
                <c:pt idx="7">
                  <c:v>0.99616000000000005</c:v>
                </c:pt>
                <c:pt idx="8">
                  <c:v>0.99616000000000005</c:v>
                </c:pt>
                <c:pt idx="9">
                  <c:v>0.99392000000000003</c:v>
                </c:pt>
                <c:pt idx="10">
                  <c:v>0.99392000000000003</c:v>
                </c:pt>
                <c:pt idx="11">
                  <c:v>0.99360000000000004</c:v>
                </c:pt>
                <c:pt idx="12">
                  <c:v>0.99360000000000004</c:v>
                </c:pt>
                <c:pt idx="13">
                  <c:v>0.99295999999999995</c:v>
                </c:pt>
                <c:pt idx="14">
                  <c:v>0.99295999999999995</c:v>
                </c:pt>
                <c:pt idx="15">
                  <c:v>0.99231999999999998</c:v>
                </c:pt>
                <c:pt idx="16">
                  <c:v>0.99231999999999998</c:v>
                </c:pt>
                <c:pt idx="17">
                  <c:v>0.93920000000000003</c:v>
                </c:pt>
                <c:pt idx="18">
                  <c:v>0.93920000000000003</c:v>
                </c:pt>
                <c:pt idx="19">
                  <c:v>0.93920000000000003</c:v>
                </c:pt>
                <c:pt idx="20">
                  <c:v>0.93920000000000003</c:v>
                </c:pt>
                <c:pt idx="21">
                  <c:v>0.93632000000000004</c:v>
                </c:pt>
                <c:pt idx="22">
                  <c:v>0.93632000000000004</c:v>
                </c:pt>
                <c:pt idx="23">
                  <c:v>0.92479999999999996</c:v>
                </c:pt>
                <c:pt idx="24">
                  <c:v>0.92479999999999996</c:v>
                </c:pt>
                <c:pt idx="25">
                  <c:v>0.92352000000000001</c:v>
                </c:pt>
                <c:pt idx="26">
                  <c:v>0.92352000000000001</c:v>
                </c:pt>
                <c:pt idx="27">
                  <c:v>0.8528</c:v>
                </c:pt>
                <c:pt idx="28">
                  <c:v>0.8528</c:v>
                </c:pt>
                <c:pt idx="29">
                  <c:v>0.84896000000000005</c:v>
                </c:pt>
                <c:pt idx="30">
                  <c:v>0.84896000000000005</c:v>
                </c:pt>
                <c:pt idx="31">
                  <c:v>0.84608000000000005</c:v>
                </c:pt>
                <c:pt idx="32">
                  <c:v>0.84608000000000005</c:v>
                </c:pt>
                <c:pt idx="33">
                  <c:v>0.82655999999999996</c:v>
                </c:pt>
                <c:pt idx="34">
                  <c:v>0.82655999999999996</c:v>
                </c:pt>
                <c:pt idx="35">
                  <c:v>0.81599999999999995</c:v>
                </c:pt>
                <c:pt idx="36">
                  <c:v>0.81599999999999995</c:v>
                </c:pt>
                <c:pt idx="37">
                  <c:v>0.51039999999999996</c:v>
                </c:pt>
                <c:pt idx="38">
                  <c:v>0.51039999999999996</c:v>
                </c:pt>
                <c:pt idx="39">
                  <c:v>0.50944</c:v>
                </c:pt>
                <c:pt idx="40">
                  <c:v>0.50944</c:v>
                </c:pt>
                <c:pt idx="41">
                  <c:v>0.50688</c:v>
                </c:pt>
                <c:pt idx="42">
                  <c:v>0.50688</c:v>
                </c:pt>
                <c:pt idx="43">
                  <c:v>0.49120000000000003</c:v>
                </c:pt>
                <c:pt idx="44">
                  <c:v>0.49120000000000003</c:v>
                </c:pt>
                <c:pt idx="45">
                  <c:v>0.48671999999999999</c:v>
                </c:pt>
                <c:pt idx="46">
                  <c:v>0.48671999999999999</c:v>
                </c:pt>
                <c:pt idx="47">
                  <c:v>0.32351999999999997</c:v>
                </c:pt>
                <c:pt idx="48">
                  <c:v>0.32351999999999997</c:v>
                </c:pt>
                <c:pt idx="49">
                  <c:v>0.31935999999999998</c:v>
                </c:pt>
                <c:pt idx="50">
                  <c:v>0.31935999999999998</c:v>
                </c:pt>
                <c:pt idx="51">
                  <c:v>0.31584000000000001</c:v>
                </c:pt>
                <c:pt idx="52">
                  <c:v>0.31584000000000001</c:v>
                </c:pt>
                <c:pt idx="53">
                  <c:v>0.30080000000000001</c:v>
                </c:pt>
                <c:pt idx="54">
                  <c:v>0.30080000000000001</c:v>
                </c:pt>
                <c:pt idx="55">
                  <c:v>0.29568</c:v>
                </c:pt>
                <c:pt idx="56">
                  <c:v>0.29568</c:v>
                </c:pt>
                <c:pt idx="57">
                  <c:v>0.13152</c:v>
                </c:pt>
                <c:pt idx="58">
                  <c:v>0.13152</c:v>
                </c:pt>
                <c:pt idx="59">
                  <c:v>0.13088</c:v>
                </c:pt>
                <c:pt idx="60">
                  <c:v>0.13088</c:v>
                </c:pt>
                <c:pt idx="61">
                  <c:v>0.12928000000000001</c:v>
                </c:pt>
                <c:pt idx="62">
                  <c:v>0.12928000000000001</c:v>
                </c:pt>
                <c:pt idx="63">
                  <c:v>0.12256</c:v>
                </c:pt>
                <c:pt idx="64">
                  <c:v>0.12256</c:v>
                </c:pt>
                <c:pt idx="65">
                  <c:v>0.1216</c:v>
                </c:pt>
                <c:pt idx="66">
                  <c:v>0.1216</c:v>
                </c:pt>
                <c:pt idx="67">
                  <c:v>9.8559999999999995E-2</c:v>
                </c:pt>
                <c:pt idx="68">
                  <c:v>9.8559999999999995E-2</c:v>
                </c:pt>
                <c:pt idx="69">
                  <c:v>9.7280000000000005E-2</c:v>
                </c:pt>
                <c:pt idx="70">
                  <c:v>9.7280000000000005E-2</c:v>
                </c:pt>
                <c:pt idx="71">
                  <c:v>9.6000000000000002E-2</c:v>
                </c:pt>
                <c:pt idx="72">
                  <c:v>9.6000000000000002E-2</c:v>
                </c:pt>
                <c:pt idx="73">
                  <c:v>9.2480000000000007E-2</c:v>
                </c:pt>
                <c:pt idx="74">
                  <c:v>9.2480000000000007E-2</c:v>
                </c:pt>
                <c:pt idx="75">
                  <c:v>9.1840000000000005E-2</c:v>
                </c:pt>
                <c:pt idx="76">
                  <c:v>9.1840000000000005E-2</c:v>
                </c:pt>
                <c:pt idx="77">
                  <c:v>5.7919999999999999E-2</c:v>
                </c:pt>
                <c:pt idx="78">
                  <c:v>5.7919999999999999E-2</c:v>
                </c:pt>
                <c:pt idx="79">
                  <c:v>5.7919999999999999E-2</c:v>
                </c:pt>
                <c:pt idx="80">
                  <c:v>5.7919999999999999E-2</c:v>
                </c:pt>
                <c:pt idx="81">
                  <c:v>5.7599999999999998E-2</c:v>
                </c:pt>
                <c:pt idx="82">
                  <c:v>5.7599999999999998E-2</c:v>
                </c:pt>
                <c:pt idx="83">
                  <c:v>5.6959999999999997E-2</c:v>
                </c:pt>
                <c:pt idx="84">
                  <c:v>5.6959999999999997E-2</c:v>
                </c:pt>
                <c:pt idx="85">
                  <c:v>5.6640000000000003E-2</c:v>
                </c:pt>
                <c:pt idx="86">
                  <c:v>5.6640000000000003E-2</c:v>
                </c:pt>
                <c:pt idx="87">
                  <c:v>5.28E-2</c:v>
                </c:pt>
                <c:pt idx="88">
                  <c:v>5.28E-2</c:v>
                </c:pt>
                <c:pt idx="89">
                  <c:v>5.28E-2</c:v>
                </c:pt>
                <c:pt idx="90">
                  <c:v>5.28E-2</c:v>
                </c:pt>
                <c:pt idx="91">
                  <c:v>5.28E-2</c:v>
                </c:pt>
                <c:pt idx="92">
                  <c:v>5.28E-2</c:v>
                </c:pt>
                <c:pt idx="93">
                  <c:v>5.2479999999999999E-2</c:v>
                </c:pt>
                <c:pt idx="94">
                  <c:v>5.2479999999999999E-2</c:v>
                </c:pt>
                <c:pt idx="95">
                  <c:v>5.2159999999999998E-2</c:v>
                </c:pt>
                <c:pt idx="96">
                  <c:v>5.2159999999999998E-2</c:v>
                </c:pt>
                <c:pt idx="97">
                  <c:v>3.168E-2</c:v>
                </c:pt>
                <c:pt idx="98">
                  <c:v>3.168E-2</c:v>
                </c:pt>
                <c:pt idx="99">
                  <c:v>3.168E-2</c:v>
                </c:pt>
                <c:pt idx="100">
                  <c:v>3.168E-2</c:v>
                </c:pt>
                <c:pt idx="101">
                  <c:v>3.168E-2</c:v>
                </c:pt>
                <c:pt idx="102">
                  <c:v>3.168E-2</c:v>
                </c:pt>
                <c:pt idx="103">
                  <c:v>3.1359999999999999E-2</c:v>
                </c:pt>
                <c:pt idx="104">
                  <c:v>3.1359999999999999E-2</c:v>
                </c:pt>
                <c:pt idx="105">
                  <c:v>3.1359999999999999E-2</c:v>
                </c:pt>
                <c:pt idx="106">
                  <c:v>3.1359999999999999E-2</c:v>
                </c:pt>
                <c:pt idx="107">
                  <c:v>3.0079999999999999E-2</c:v>
                </c:pt>
                <c:pt idx="108">
                  <c:v>3.0079999999999999E-2</c:v>
                </c:pt>
                <c:pt idx="109">
                  <c:v>3.0079999999999999E-2</c:v>
                </c:pt>
                <c:pt idx="110">
                  <c:v>3.0079999999999999E-2</c:v>
                </c:pt>
                <c:pt idx="111">
                  <c:v>3.0079999999999999E-2</c:v>
                </c:pt>
                <c:pt idx="112">
                  <c:v>3.0079999999999999E-2</c:v>
                </c:pt>
                <c:pt idx="113">
                  <c:v>3.0079999999999999E-2</c:v>
                </c:pt>
                <c:pt idx="114">
                  <c:v>3.0079999999999999E-2</c:v>
                </c:pt>
                <c:pt idx="115">
                  <c:v>3.0079999999999999E-2</c:v>
                </c:pt>
                <c:pt idx="116">
                  <c:v>3.0079999999999999E-2</c:v>
                </c:pt>
                <c:pt idx="117">
                  <c:v>2.6880000000000001E-2</c:v>
                </c:pt>
                <c:pt idx="118">
                  <c:v>2.6880000000000001E-2</c:v>
                </c:pt>
                <c:pt idx="119">
                  <c:v>2.6880000000000001E-2</c:v>
                </c:pt>
                <c:pt idx="120">
                  <c:v>2.6880000000000001E-2</c:v>
                </c:pt>
                <c:pt idx="121">
                  <c:v>2.6880000000000001E-2</c:v>
                </c:pt>
                <c:pt idx="122">
                  <c:v>2.6880000000000001E-2</c:v>
                </c:pt>
                <c:pt idx="123">
                  <c:v>2.6880000000000001E-2</c:v>
                </c:pt>
                <c:pt idx="124">
                  <c:v>2.6880000000000001E-2</c:v>
                </c:pt>
                <c:pt idx="125">
                  <c:v>2.6880000000000001E-2</c:v>
                </c:pt>
                <c:pt idx="126">
                  <c:v>2.6880000000000001E-2</c:v>
                </c:pt>
                <c:pt idx="127">
                  <c:v>2.6239999999999999E-2</c:v>
                </c:pt>
                <c:pt idx="128">
                  <c:v>2.6239999999999999E-2</c:v>
                </c:pt>
                <c:pt idx="129">
                  <c:v>2.6239999999999999E-2</c:v>
                </c:pt>
                <c:pt idx="130">
                  <c:v>2.6239999999999999E-2</c:v>
                </c:pt>
                <c:pt idx="131">
                  <c:v>2.3359999999999999E-2</c:v>
                </c:pt>
                <c:pt idx="132">
                  <c:v>2.3359999999999999E-2</c:v>
                </c:pt>
                <c:pt idx="133">
                  <c:v>0</c:v>
                </c:pt>
              </c:numCache>
            </c:numRef>
          </c:yVal>
          <c:smooth val="0"/>
          <c:extLst>
            <c:ext xmlns:c16="http://schemas.microsoft.com/office/drawing/2014/chart" uri="{C3380CC4-5D6E-409C-BE32-E72D297353CC}">
              <c16:uniqueId val="{00000000-9522-487F-905B-39731139FAB3}"/>
            </c:ext>
          </c:extLst>
        </c:ser>
        <c:ser>
          <c:idx val="1"/>
          <c:order val="1"/>
          <c:tx>
            <c:strRef>
              <c:f>Sheet1!$D$1</c:f>
              <c:strCache>
                <c:ptCount val="1"/>
                <c:pt idx="0">
                  <c:v>Expensive</c:v>
                </c:pt>
              </c:strCache>
            </c:strRef>
          </c:tx>
          <c:spPr>
            <a:ln w="31750" cap="rnd">
              <a:solidFill>
                <a:schemeClr val="accent5"/>
              </a:solidFill>
              <a:round/>
            </a:ln>
            <a:effectLst/>
          </c:spPr>
          <c:marker>
            <c:symbol val="none"/>
          </c:marker>
          <c:xVal>
            <c:numRef>
              <c:f>Sheet1!$A$2:$A$135</c:f>
              <c:numCache>
                <c:formatCode>_ [$€-413]\ * #,##0_ ;_ [$€-413]\ * \-#,##0_ ;_ [$€-413]\ * "-"??_ ;_ @_ </c:formatCode>
                <c:ptCount val="134"/>
                <c:pt idx="0">
                  <c:v>0</c:v>
                </c:pt>
                <c:pt idx="1">
                  <c:v>0</c:v>
                </c:pt>
                <c:pt idx="2">
                  <c:v>10</c:v>
                </c:pt>
                <c:pt idx="3">
                  <c:v>10</c:v>
                </c:pt>
                <c:pt idx="4">
                  <c:v>20</c:v>
                </c:pt>
                <c:pt idx="5">
                  <c:v>20</c:v>
                </c:pt>
                <c:pt idx="6">
                  <c:v>30.000000000000007</c:v>
                </c:pt>
                <c:pt idx="7">
                  <c:v>30.000000000000007</c:v>
                </c:pt>
                <c:pt idx="8">
                  <c:v>50</c:v>
                </c:pt>
                <c:pt idx="9">
                  <c:v>50</c:v>
                </c:pt>
                <c:pt idx="10">
                  <c:v>60.000000000000014</c:v>
                </c:pt>
                <c:pt idx="11">
                  <c:v>60.000000000000014</c:v>
                </c:pt>
                <c:pt idx="12">
                  <c:v>80</c:v>
                </c:pt>
                <c:pt idx="13">
                  <c:v>80</c:v>
                </c:pt>
                <c:pt idx="14">
                  <c:v>90</c:v>
                </c:pt>
                <c:pt idx="15">
                  <c:v>90</c:v>
                </c:pt>
                <c:pt idx="16">
                  <c:v>100</c:v>
                </c:pt>
                <c:pt idx="17">
                  <c:v>100</c:v>
                </c:pt>
                <c:pt idx="18">
                  <c:v>110</c:v>
                </c:pt>
                <c:pt idx="19">
                  <c:v>110</c:v>
                </c:pt>
                <c:pt idx="20">
                  <c:v>120.00000000000003</c:v>
                </c:pt>
                <c:pt idx="21">
                  <c:v>120.00000000000003</c:v>
                </c:pt>
                <c:pt idx="22">
                  <c:v>130</c:v>
                </c:pt>
                <c:pt idx="23">
                  <c:v>130</c:v>
                </c:pt>
                <c:pt idx="24">
                  <c:v>140.00000000000003</c:v>
                </c:pt>
                <c:pt idx="25">
                  <c:v>140.00000000000003</c:v>
                </c:pt>
                <c:pt idx="26">
                  <c:v>150</c:v>
                </c:pt>
                <c:pt idx="27">
                  <c:v>150</c:v>
                </c:pt>
                <c:pt idx="28">
                  <c:v>160</c:v>
                </c:pt>
                <c:pt idx="29">
                  <c:v>160</c:v>
                </c:pt>
                <c:pt idx="30">
                  <c:v>170.00000000000003</c:v>
                </c:pt>
                <c:pt idx="31">
                  <c:v>170.00000000000003</c:v>
                </c:pt>
                <c:pt idx="32">
                  <c:v>180</c:v>
                </c:pt>
                <c:pt idx="33">
                  <c:v>180</c:v>
                </c:pt>
                <c:pt idx="34">
                  <c:v>190.00000000000003</c:v>
                </c:pt>
                <c:pt idx="35">
                  <c:v>190.00000000000003</c:v>
                </c:pt>
                <c:pt idx="36">
                  <c:v>200</c:v>
                </c:pt>
                <c:pt idx="37">
                  <c:v>200</c:v>
                </c:pt>
                <c:pt idx="38">
                  <c:v>210</c:v>
                </c:pt>
                <c:pt idx="39">
                  <c:v>210</c:v>
                </c:pt>
                <c:pt idx="40">
                  <c:v>220</c:v>
                </c:pt>
                <c:pt idx="41">
                  <c:v>220</c:v>
                </c:pt>
                <c:pt idx="42">
                  <c:v>230.00000000000006</c:v>
                </c:pt>
                <c:pt idx="43">
                  <c:v>230.00000000000006</c:v>
                </c:pt>
                <c:pt idx="44">
                  <c:v>240.00000000000006</c:v>
                </c:pt>
                <c:pt idx="45">
                  <c:v>240.00000000000006</c:v>
                </c:pt>
                <c:pt idx="46">
                  <c:v>250</c:v>
                </c:pt>
                <c:pt idx="47">
                  <c:v>250</c:v>
                </c:pt>
                <c:pt idx="48">
                  <c:v>260</c:v>
                </c:pt>
                <c:pt idx="49">
                  <c:v>260</c:v>
                </c:pt>
                <c:pt idx="50">
                  <c:v>270</c:v>
                </c:pt>
                <c:pt idx="51">
                  <c:v>270</c:v>
                </c:pt>
                <c:pt idx="52">
                  <c:v>280.00000000000006</c:v>
                </c:pt>
                <c:pt idx="53">
                  <c:v>280.00000000000006</c:v>
                </c:pt>
                <c:pt idx="54">
                  <c:v>290.00000000000006</c:v>
                </c:pt>
                <c:pt idx="55">
                  <c:v>290.00000000000006</c:v>
                </c:pt>
                <c:pt idx="56">
                  <c:v>300</c:v>
                </c:pt>
                <c:pt idx="57">
                  <c:v>300</c:v>
                </c:pt>
                <c:pt idx="58">
                  <c:v>310</c:v>
                </c:pt>
                <c:pt idx="59">
                  <c:v>310</c:v>
                </c:pt>
                <c:pt idx="60">
                  <c:v>320</c:v>
                </c:pt>
                <c:pt idx="61">
                  <c:v>320</c:v>
                </c:pt>
                <c:pt idx="62">
                  <c:v>330.00000000000006</c:v>
                </c:pt>
                <c:pt idx="63">
                  <c:v>330.00000000000006</c:v>
                </c:pt>
                <c:pt idx="64">
                  <c:v>340.00000000000006</c:v>
                </c:pt>
                <c:pt idx="65">
                  <c:v>340.00000000000006</c:v>
                </c:pt>
                <c:pt idx="66">
                  <c:v>350</c:v>
                </c:pt>
                <c:pt idx="67">
                  <c:v>350</c:v>
                </c:pt>
                <c:pt idx="68">
                  <c:v>360</c:v>
                </c:pt>
                <c:pt idx="69">
                  <c:v>360</c:v>
                </c:pt>
                <c:pt idx="70">
                  <c:v>370</c:v>
                </c:pt>
                <c:pt idx="71">
                  <c:v>370</c:v>
                </c:pt>
                <c:pt idx="72">
                  <c:v>380.00000000000006</c:v>
                </c:pt>
                <c:pt idx="73">
                  <c:v>380.00000000000006</c:v>
                </c:pt>
                <c:pt idx="74">
                  <c:v>390.00000000000006</c:v>
                </c:pt>
                <c:pt idx="75">
                  <c:v>390.00000000000006</c:v>
                </c:pt>
                <c:pt idx="76">
                  <c:v>400</c:v>
                </c:pt>
                <c:pt idx="77">
                  <c:v>400</c:v>
                </c:pt>
                <c:pt idx="78">
                  <c:v>410.00000000000011</c:v>
                </c:pt>
                <c:pt idx="79">
                  <c:v>410.00000000000011</c:v>
                </c:pt>
                <c:pt idx="80">
                  <c:v>420</c:v>
                </c:pt>
                <c:pt idx="81">
                  <c:v>420</c:v>
                </c:pt>
                <c:pt idx="82">
                  <c:v>430</c:v>
                </c:pt>
                <c:pt idx="83">
                  <c:v>430</c:v>
                </c:pt>
                <c:pt idx="84">
                  <c:v>440</c:v>
                </c:pt>
                <c:pt idx="85">
                  <c:v>440</c:v>
                </c:pt>
                <c:pt idx="86">
                  <c:v>450</c:v>
                </c:pt>
                <c:pt idx="87">
                  <c:v>450</c:v>
                </c:pt>
                <c:pt idx="88">
                  <c:v>460.00000000000011</c:v>
                </c:pt>
                <c:pt idx="89">
                  <c:v>460.00000000000011</c:v>
                </c:pt>
                <c:pt idx="90">
                  <c:v>470</c:v>
                </c:pt>
                <c:pt idx="91">
                  <c:v>470</c:v>
                </c:pt>
                <c:pt idx="92">
                  <c:v>480.00000000000011</c:v>
                </c:pt>
                <c:pt idx="93">
                  <c:v>480.00000000000011</c:v>
                </c:pt>
                <c:pt idx="94">
                  <c:v>490</c:v>
                </c:pt>
                <c:pt idx="95">
                  <c:v>490</c:v>
                </c:pt>
                <c:pt idx="96">
                  <c:v>500</c:v>
                </c:pt>
                <c:pt idx="97">
                  <c:v>500</c:v>
                </c:pt>
                <c:pt idx="98">
                  <c:v>510.00000000000011</c:v>
                </c:pt>
                <c:pt idx="99">
                  <c:v>510.00000000000011</c:v>
                </c:pt>
                <c:pt idx="100">
                  <c:v>520</c:v>
                </c:pt>
                <c:pt idx="101">
                  <c:v>520</c:v>
                </c:pt>
                <c:pt idx="102">
                  <c:v>530.00000000000011</c:v>
                </c:pt>
                <c:pt idx="103">
                  <c:v>530.00000000000011</c:v>
                </c:pt>
                <c:pt idx="104">
                  <c:v>540</c:v>
                </c:pt>
                <c:pt idx="105">
                  <c:v>540</c:v>
                </c:pt>
                <c:pt idx="106">
                  <c:v>550</c:v>
                </c:pt>
                <c:pt idx="107">
                  <c:v>550</c:v>
                </c:pt>
                <c:pt idx="108">
                  <c:v>560.00000000000011</c:v>
                </c:pt>
                <c:pt idx="109">
                  <c:v>560.00000000000011</c:v>
                </c:pt>
                <c:pt idx="110">
                  <c:v>570</c:v>
                </c:pt>
                <c:pt idx="111">
                  <c:v>570</c:v>
                </c:pt>
                <c:pt idx="112">
                  <c:v>580.00000000000011</c:v>
                </c:pt>
                <c:pt idx="113">
                  <c:v>580.00000000000011</c:v>
                </c:pt>
                <c:pt idx="114">
                  <c:v>590</c:v>
                </c:pt>
                <c:pt idx="115">
                  <c:v>590</c:v>
                </c:pt>
                <c:pt idx="116">
                  <c:v>600</c:v>
                </c:pt>
                <c:pt idx="117">
                  <c:v>600</c:v>
                </c:pt>
                <c:pt idx="118">
                  <c:v>610.00000000000011</c:v>
                </c:pt>
                <c:pt idx="119">
                  <c:v>610.00000000000011</c:v>
                </c:pt>
                <c:pt idx="120">
                  <c:v>620</c:v>
                </c:pt>
                <c:pt idx="121">
                  <c:v>620</c:v>
                </c:pt>
                <c:pt idx="122">
                  <c:v>630.00000000000011</c:v>
                </c:pt>
                <c:pt idx="123">
                  <c:v>630.00000000000011</c:v>
                </c:pt>
                <c:pt idx="124">
                  <c:v>640</c:v>
                </c:pt>
                <c:pt idx="125">
                  <c:v>640</c:v>
                </c:pt>
                <c:pt idx="126">
                  <c:v>650</c:v>
                </c:pt>
                <c:pt idx="127">
                  <c:v>650</c:v>
                </c:pt>
                <c:pt idx="128">
                  <c:v>680.00000000000011</c:v>
                </c:pt>
                <c:pt idx="129">
                  <c:v>680.00000000000011</c:v>
                </c:pt>
                <c:pt idx="130">
                  <c:v>700</c:v>
                </c:pt>
                <c:pt idx="131">
                  <c:v>700</c:v>
                </c:pt>
                <c:pt idx="132">
                  <c:v>750</c:v>
                </c:pt>
                <c:pt idx="133">
                  <c:v>750</c:v>
                </c:pt>
              </c:numCache>
            </c:numRef>
          </c:xVal>
          <c:yVal>
            <c:numRef>
              <c:f>Sheet1!$D$2:$D$163</c:f>
              <c:numCache>
                <c:formatCode>0.0%</c:formatCode>
                <c:ptCount val="1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1.2800000000000001E-3</c:v>
                </c:pt>
                <c:pt idx="18">
                  <c:v>1.2800000000000001E-3</c:v>
                </c:pt>
                <c:pt idx="19">
                  <c:v>1.92E-3</c:v>
                </c:pt>
                <c:pt idx="20">
                  <c:v>1.92E-3</c:v>
                </c:pt>
                <c:pt idx="21">
                  <c:v>1.92E-3</c:v>
                </c:pt>
                <c:pt idx="22">
                  <c:v>1.92E-3</c:v>
                </c:pt>
                <c:pt idx="23">
                  <c:v>2.5600000000000002E-3</c:v>
                </c:pt>
                <c:pt idx="24">
                  <c:v>2.5600000000000002E-3</c:v>
                </c:pt>
                <c:pt idx="25">
                  <c:v>2.8800000000000002E-3</c:v>
                </c:pt>
                <c:pt idx="26">
                  <c:v>2.8800000000000002E-3</c:v>
                </c:pt>
                <c:pt idx="27">
                  <c:v>3.8400000000000001E-3</c:v>
                </c:pt>
                <c:pt idx="28">
                  <c:v>3.8400000000000001E-3</c:v>
                </c:pt>
                <c:pt idx="29">
                  <c:v>4.7999999999999996E-3</c:v>
                </c:pt>
                <c:pt idx="30">
                  <c:v>4.7999999999999996E-3</c:v>
                </c:pt>
                <c:pt idx="31">
                  <c:v>4.7999999999999996E-3</c:v>
                </c:pt>
                <c:pt idx="32">
                  <c:v>4.7999999999999996E-3</c:v>
                </c:pt>
                <c:pt idx="33">
                  <c:v>6.0800000000000003E-3</c:v>
                </c:pt>
                <c:pt idx="34">
                  <c:v>6.0800000000000003E-3</c:v>
                </c:pt>
                <c:pt idx="35">
                  <c:v>6.4000000000000003E-3</c:v>
                </c:pt>
                <c:pt idx="36">
                  <c:v>6.4000000000000003E-3</c:v>
                </c:pt>
                <c:pt idx="37">
                  <c:v>2.0480000000000002E-2</c:v>
                </c:pt>
                <c:pt idx="38">
                  <c:v>2.0480000000000002E-2</c:v>
                </c:pt>
                <c:pt idx="39">
                  <c:v>2.2079999999999999E-2</c:v>
                </c:pt>
                <c:pt idx="40">
                  <c:v>2.2079999999999999E-2</c:v>
                </c:pt>
                <c:pt idx="41">
                  <c:v>2.3040000000000001E-2</c:v>
                </c:pt>
                <c:pt idx="42">
                  <c:v>2.3040000000000001E-2</c:v>
                </c:pt>
                <c:pt idx="43">
                  <c:v>2.5600000000000001E-2</c:v>
                </c:pt>
                <c:pt idx="44">
                  <c:v>2.5600000000000001E-2</c:v>
                </c:pt>
                <c:pt idx="45">
                  <c:v>2.5919999999999999E-2</c:v>
                </c:pt>
                <c:pt idx="46">
                  <c:v>2.5919999999999999E-2</c:v>
                </c:pt>
                <c:pt idx="47">
                  <c:v>5.0880000000000002E-2</c:v>
                </c:pt>
                <c:pt idx="48">
                  <c:v>5.0880000000000002E-2</c:v>
                </c:pt>
                <c:pt idx="49">
                  <c:v>5.4399999999999997E-2</c:v>
                </c:pt>
                <c:pt idx="50">
                  <c:v>5.4399999999999997E-2</c:v>
                </c:pt>
                <c:pt idx="51">
                  <c:v>5.5359999999999999E-2</c:v>
                </c:pt>
                <c:pt idx="52">
                  <c:v>5.5359999999999999E-2</c:v>
                </c:pt>
                <c:pt idx="53">
                  <c:v>6.7199999999999996E-2</c:v>
                </c:pt>
                <c:pt idx="54">
                  <c:v>6.7199999999999996E-2</c:v>
                </c:pt>
                <c:pt idx="55">
                  <c:v>6.9760000000000003E-2</c:v>
                </c:pt>
                <c:pt idx="56">
                  <c:v>6.9760000000000003E-2</c:v>
                </c:pt>
                <c:pt idx="57">
                  <c:v>0.22464000000000001</c:v>
                </c:pt>
                <c:pt idx="58">
                  <c:v>0.22464000000000001</c:v>
                </c:pt>
                <c:pt idx="59">
                  <c:v>0.22688</c:v>
                </c:pt>
                <c:pt idx="60">
                  <c:v>0.22688</c:v>
                </c:pt>
                <c:pt idx="61">
                  <c:v>0.22975999999999999</c:v>
                </c:pt>
                <c:pt idx="62">
                  <c:v>0.22975999999999999</c:v>
                </c:pt>
                <c:pt idx="63">
                  <c:v>0.24640000000000001</c:v>
                </c:pt>
                <c:pt idx="64">
                  <c:v>0.24640000000000001</c:v>
                </c:pt>
                <c:pt idx="65">
                  <c:v>0.24832000000000001</c:v>
                </c:pt>
                <c:pt idx="66">
                  <c:v>0.24832000000000001</c:v>
                </c:pt>
                <c:pt idx="67">
                  <c:v>0.35360000000000003</c:v>
                </c:pt>
                <c:pt idx="68">
                  <c:v>0.35360000000000003</c:v>
                </c:pt>
                <c:pt idx="69">
                  <c:v>0.35711999999999999</c:v>
                </c:pt>
                <c:pt idx="70">
                  <c:v>0.35711999999999999</c:v>
                </c:pt>
                <c:pt idx="71">
                  <c:v>0.35904000000000003</c:v>
                </c:pt>
                <c:pt idx="72">
                  <c:v>0.35904000000000003</c:v>
                </c:pt>
                <c:pt idx="73">
                  <c:v>0.37119999999999997</c:v>
                </c:pt>
                <c:pt idx="74">
                  <c:v>0.37119999999999997</c:v>
                </c:pt>
                <c:pt idx="75">
                  <c:v>0.376</c:v>
                </c:pt>
                <c:pt idx="76">
                  <c:v>0.376</c:v>
                </c:pt>
                <c:pt idx="77">
                  <c:v>0.61568000000000001</c:v>
                </c:pt>
                <c:pt idx="78">
                  <c:v>0.61568000000000001</c:v>
                </c:pt>
                <c:pt idx="79">
                  <c:v>0.61568000000000001</c:v>
                </c:pt>
                <c:pt idx="80">
                  <c:v>0.61568000000000001</c:v>
                </c:pt>
                <c:pt idx="81">
                  <c:v>0.61695999999999995</c:v>
                </c:pt>
                <c:pt idx="82">
                  <c:v>0.61695999999999995</c:v>
                </c:pt>
                <c:pt idx="83">
                  <c:v>0.62592000000000003</c:v>
                </c:pt>
                <c:pt idx="84">
                  <c:v>0.62592000000000003</c:v>
                </c:pt>
                <c:pt idx="85">
                  <c:v>0.62656000000000001</c:v>
                </c:pt>
                <c:pt idx="86">
                  <c:v>0.62656000000000001</c:v>
                </c:pt>
                <c:pt idx="87">
                  <c:v>0.66400000000000003</c:v>
                </c:pt>
                <c:pt idx="88">
                  <c:v>0.66400000000000003</c:v>
                </c:pt>
                <c:pt idx="89">
                  <c:v>0.66815999999999998</c:v>
                </c:pt>
                <c:pt idx="90">
                  <c:v>0.66815999999999998</c:v>
                </c:pt>
                <c:pt idx="91">
                  <c:v>0.66944000000000004</c:v>
                </c:pt>
                <c:pt idx="92">
                  <c:v>0.66944000000000004</c:v>
                </c:pt>
                <c:pt idx="93">
                  <c:v>0.67200000000000004</c:v>
                </c:pt>
                <c:pt idx="94">
                  <c:v>0.67200000000000004</c:v>
                </c:pt>
                <c:pt idx="95">
                  <c:v>0.67296</c:v>
                </c:pt>
                <c:pt idx="96">
                  <c:v>0.67296</c:v>
                </c:pt>
                <c:pt idx="97">
                  <c:v>0.84672000000000003</c:v>
                </c:pt>
                <c:pt idx="98">
                  <c:v>0.84672000000000003</c:v>
                </c:pt>
                <c:pt idx="99">
                  <c:v>0.84672000000000003</c:v>
                </c:pt>
                <c:pt idx="100">
                  <c:v>0.84672000000000003</c:v>
                </c:pt>
                <c:pt idx="101">
                  <c:v>0.84672000000000003</c:v>
                </c:pt>
                <c:pt idx="102">
                  <c:v>0.84672000000000003</c:v>
                </c:pt>
                <c:pt idx="103">
                  <c:v>0.84831999999999996</c:v>
                </c:pt>
                <c:pt idx="104">
                  <c:v>0.84831999999999996</c:v>
                </c:pt>
                <c:pt idx="105">
                  <c:v>0.84928000000000003</c:v>
                </c:pt>
                <c:pt idx="106">
                  <c:v>0.84928000000000003</c:v>
                </c:pt>
                <c:pt idx="107">
                  <c:v>0.85536000000000001</c:v>
                </c:pt>
                <c:pt idx="108">
                  <c:v>0.85536000000000001</c:v>
                </c:pt>
                <c:pt idx="109">
                  <c:v>0.85631999999999997</c:v>
                </c:pt>
                <c:pt idx="110">
                  <c:v>0.85631999999999997</c:v>
                </c:pt>
                <c:pt idx="111">
                  <c:v>0.85631999999999997</c:v>
                </c:pt>
                <c:pt idx="112">
                  <c:v>0.85631999999999997</c:v>
                </c:pt>
                <c:pt idx="113">
                  <c:v>0.85728000000000004</c:v>
                </c:pt>
                <c:pt idx="114">
                  <c:v>0.85728000000000004</c:v>
                </c:pt>
                <c:pt idx="115">
                  <c:v>0.85728000000000004</c:v>
                </c:pt>
                <c:pt idx="116">
                  <c:v>0.85728000000000004</c:v>
                </c:pt>
                <c:pt idx="117">
                  <c:v>0.90912000000000004</c:v>
                </c:pt>
                <c:pt idx="118">
                  <c:v>0.90912000000000004</c:v>
                </c:pt>
                <c:pt idx="119">
                  <c:v>0.90944000000000003</c:v>
                </c:pt>
                <c:pt idx="120">
                  <c:v>0.90944000000000003</c:v>
                </c:pt>
                <c:pt idx="121">
                  <c:v>0.90944000000000003</c:v>
                </c:pt>
                <c:pt idx="122">
                  <c:v>0.90944000000000003</c:v>
                </c:pt>
                <c:pt idx="123">
                  <c:v>0.90976000000000001</c:v>
                </c:pt>
                <c:pt idx="124">
                  <c:v>0.90976000000000001</c:v>
                </c:pt>
                <c:pt idx="125">
                  <c:v>0.90976000000000001</c:v>
                </c:pt>
                <c:pt idx="126">
                  <c:v>0.90976000000000001</c:v>
                </c:pt>
                <c:pt idx="127">
                  <c:v>0.91232000000000002</c:v>
                </c:pt>
                <c:pt idx="128">
                  <c:v>0.91232000000000002</c:v>
                </c:pt>
                <c:pt idx="129">
                  <c:v>0.91295999999999999</c:v>
                </c:pt>
                <c:pt idx="130">
                  <c:v>0.91295999999999999</c:v>
                </c:pt>
                <c:pt idx="131">
                  <c:v>0.93440000000000001</c:v>
                </c:pt>
                <c:pt idx="132">
                  <c:v>0.93440000000000001</c:v>
                </c:pt>
                <c:pt idx="133">
                  <c:v>0.93535999999999997</c:v>
                </c:pt>
              </c:numCache>
            </c:numRef>
          </c:yVal>
          <c:smooth val="0"/>
          <c:extLst>
            <c:ext xmlns:c16="http://schemas.microsoft.com/office/drawing/2014/chart" uri="{C3380CC4-5D6E-409C-BE32-E72D297353CC}">
              <c16:uniqueId val="{00000001-9522-487F-905B-39731139FAB3}"/>
            </c:ext>
          </c:extLst>
        </c:ser>
        <c:ser>
          <c:idx val="2"/>
          <c:order val="2"/>
          <c:tx>
            <c:strRef>
              <c:f>Sheet1!$E$1</c:f>
              <c:strCache>
                <c:ptCount val="1"/>
                <c:pt idx="0">
                  <c:v>Too Expensive</c:v>
                </c:pt>
              </c:strCache>
            </c:strRef>
          </c:tx>
          <c:spPr>
            <a:ln w="28575" cap="rnd">
              <a:solidFill>
                <a:schemeClr val="accent3"/>
              </a:solidFill>
              <a:prstDash val="sysDash"/>
              <a:round/>
            </a:ln>
            <a:effectLst/>
          </c:spPr>
          <c:marker>
            <c:symbol val="none"/>
          </c:marker>
          <c:xVal>
            <c:numRef>
              <c:f>Sheet1!$A$2:$A$135</c:f>
              <c:numCache>
                <c:formatCode>_ [$€-413]\ * #,##0_ ;_ [$€-413]\ * \-#,##0_ ;_ [$€-413]\ * "-"??_ ;_ @_ </c:formatCode>
                <c:ptCount val="134"/>
                <c:pt idx="0">
                  <c:v>0</c:v>
                </c:pt>
                <c:pt idx="1">
                  <c:v>0</c:v>
                </c:pt>
                <c:pt idx="2">
                  <c:v>10</c:v>
                </c:pt>
                <c:pt idx="3">
                  <c:v>10</c:v>
                </c:pt>
                <c:pt idx="4">
                  <c:v>20</c:v>
                </c:pt>
                <c:pt idx="5">
                  <c:v>20</c:v>
                </c:pt>
                <c:pt idx="6">
                  <c:v>30.000000000000007</c:v>
                </c:pt>
                <c:pt idx="7">
                  <c:v>30.000000000000007</c:v>
                </c:pt>
                <c:pt idx="8">
                  <c:v>50</c:v>
                </c:pt>
                <c:pt idx="9">
                  <c:v>50</c:v>
                </c:pt>
                <c:pt idx="10">
                  <c:v>60.000000000000014</c:v>
                </c:pt>
                <c:pt idx="11">
                  <c:v>60.000000000000014</c:v>
                </c:pt>
                <c:pt idx="12">
                  <c:v>80</c:v>
                </c:pt>
                <c:pt idx="13">
                  <c:v>80</c:v>
                </c:pt>
                <c:pt idx="14">
                  <c:v>90</c:v>
                </c:pt>
                <c:pt idx="15">
                  <c:v>90</c:v>
                </c:pt>
                <c:pt idx="16">
                  <c:v>100</c:v>
                </c:pt>
                <c:pt idx="17">
                  <c:v>100</c:v>
                </c:pt>
                <c:pt idx="18">
                  <c:v>110</c:v>
                </c:pt>
                <c:pt idx="19">
                  <c:v>110</c:v>
                </c:pt>
                <c:pt idx="20">
                  <c:v>120.00000000000003</c:v>
                </c:pt>
                <c:pt idx="21">
                  <c:v>120.00000000000003</c:v>
                </c:pt>
                <c:pt idx="22">
                  <c:v>130</c:v>
                </c:pt>
                <c:pt idx="23">
                  <c:v>130</c:v>
                </c:pt>
                <c:pt idx="24">
                  <c:v>140.00000000000003</c:v>
                </c:pt>
                <c:pt idx="25">
                  <c:v>140.00000000000003</c:v>
                </c:pt>
                <c:pt idx="26">
                  <c:v>150</c:v>
                </c:pt>
                <c:pt idx="27">
                  <c:v>150</c:v>
                </c:pt>
                <c:pt idx="28">
                  <c:v>160</c:v>
                </c:pt>
                <c:pt idx="29">
                  <c:v>160</c:v>
                </c:pt>
                <c:pt idx="30">
                  <c:v>170.00000000000003</c:v>
                </c:pt>
                <c:pt idx="31">
                  <c:v>170.00000000000003</c:v>
                </c:pt>
                <c:pt idx="32">
                  <c:v>180</c:v>
                </c:pt>
                <c:pt idx="33">
                  <c:v>180</c:v>
                </c:pt>
                <c:pt idx="34">
                  <c:v>190.00000000000003</c:v>
                </c:pt>
                <c:pt idx="35">
                  <c:v>190.00000000000003</c:v>
                </c:pt>
                <c:pt idx="36">
                  <c:v>200</c:v>
                </c:pt>
                <c:pt idx="37">
                  <c:v>200</c:v>
                </c:pt>
                <c:pt idx="38">
                  <c:v>210</c:v>
                </c:pt>
                <c:pt idx="39">
                  <c:v>210</c:v>
                </c:pt>
                <c:pt idx="40">
                  <c:v>220</c:v>
                </c:pt>
                <c:pt idx="41">
                  <c:v>220</c:v>
                </c:pt>
                <c:pt idx="42">
                  <c:v>230.00000000000006</c:v>
                </c:pt>
                <c:pt idx="43">
                  <c:v>230.00000000000006</c:v>
                </c:pt>
                <c:pt idx="44">
                  <c:v>240.00000000000006</c:v>
                </c:pt>
                <c:pt idx="45">
                  <c:v>240.00000000000006</c:v>
                </c:pt>
                <c:pt idx="46">
                  <c:v>250</c:v>
                </c:pt>
                <c:pt idx="47">
                  <c:v>250</c:v>
                </c:pt>
                <c:pt idx="48">
                  <c:v>260</c:v>
                </c:pt>
                <c:pt idx="49">
                  <c:v>260</c:v>
                </c:pt>
                <c:pt idx="50">
                  <c:v>270</c:v>
                </c:pt>
                <c:pt idx="51">
                  <c:v>270</c:v>
                </c:pt>
                <c:pt idx="52">
                  <c:v>280.00000000000006</c:v>
                </c:pt>
                <c:pt idx="53">
                  <c:v>280.00000000000006</c:v>
                </c:pt>
                <c:pt idx="54">
                  <c:v>290.00000000000006</c:v>
                </c:pt>
                <c:pt idx="55">
                  <c:v>290.00000000000006</c:v>
                </c:pt>
                <c:pt idx="56">
                  <c:v>300</c:v>
                </c:pt>
                <c:pt idx="57">
                  <c:v>300</c:v>
                </c:pt>
                <c:pt idx="58">
                  <c:v>310</c:v>
                </c:pt>
                <c:pt idx="59">
                  <c:v>310</c:v>
                </c:pt>
                <c:pt idx="60">
                  <c:v>320</c:v>
                </c:pt>
                <c:pt idx="61">
                  <c:v>320</c:v>
                </c:pt>
                <c:pt idx="62">
                  <c:v>330.00000000000006</c:v>
                </c:pt>
                <c:pt idx="63">
                  <c:v>330.00000000000006</c:v>
                </c:pt>
                <c:pt idx="64">
                  <c:v>340.00000000000006</c:v>
                </c:pt>
                <c:pt idx="65">
                  <c:v>340.00000000000006</c:v>
                </c:pt>
                <c:pt idx="66">
                  <c:v>350</c:v>
                </c:pt>
                <c:pt idx="67">
                  <c:v>350</c:v>
                </c:pt>
                <c:pt idx="68">
                  <c:v>360</c:v>
                </c:pt>
                <c:pt idx="69">
                  <c:v>360</c:v>
                </c:pt>
                <c:pt idx="70">
                  <c:v>370</c:v>
                </c:pt>
                <c:pt idx="71">
                  <c:v>370</c:v>
                </c:pt>
                <c:pt idx="72">
                  <c:v>380.00000000000006</c:v>
                </c:pt>
                <c:pt idx="73">
                  <c:v>380.00000000000006</c:v>
                </c:pt>
                <c:pt idx="74">
                  <c:v>390.00000000000006</c:v>
                </c:pt>
                <c:pt idx="75">
                  <c:v>390.00000000000006</c:v>
                </c:pt>
                <c:pt idx="76">
                  <c:v>400</c:v>
                </c:pt>
                <c:pt idx="77">
                  <c:v>400</c:v>
                </c:pt>
                <c:pt idx="78">
                  <c:v>410.00000000000011</c:v>
                </c:pt>
                <c:pt idx="79">
                  <c:v>410.00000000000011</c:v>
                </c:pt>
                <c:pt idx="80">
                  <c:v>420</c:v>
                </c:pt>
                <c:pt idx="81">
                  <c:v>420</c:v>
                </c:pt>
                <c:pt idx="82">
                  <c:v>430</c:v>
                </c:pt>
                <c:pt idx="83">
                  <c:v>430</c:v>
                </c:pt>
                <c:pt idx="84">
                  <c:v>440</c:v>
                </c:pt>
                <c:pt idx="85">
                  <c:v>440</c:v>
                </c:pt>
                <c:pt idx="86">
                  <c:v>450</c:v>
                </c:pt>
                <c:pt idx="87">
                  <c:v>450</c:v>
                </c:pt>
                <c:pt idx="88">
                  <c:v>460.00000000000011</c:v>
                </c:pt>
                <c:pt idx="89">
                  <c:v>460.00000000000011</c:v>
                </c:pt>
                <c:pt idx="90">
                  <c:v>470</c:v>
                </c:pt>
                <c:pt idx="91">
                  <c:v>470</c:v>
                </c:pt>
                <c:pt idx="92">
                  <c:v>480.00000000000011</c:v>
                </c:pt>
                <c:pt idx="93">
                  <c:v>480.00000000000011</c:v>
                </c:pt>
                <c:pt idx="94">
                  <c:v>490</c:v>
                </c:pt>
                <c:pt idx="95">
                  <c:v>490</c:v>
                </c:pt>
                <c:pt idx="96">
                  <c:v>500</c:v>
                </c:pt>
                <c:pt idx="97">
                  <c:v>500</c:v>
                </c:pt>
                <c:pt idx="98">
                  <c:v>510.00000000000011</c:v>
                </c:pt>
                <c:pt idx="99">
                  <c:v>510.00000000000011</c:v>
                </c:pt>
                <c:pt idx="100">
                  <c:v>520</c:v>
                </c:pt>
                <c:pt idx="101">
                  <c:v>520</c:v>
                </c:pt>
                <c:pt idx="102">
                  <c:v>530.00000000000011</c:v>
                </c:pt>
                <c:pt idx="103">
                  <c:v>530.00000000000011</c:v>
                </c:pt>
                <c:pt idx="104">
                  <c:v>540</c:v>
                </c:pt>
                <c:pt idx="105">
                  <c:v>540</c:v>
                </c:pt>
                <c:pt idx="106">
                  <c:v>550</c:v>
                </c:pt>
                <c:pt idx="107">
                  <c:v>550</c:v>
                </c:pt>
                <c:pt idx="108">
                  <c:v>560.00000000000011</c:v>
                </c:pt>
                <c:pt idx="109">
                  <c:v>560.00000000000011</c:v>
                </c:pt>
                <c:pt idx="110">
                  <c:v>570</c:v>
                </c:pt>
                <c:pt idx="111">
                  <c:v>570</c:v>
                </c:pt>
                <c:pt idx="112">
                  <c:v>580.00000000000011</c:v>
                </c:pt>
                <c:pt idx="113">
                  <c:v>580.00000000000011</c:v>
                </c:pt>
                <c:pt idx="114">
                  <c:v>590</c:v>
                </c:pt>
                <c:pt idx="115">
                  <c:v>590</c:v>
                </c:pt>
                <c:pt idx="116">
                  <c:v>600</c:v>
                </c:pt>
                <c:pt idx="117">
                  <c:v>600</c:v>
                </c:pt>
                <c:pt idx="118">
                  <c:v>610.00000000000011</c:v>
                </c:pt>
                <c:pt idx="119">
                  <c:v>610.00000000000011</c:v>
                </c:pt>
                <c:pt idx="120">
                  <c:v>620</c:v>
                </c:pt>
                <c:pt idx="121">
                  <c:v>620</c:v>
                </c:pt>
                <c:pt idx="122">
                  <c:v>630.00000000000011</c:v>
                </c:pt>
                <c:pt idx="123">
                  <c:v>630.00000000000011</c:v>
                </c:pt>
                <c:pt idx="124">
                  <c:v>640</c:v>
                </c:pt>
                <c:pt idx="125">
                  <c:v>640</c:v>
                </c:pt>
                <c:pt idx="126">
                  <c:v>650</c:v>
                </c:pt>
                <c:pt idx="127">
                  <c:v>650</c:v>
                </c:pt>
                <c:pt idx="128">
                  <c:v>680.00000000000011</c:v>
                </c:pt>
                <c:pt idx="129">
                  <c:v>680.00000000000011</c:v>
                </c:pt>
                <c:pt idx="130">
                  <c:v>700</c:v>
                </c:pt>
                <c:pt idx="131">
                  <c:v>700</c:v>
                </c:pt>
                <c:pt idx="132">
                  <c:v>750</c:v>
                </c:pt>
                <c:pt idx="133">
                  <c:v>750</c:v>
                </c:pt>
              </c:numCache>
            </c:numRef>
          </c:xVal>
          <c:yVal>
            <c:numRef>
              <c:f>Sheet1!$E$2:$E$163</c:f>
              <c:numCache>
                <c:formatCode>0.0%</c:formatCode>
                <c:ptCount val="1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3.2000000000000003E-4</c:v>
                </c:pt>
                <c:pt idx="18">
                  <c:v>3.2000000000000003E-4</c:v>
                </c:pt>
                <c:pt idx="19">
                  <c:v>6.4000000000000005E-4</c:v>
                </c:pt>
                <c:pt idx="20">
                  <c:v>6.4000000000000005E-4</c:v>
                </c:pt>
                <c:pt idx="21">
                  <c:v>9.6000000000000002E-4</c:v>
                </c:pt>
                <c:pt idx="22">
                  <c:v>9.6000000000000002E-4</c:v>
                </c:pt>
                <c:pt idx="23">
                  <c:v>1.2800000000000001E-3</c:v>
                </c:pt>
                <c:pt idx="24">
                  <c:v>1.2800000000000001E-3</c:v>
                </c:pt>
                <c:pt idx="25">
                  <c:v>1.2800000000000001E-3</c:v>
                </c:pt>
                <c:pt idx="26">
                  <c:v>1.2800000000000001E-3</c:v>
                </c:pt>
                <c:pt idx="27">
                  <c:v>1.2800000000000001E-3</c:v>
                </c:pt>
                <c:pt idx="28">
                  <c:v>1.2800000000000001E-3</c:v>
                </c:pt>
                <c:pt idx="29">
                  <c:v>1.6000000000000001E-3</c:v>
                </c:pt>
                <c:pt idx="30">
                  <c:v>1.6000000000000001E-3</c:v>
                </c:pt>
                <c:pt idx="31">
                  <c:v>1.6000000000000001E-3</c:v>
                </c:pt>
                <c:pt idx="32">
                  <c:v>1.6000000000000001E-3</c:v>
                </c:pt>
                <c:pt idx="33">
                  <c:v>2.8800000000000002E-3</c:v>
                </c:pt>
                <c:pt idx="34">
                  <c:v>2.8800000000000002E-3</c:v>
                </c:pt>
                <c:pt idx="35">
                  <c:v>2.8800000000000002E-3</c:v>
                </c:pt>
                <c:pt idx="36">
                  <c:v>2.8800000000000002E-3</c:v>
                </c:pt>
                <c:pt idx="37">
                  <c:v>6.0800000000000003E-3</c:v>
                </c:pt>
                <c:pt idx="38">
                  <c:v>6.0800000000000003E-3</c:v>
                </c:pt>
                <c:pt idx="39">
                  <c:v>6.7200000000000003E-3</c:v>
                </c:pt>
                <c:pt idx="40">
                  <c:v>6.7200000000000003E-3</c:v>
                </c:pt>
                <c:pt idx="41">
                  <c:v>7.6800000000000002E-3</c:v>
                </c:pt>
                <c:pt idx="42">
                  <c:v>7.6800000000000002E-3</c:v>
                </c:pt>
                <c:pt idx="43">
                  <c:v>9.5999999999999992E-3</c:v>
                </c:pt>
                <c:pt idx="44">
                  <c:v>9.5999999999999992E-3</c:v>
                </c:pt>
                <c:pt idx="45">
                  <c:v>9.92E-3</c:v>
                </c:pt>
                <c:pt idx="46">
                  <c:v>9.92E-3</c:v>
                </c:pt>
                <c:pt idx="47">
                  <c:v>1.6E-2</c:v>
                </c:pt>
                <c:pt idx="48">
                  <c:v>1.6E-2</c:v>
                </c:pt>
                <c:pt idx="49">
                  <c:v>1.7919999999999998E-2</c:v>
                </c:pt>
                <c:pt idx="50">
                  <c:v>1.7919999999999998E-2</c:v>
                </c:pt>
                <c:pt idx="51">
                  <c:v>1.7919999999999998E-2</c:v>
                </c:pt>
                <c:pt idx="52">
                  <c:v>1.7919999999999998E-2</c:v>
                </c:pt>
                <c:pt idx="53">
                  <c:v>2.3359999999999999E-2</c:v>
                </c:pt>
                <c:pt idx="54">
                  <c:v>2.3359999999999999E-2</c:v>
                </c:pt>
                <c:pt idx="55">
                  <c:v>2.4639999999999999E-2</c:v>
                </c:pt>
                <c:pt idx="56">
                  <c:v>2.4639999999999999E-2</c:v>
                </c:pt>
                <c:pt idx="57">
                  <c:v>6.3039999999999999E-2</c:v>
                </c:pt>
                <c:pt idx="58">
                  <c:v>6.3039999999999999E-2</c:v>
                </c:pt>
                <c:pt idx="59">
                  <c:v>6.7839999999999998E-2</c:v>
                </c:pt>
                <c:pt idx="60">
                  <c:v>6.7839999999999998E-2</c:v>
                </c:pt>
                <c:pt idx="61">
                  <c:v>7.1040000000000006E-2</c:v>
                </c:pt>
                <c:pt idx="62">
                  <c:v>7.1040000000000006E-2</c:v>
                </c:pt>
                <c:pt idx="63">
                  <c:v>8.8959999999999997E-2</c:v>
                </c:pt>
                <c:pt idx="64">
                  <c:v>8.8959999999999997E-2</c:v>
                </c:pt>
                <c:pt idx="65">
                  <c:v>9.0240000000000001E-2</c:v>
                </c:pt>
                <c:pt idx="66">
                  <c:v>9.0240000000000001E-2</c:v>
                </c:pt>
                <c:pt idx="67">
                  <c:v>0.16128000000000001</c:v>
                </c:pt>
                <c:pt idx="68">
                  <c:v>0.16128000000000001</c:v>
                </c:pt>
                <c:pt idx="69">
                  <c:v>0.16672000000000001</c:v>
                </c:pt>
                <c:pt idx="70">
                  <c:v>0.16672000000000001</c:v>
                </c:pt>
                <c:pt idx="71">
                  <c:v>0.16832</c:v>
                </c:pt>
                <c:pt idx="72">
                  <c:v>0.16832</c:v>
                </c:pt>
                <c:pt idx="73">
                  <c:v>0.18751999999999999</c:v>
                </c:pt>
                <c:pt idx="74">
                  <c:v>0.18751999999999999</c:v>
                </c:pt>
                <c:pt idx="75">
                  <c:v>0.19040000000000001</c:v>
                </c:pt>
                <c:pt idx="76">
                  <c:v>0.19040000000000001</c:v>
                </c:pt>
                <c:pt idx="77">
                  <c:v>0.34495999999999999</c:v>
                </c:pt>
                <c:pt idx="78">
                  <c:v>0.34495999999999999</c:v>
                </c:pt>
                <c:pt idx="79">
                  <c:v>0.34816000000000003</c:v>
                </c:pt>
                <c:pt idx="80">
                  <c:v>0.34816000000000003</c:v>
                </c:pt>
                <c:pt idx="81">
                  <c:v>0.34976000000000002</c:v>
                </c:pt>
                <c:pt idx="82">
                  <c:v>0.34976000000000002</c:v>
                </c:pt>
                <c:pt idx="83">
                  <c:v>0.37375999999999998</c:v>
                </c:pt>
                <c:pt idx="84">
                  <c:v>0.37375999999999998</c:v>
                </c:pt>
                <c:pt idx="85">
                  <c:v>0.37472</c:v>
                </c:pt>
                <c:pt idx="86">
                  <c:v>0.37472</c:v>
                </c:pt>
                <c:pt idx="87">
                  <c:v>0.45279999999999998</c:v>
                </c:pt>
                <c:pt idx="88">
                  <c:v>0.45279999999999998</c:v>
                </c:pt>
                <c:pt idx="89">
                  <c:v>0.45663999999999999</c:v>
                </c:pt>
                <c:pt idx="90">
                  <c:v>0.45663999999999999</c:v>
                </c:pt>
                <c:pt idx="91">
                  <c:v>0.45695999999999998</c:v>
                </c:pt>
                <c:pt idx="92">
                  <c:v>0.45695999999999998</c:v>
                </c:pt>
                <c:pt idx="93">
                  <c:v>0.46464</c:v>
                </c:pt>
                <c:pt idx="94">
                  <c:v>0.46464</c:v>
                </c:pt>
                <c:pt idx="95">
                  <c:v>0.46495999999999998</c:v>
                </c:pt>
                <c:pt idx="96">
                  <c:v>0.46495999999999998</c:v>
                </c:pt>
                <c:pt idx="97">
                  <c:v>0.64095999999999997</c:v>
                </c:pt>
                <c:pt idx="98">
                  <c:v>0.64095999999999997</c:v>
                </c:pt>
                <c:pt idx="99">
                  <c:v>0.64192000000000005</c:v>
                </c:pt>
                <c:pt idx="100">
                  <c:v>0.64192000000000005</c:v>
                </c:pt>
                <c:pt idx="101">
                  <c:v>0.64256000000000002</c:v>
                </c:pt>
                <c:pt idx="102">
                  <c:v>0.64256000000000002</c:v>
                </c:pt>
                <c:pt idx="103">
                  <c:v>0.64992000000000005</c:v>
                </c:pt>
                <c:pt idx="104">
                  <c:v>0.64992000000000005</c:v>
                </c:pt>
                <c:pt idx="105">
                  <c:v>0.65088000000000001</c:v>
                </c:pt>
                <c:pt idx="106">
                  <c:v>0.65088000000000001</c:v>
                </c:pt>
                <c:pt idx="107">
                  <c:v>0.68896000000000002</c:v>
                </c:pt>
                <c:pt idx="108">
                  <c:v>0.68896000000000002</c:v>
                </c:pt>
                <c:pt idx="109">
                  <c:v>0.69088000000000005</c:v>
                </c:pt>
                <c:pt idx="110">
                  <c:v>0.69088000000000005</c:v>
                </c:pt>
                <c:pt idx="111">
                  <c:v>0.69152000000000002</c:v>
                </c:pt>
                <c:pt idx="112">
                  <c:v>0.69152000000000002</c:v>
                </c:pt>
                <c:pt idx="113">
                  <c:v>0.69311999999999996</c:v>
                </c:pt>
                <c:pt idx="114">
                  <c:v>0.69311999999999996</c:v>
                </c:pt>
                <c:pt idx="115">
                  <c:v>0.69440000000000002</c:v>
                </c:pt>
                <c:pt idx="116">
                  <c:v>0.69440000000000002</c:v>
                </c:pt>
                <c:pt idx="117">
                  <c:v>0.80671999999999999</c:v>
                </c:pt>
                <c:pt idx="118">
                  <c:v>0.80671999999999999</c:v>
                </c:pt>
                <c:pt idx="119">
                  <c:v>0.80703999999999998</c:v>
                </c:pt>
                <c:pt idx="120">
                  <c:v>0.80703999999999998</c:v>
                </c:pt>
                <c:pt idx="121">
                  <c:v>0.80767999999999995</c:v>
                </c:pt>
                <c:pt idx="122">
                  <c:v>0.80767999999999995</c:v>
                </c:pt>
                <c:pt idx="123">
                  <c:v>0.80832000000000004</c:v>
                </c:pt>
                <c:pt idx="124">
                  <c:v>0.80832000000000004</c:v>
                </c:pt>
                <c:pt idx="125">
                  <c:v>0.80864000000000003</c:v>
                </c:pt>
                <c:pt idx="126">
                  <c:v>0.80864000000000003</c:v>
                </c:pt>
                <c:pt idx="127">
                  <c:v>0.81632000000000005</c:v>
                </c:pt>
                <c:pt idx="128">
                  <c:v>0.81632000000000005</c:v>
                </c:pt>
                <c:pt idx="129">
                  <c:v>0.81823999999999997</c:v>
                </c:pt>
                <c:pt idx="130">
                  <c:v>0.81823999999999997</c:v>
                </c:pt>
                <c:pt idx="131">
                  <c:v>0.86912</c:v>
                </c:pt>
                <c:pt idx="132">
                  <c:v>0.86912</c:v>
                </c:pt>
                <c:pt idx="133">
                  <c:v>0.87327999999999995</c:v>
                </c:pt>
              </c:numCache>
            </c:numRef>
          </c:yVal>
          <c:smooth val="0"/>
          <c:extLst>
            <c:ext xmlns:c16="http://schemas.microsoft.com/office/drawing/2014/chart" uri="{C3380CC4-5D6E-409C-BE32-E72D297353CC}">
              <c16:uniqueId val="{00000002-9522-487F-905B-39731139FAB3}"/>
            </c:ext>
          </c:extLst>
        </c:ser>
        <c:ser>
          <c:idx val="3"/>
          <c:order val="3"/>
          <c:tx>
            <c:strRef>
              <c:f>Sheet1!$C$1</c:f>
              <c:strCache>
                <c:ptCount val="1"/>
                <c:pt idx="0">
                  <c:v>Too cheap</c:v>
                </c:pt>
              </c:strCache>
            </c:strRef>
          </c:tx>
          <c:spPr>
            <a:ln w="28575" cap="rnd">
              <a:solidFill>
                <a:schemeClr val="accent2">
                  <a:lumMod val="60000"/>
                  <a:lumOff val="40000"/>
                </a:schemeClr>
              </a:solidFill>
              <a:round/>
            </a:ln>
            <a:effectLst/>
          </c:spPr>
          <c:marker>
            <c:symbol val="none"/>
          </c:marker>
          <c:xVal>
            <c:numRef>
              <c:f>Sheet1!$A$2:$A$135</c:f>
              <c:numCache>
                <c:formatCode>_ [$€-413]\ * #,##0_ ;_ [$€-413]\ * \-#,##0_ ;_ [$€-413]\ * "-"??_ ;_ @_ </c:formatCode>
                <c:ptCount val="134"/>
                <c:pt idx="0">
                  <c:v>0</c:v>
                </c:pt>
                <c:pt idx="1">
                  <c:v>0</c:v>
                </c:pt>
                <c:pt idx="2">
                  <c:v>10</c:v>
                </c:pt>
                <c:pt idx="3">
                  <c:v>10</c:v>
                </c:pt>
                <c:pt idx="4">
                  <c:v>20</c:v>
                </c:pt>
                <c:pt idx="5">
                  <c:v>20</c:v>
                </c:pt>
                <c:pt idx="6">
                  <c:v>30.000000000000007</c:v>
                </c:pt>
                <c:pt idx="7">
                  <c:v>30.000000000000007</c:v>
                </c:pt>
                <c:pt idx="8">
                  <c:v>50</c:v>
                </c:pt>
                <c:pt idx="9">
                  <c:v>50</c:v>
                </c:pt>
                <c:pt idx="10">
                  <c:v>60.000000000000014</c:v>
                </c:pt>
                <c:pt idx="11">
                  <c:v>60.000000000000014</c:v>
                </c:pt>
                <c:pt idx="12">
                  <c:v>80</c:v>
                </c:pt>
                <c:pt idx="13">
                  <c:v>80</c:v>
                </c:pt>
                <c:pt idx="14">
                  <c:v>90</c:v>
                </c:pt>
                <c:pt idx="15">
                  <c:v>90</c:v>
                </c:pt>
                <c:pt idx="16">
                  <c:v>100</c:v>
                </c:pt>
                <c:pt idx="17">
                  <c:v>100</c:v>
                </c:pt>
                <c:pt idx="18">
                  <c:v>110</c:v>
                </c:pt>
                <c:pt idx="19">
                  <c:v>110</c:v>
                </c:pt>
                <c:pt idx="20">
                  <c:v>120.00000000000003</c:v>
                </c:pt>
                <c:pt idx="21">
                  <c:v>120.00000000000003</c:v>
                </c:pt>
                <c:pt idx="22">
                  <c:v>130</c:v>
                </c:pt>
                <c:pt idx="23">
                  <c:v>130</c:v>
                </c:pt>
                <c:pt idx="24">
                  <c:v>140.00000000000003</c:v>
                </c:pt>
                <c:pt idx="25">
                  <c:v>140.00000000000003</c:v>
                </c:pt>
                <c:pt idx="26">
                  <c:v>150</c:v>
                </c:pt>
                <c:pt idx="27">
                  <c:v>150</c:v>
                </c:pt>
                <c:pt idx="28">
                  <c:v>160</c:v>
                </c:pt>
                <c:pt idx="29">
                  <c:v>160</c:v>
                </c:pt>
                <c:pt idx="30">
                  <c:v>170.00000000000003</c:v>
                </c:pt>
                <c:pt idx="31">
                  <c:v>170.00000000000003</c:v>
                </c:pt>
                <c:pt idx="32">
                  <c:v>180</c:v>
                </c:pt>
                <c:pt idx="33">
                  <c:v>180</c:v>
                </c:pt>
                <c:pt idx="34">
                  <c:v>190.00000000000003</c:v>
                </c:pt>
                <c:pt idx="35">
                  <c:v>190.00000000000003</c:v>
                </c:pt>
                <c:pt idx="36">
                  <c:v>200</c:v>
                </c:pt>
                <c:pt idx="37">
                  <c:v>200</c:v>
                </c:pt>
                <c:pt idx="38">
                  <c:v>210</c:v>
                </c:pt>
                <c:pt idx="39">
                  <c:v>210</c:v>
                </c:pt>
                <c:pt idx="40">
                  <c:v>220</c:v>
                </c:pt>
                <c:pt idx="41">
                  <c:v>220</c:v>
                </c:pt>
                <c:pt idx="42">
                  <c:v>230.00000000000006</c:v>
                </c:pt>
                <c:pt idx="43">
                  <c:v>230.00000000000006</c:v>
                </c:pt>
                <c:pt idx="44">
                  <c:v>240.00000000000006</c:v>
                </c:pt>
                <c:pt idx="45">
                  <c:v>240.00000000000006</c:v>
                </c:pt>
                <c:pt idx="46">
                  <c:v>250</c:v>
                </c:pt>
                <c:pt idx="47">
                  <c:v>250</c:v>
                </c:pt>
                <c:pt idx="48">
                  <c:v>260</c:v>
                </c:pt>
                <c:pt idx="49">
                  <c:v>260</c:v>
                </c:pt>
                <c:pt idx="50">
                  <c:v>270</c:v>
                </c:pt>
                <c:pt idx="51">
                  <c:v>270</c:v>
                </c:pt>
                <c:pt idx="52">
                  <c:v>280.00000000000006</c:v>
                </c:pt>
                <c:pt idx="53">
                  <c:v>280.00000000000006</c:v>
                </c:pt>
                <c:pt idx="54">
                  <c:v>290.00000000000006</c:v>
                </c:pt>
                <c:pt idx="55">
                  <c:v>290.00000000000006</c:v>
                </c:pt>
                <c:pt idx="56">
                  <c:v>300</c:v>
                </c:pt>
                <c:pt idx="57">
                  <c:v>300</c:v>
                </c:pt>
                <c:pt idx="58">
                  <c:v>310</c:v>
                </c:pt>
                <c:pt idx="59">
                  <c:v>310</c:v>
                </c:pt>
                <c:pt idx="60">
                  <c:v>320</c:v>
                </c:pt>
                <c:pt idx="61">
                  <c:v>320</c:v>
                </c:pt>
                <c:pt idx="62">
                  <c:v>330.00000000000006</c:v>
                </c:pt>
                <c:pt idx="63">
                  <c:v>330.00000000000006</c:v>
                </c:pt>
                <c:pt idx="64">
                  <c:v>340.00000000000006</c:v>
                </c:pt>
                <c:pt idx="65">
                  <c:v>340.00000000000006</c:v>
                </c:pt>
                <c:pt idx="66">
                  <c:v>350</c:v>
                </c:pt>
                <c:pt idx="67">
                  <c:v>350</c:v>
                </c:pt>
                <c:pt idx="68">
                  <c:v>360</c:v>
                </c:pt>
                <c:pt idx="69">
                  <c:v>360</c:v>
                </c:pt>
                <c:pt idx="70">
                  <c:v>370</c:v>
                </c:pt>
                <c:pt idx="71">
                  <c:v>370</c:v>
                </c:pt>
                <c:pt idx="72">
                  <c:v>380.00000000000006</c:v>
                </c:pt>
                <c:pt idx="73">
                  <c:v>380.00000000000006</c:v>
                </c:pt>
                <c:pt idx="74">
                  <c:v>390.00000000000006</c:v>
                </c:pt>
                <c:pt idx="75">
                  <c:v>390.00000000000006</c:v>
                </c:pt>
                <c:pt idx="76">
                  <c:v>400</c:v>
                </c:pt>
                <c:pt idx="77">
                  <c:v>400</c:v>
                </c:pt>
                <c:pt idx="78">
                  <c:v>410.00000000000011</c:v>
                </c:pt>
                <c:pt idx="79">
                  <c:v>410.00000000000011</c:v>
                </c:pt>
                <c:pt idx="80">
                  <c:v>420</c:v>
                </c:pt>
                <c:pt idx="81">
                  <c:v>420</c:v>
                </c:pt>
                <c:pt idx="82">
                  <c:v>430</c:v>
                </c:pt>
                <c:pt idx="83">
                  <c:v>430</c:v>
                </c:pt>
                <c:pt idx="84">
                  <c:v>440</c:v>
                </c:pt>
                <c:pt idx="85">
                  <c:v>440</c:v>
                </c:pt>
                <c:pt idx="86">
                  <c:v>450</c:v>
                </c:pt>
                <c:pt idx="87">
                  <c:v>450</c:v>
                </c:pt>
                <c:pt idx="88">
                  <c:v>460.00000000000011</c:v>
                </c:pt>
                <c:pt idx="89">
                  <c:v>460.00000000000011</c:v>
                </c:pt>
                <c:pt idx="90">
                  <c:v>470</c:v>
                </c:pt>
                <c:pt idx="91">
                  <c:v>470</c:v>
                </c:pt>
                <c:pt idx="92">
                  <c:v>480.00000000000011</c:v>
                </c:pt>
                <c:pt idx="93">
                  <c:v>480.00000000000011</c:v>
                </c:pt>
                <c:pt idx="94">
                  <c:v>490</c:v>
                </c:pt>
                <c:pt idx="95">
                  <c:v>490</c:v>
                </c:pt>
                <c:pt idx="96">
                  <c:v>500</c:v>
                </c:pt>
                <c:pt idx="97">
                  <c:v>500</c:v>
                </c:pt>
                <c:pt idx="98">
                  <c:v>510.00000000000011</c:v>
                </c:pt>
                <c:pt idx="99">
                  <c:v>510.00000000000011</c:v>
                </c:pt>
                <c:pt idx="100">
                  <c:v>520</c:v>
                </c:pt>
                <c:pt idx="101">
                  <c:v>520</c:v>
                </c:pt>
                <c:pt idx="102">
                  <c:v>530.00000000000011</c:v>
                </c:pt>
                <c:pt idx="103">
                  <c:v>530.00000000000011</c:v>
                </c:pt>
                <c:pt idx="104">
                  <c:v>540</c:v>
                </c:pt>
                <c:pt idx="105">
                  <c:v>540</c:v>
                </c:pt>
                <c:pt idx="106">
                  <c:v>550</c:v>
                </c:pt>
                <c:pt idx="107">
                  <c:v>550</c:v>
                </c:pt>
                <c:pt idx="108">
                  <c:v>560.00000000000011</c:v>
                </c:pt>
                <c:pt idx="109">
                  <c:v>560.00000000000011</c:v>
                </c:pt>
                <c:pt idx="110">
                  <c:v>570</c:v>
                </c:pt>
                <c:pt idx="111">
                  <c:v>570</c:v>
                </c:pt>
                <c:pt idx="112">
                  <c:v>580.00000000000011</c:v>
                </c:pt>
                <c:pt idx="113">
                  <c:v>580.00000000000011</c:v>
                </c:pt>
                <c:pt idx="114">
                  <c:v>590</c:v>
                </c:pt>
                <c:pt idx="115">
                  <c:v>590</c:v>
                </c:pt>
                <c:pt idx="116">
                  <c:v>600</c:v>
                </c:pt>
                <c:pt idx="117">
                  <c:v>600</c:v>
                </c:pt>
                <c:pt idx="118">
                  <c:v>610.00000000000011</c:v>
                </c:pt>
                <c:pt idx="119">
                  <c:v>610.00000000000011</c:v>
                </c:pt>
                <c:pt idx="120">
                  <c:v>620</c:v>
                </c:pt>
                <c:pt idx="121">
                  <c:v>620</c:v>
                </c:pt>
                <c:pt idx="122">
                  <c:v>630.00000000000011</c:v>
                </c:pt>
                <c:pt idx="123">
                  <c:v>630.00000000000011</c:v>
                </c:pt>
                <c:pt idx="124">
                  <c:v>640</c:v>
                </c:pt>
                <c:pt idx="125">
                  <c:v>640</c:v>
                </c:pt>
                <c:pt idx="126">
                  <c:v>650</c:v>
                </c:pt>
                <c:pt idx="127">
                  <c:v>650</c:v>
                </c:pt>
                <c:pt idx="128">
                  <c:v>680.00000000000011</c:v>
                </c:pt>
                <c:pt idx="129">
                  <c:v>680.00000000000011</c:v>
                </c:pt>
                <c:pt idx="130">
                  <c:v>700</c:v>
                </c:pt>
                <c:pt idx="131">
                  <c:v>700</c:v>
                </c:pt>
                <c:pt idx="132">
                  <c:v>750</c:v>
                </c:pt>
                <c:pt idx="133">
                  <c:v>750</c:v>
                </c:pt>
              </c:numCache>
            </c:numRef>
          </c:xVal>
          <c:yVal>
            <c:numRef>
              <c:f>Sheet1!$C$2:$C$135</c:f>
              <c:numCache>
                <c:formatCode>0.0%</c:formatCode>
                <c:ptCount val="134"/>
                <c:pt idx="0">
                  <c:v>1</c:v>
                </c:pt>
                <c:pt idx="1">
                  <c:v>1</c:v>
                </c:pt>
                <c:pt idx="2">
                  <c:v>0.99</c:v>
                </c:pt>
                <c:pt idx="3">
                  <c:v>0.98</c:v>
                </c:pt>
                <c:pt idx="4">
                  <c:v>0.96</c:v>
                </c:pt>
                <c:pt idx="5">
                  <c:v>0.93</c:v>
                </c:pt>
                <c:pt idx="6">
                  <c:v>0.93</c:v>
                </c:pt>
                <c:pt idx="7">
                  <c:v>0.93</c:v>
                </c:pt>
                <c:pt idx="8">
                  <c:v>0.93</c:v>
                </c:pt>
                <c:pt idx="9">
                  <c:v>0.93</c:v>
                </c:pt>
                <c:pt idx="10">
                  <c:v>0.93</c:v>
                </c:pt>
                <c:pt idx="11">
                  <c:v>0.93</c:v>
                </c:pt>
                <c:pt idx="12">
                  <c:v>0.91</c:v>
                </c:pt>
                <c:pt idx="13">
                  <c:v>0.91</c:v>
                </c:pt>
                <c:pt idx="14">
                  <c:v>0.91</c:v>
                </c:pt>
                <c:pt idx="15">
                  <c:v>0.9</c:v>
                </c:pt>
                <c:pt idx="16">
                  <c:v>0.9</c:v>
                </c:pt>
                <c:pt idx="17">
                  <c:v>0.9</c:v>
                </c:pt>
                <c:pt idx="18">
                  <c:v>0.9</c:v>
                </c:pt>
                <c:pt idx="19">
                  <c:v>0.9</c:v>
                </c:pt>
                <c:pt idx="20">
                  <c:v>0.9</c:v>
                </c:pt>
                <c:pt idx="21">
                  <c:v>0.87</c:v>
                </c:pt>
                <c:pt idx="22">
                  <c:v>0.87</c:v>
                </c:pt>
                <c:pt idx="23">
                  <c:v>0.87</c:v>
                </c:pt>
                <c:pt idx="24">
                  <c:v>0.87</c:v>
                </c:pt>
                <c:pt idx="25">
                  <c:v>0.87</c:v>
                </c:pt>
                <c:pt idx="26">
                  <c:v>0.75</c:v>
                </c:pt>
                <c:pt idx="27">
                  <c:v>0.75</c:v>
                </c:pt>
                <c:pt idx="28">
                  <c:v>0.73</c:v>
                </c:pt>
                <c:pt idx="29">
                  <c:v>0.73</c:v>
                </c:pt>
                <c:pt idx="30">
                  <c:v>0.73</c:v>
                </c:pt>
                <c:pt idx="31">
                  <c:v>0.69</c:v>
                </c:pt>
                <c:pt idx="32">
                  <c:v>0.69</c:v>
                </c:pt>
                <c:pt idx="33">
                  <c:v>0.69</c:v>
                </c:pt>
                <c:pt idx="34">
                  <c:v>0.44</c:v>
                </c:pt>
                <c:pt idx="35">
                  <c:v>0.44</c:v>
                </c:pt>
                <c:pt idx="36">
                  <c:v>0.44</c:v>
                </c:pt>
                <c:pt idx="37">
                  <c:v>0.44</c:v>
                </c:pt>
                <c:pt idx="38">
                  <c:v>0.44</c:v>
                </c:pt>
                <c:pt idx="39">
                  <c:v>0.44</c:v>
                </c:pt>
                <c:pt idx="40">
                  <c:v>0.44</c:v>
                </c:pt>
                <c:pt idx="41">
                  <c:v>0.44</c:v>
                </c:pt>
                <c:pt idx="42">
                  <c:v>0.33</c:v>
                </c:pt>
                <c:pt idx="43">
                  <c:v>0.32</c:v>
                </c:pt>
                <c:pt idx="44">
                  <c:v>0.31</c:v>
                </c:pt>
                <c:pt idx="45">
                  <c:v>0.28999999999999998</c:v>
                </c:pt>
                <c:pt idx="46">
                  <c:v>0.28999999999999998</c:v>
                </c:pt>
                <c:pt idx="47">
                  <c:v>0.28000000000000003</c:v>
                </c:pt>
                <c:pt idx="48">
                  <c:v>0.27</c:v>
                </c:pt>
                <c:pt idx="49">
                  <c:v>0.24</c:v>
                </c:pt>
                <c:pt idx="50">
                  <c:v>0.22</c:v>
                </c:pt>
                <c:pt idx="51">
                  <c:v>0.22</c:v>
                </c:pt>
                <c:pt idx="52">
                  <c:v>0.22</c:v>
                </c:pt>
                <c:pt idx="53">
                  <c:v>0.22</c:v>
                </c:pt>
                <c:pt idx="54">
                  <c:v>0.21</c:v>
                </c:pt>
                <c:pt idx="55">
                  <c:v>0.19</c:v>
                </c:pt>
                <c:pt idx="56">
                  <c:v>0.09</c:v>
                </c:pt>
                <c:pt idx="57">
                  <c:v>0.04</c:v>
                </c:pt>
                <c:pt idx="58">
                  <c:v>0.03</c:v>
                </c:pt>
                <c:pt idx="59">
                  <c:v>0.02</c:v>
                </c:pt>
                <c:pt idx="60">
                  <c:v>0.01</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numCache>
            </c:numRef>
          </c:yVal>
          <c:smooth val="0"/>
          <c:extLst>
            <c:ext xmlns:c16="http://schemas.microsoft.com/office/drawing/2014/chart" uri="{C3380CC4-5D6E-409C-BE32-E72D297353CC}">
              <c16:uniqueId val="{00000003-9522-487F-905B-39731139FAB3}"/>
            </c:ext>
          </c:extLst>
        </c:ser>
        <c:dLbls>
          <c:showLegendKey val="0"/>
          <c:showVal val="0"/>
          <c:showCatName val="0"/>
          <c:showSerName val="0"/>
          <c:showPercent val="0"/>
          <c:showBubbleSize val="0"/>
        </c:dLbls>
        <c:axId val="577508160"/>
        <c:axId val="577512472"/>
      </c:scatterChart>
      <c:valAx>
        <c:axId val="577508160"/>
        <c:scaling>
          <c:orientation val="minMax"/>
          <c:max val="750"/>
          <c:min val="0"/>
        </c:scaling>
        <c:delete val="0"/>
        <c:axPos val="b"/>
        <c:numFmt formatCode="&quot;€&quot;#,###" sourceLinked="0"/>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NL"/>
          </a:p>
        </c:txPr>
        <c:crossAx val="577512472"/>
        <c:crosses val="autoZero"/>
        <c:crossBetween val="midCat"/>
      </c:valAx>
      <c:valAx>
        <c:axId val="577512472"/>
        <c:scaling>
          <c:orientation val="minMax"/>
          <c:max val="1"/>
        </c:scaling>
        <c:delete val="0"/>
        <c:axPos val="l"/>
        <c:numFmt formatCode="0%" sourceLinked="0"/>
        <c:majorTickMark val="none"/>
        <c:minorTickMark val="none"/>
        <c:tickLblPos val="nextTo"/>
        <c:spPr>
          <a:noFill/>
          <a:ln>
            <a:solidFill>
              <a:schemeClr val="accent1"/>
            </a:solidFill>
            <a:headEnd type="none"/>
            <a:tailEnd type="none"/>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NL"/>
          </a:p>
        </c:txPr>
        <c:crossAx val="577508160"/>
        <c:crosses val="autoZero"/>
        <c:crossBetween val="midCat"/>
      </c:valAx>
      <c:spPr>
        <a:solidFill>
          <a:schemeClr val="bg1"/>
        </a:solidFill>
        <a:ln>
          <a:noFill/>
        </a:ln>
        <a:effectLst/>
      </c:spPr>
    </c:plotArea>
    <c:legend>
      <c:legendPos val="b"/>
      <c:layout>
        <c:manualLayout>
          <c:xMode val="edge"/>
          <c:yMode val="edge"/>
          <c:x val="4.3723895835085895E-2"/>
          <c:y val="0.91337651259608998"/>
          <c:w val="0.93626935557351088"/>
          <c:h val="5.3708375603438697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imonKucher" pitchFamily="2" charset="0"/>
              <a:ea typeface="+mn-ea"/>
              <a:cs typeface="+mn-cs"/>
            </a:defRPr>
          </a:pPr>
          <a:endParaRPr lang="en-NL"/>
        </a:p>
      </c:txPr>
    </c:legend>
    <c:plotVisOnly val="1"/>
    <c:dispBlanksAs val="gap"/>
    <c:showDLblsOverMax val="0"/>
  </c:chart>
  <c:spPr>
    <a:noFill/>
    <a:ln>
      <a:noFill/>
    </a:ln>
    <a:effectLst/>
  </c:spPr>
  <c:txPr>
    <a:bodyPr/>
    <a:lstStyle/>
    <a:p>
      <a:pPr>
        <a:defRPr sz="1400">
          <a:solidFill>
            <a:schemeClr val="tx1"/>
          </a:solidFill>
        </a:defRPr>
      </a:pPr>
      <a:endParaRPr lang="en-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84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100" y="0"/>
            <a:ext cx="2944813" cy="498475"/>
          </a:xfrm>
          <a:prstGeom prst="rect">
            <a:avLst/>
          </a:prstGeom>
        </p:spPr>
        <p:txBody>
          <a:bodyPr vert="horz" lIns="91440" tIns="45720" rIns="91440" bIns="45720" rtlCol="0"/>
          <a:lstStyle>
            <a:lvl1pPr algn="r">
              <a:defRPr sz="1200"/>
            </a:lvl1pPr>
          </a:lstStyle>
          <a:p>
            <a:fld id="{304990DF-4C29-4389-8C70-FC3FDAB6917D}" type="datetimeFigureOut">
              <a:rPr lang="en-US" smtClean="0"/>
              <a:t>3/4/2024</a:t>
            </a:fld>
            <a:endParaRPr lang="en-US"/>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9963"/>
            <a:ext cx="5435600" cy="39100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2925"/>
            <a:ext cx="2944813" cy="4984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100" y="9432925"/>
            <a:ext cx="2944813" cy="498475"/>
          </a:xfrm>
          <a:prstGeom prst="rect">
            <a:avLst/>
          </a:prstGeom>
        </p:spPr>
        <p:txBody>
          <a:bodyPr vert="horz" lIns="91440" tIns="45720" rIns="91440" bIns="45720" rtlCol="0" anchor="b"/>
          <a:lstStyle>
            <a:lvl1pPr algn="r">
              <a:defRPr sz="1200"/>
            </a:lvl1pPr>
          </a:lstStyle>
          <a:p>
            <a:fld id="{0EBE011B-9554-4B05-B84A-0D57F6A54D35}" type="slidenum">
              <a:rPr lang="en-US" smtClean="0"/>
              <a:t>‹#›</a:t>
            </a:fld>
            <a:endParaRPr lang="en-US"/>
          </a:p>
        </p:txBody>
      </p:sp>
    </p:spTree>
    <p:extLst>
      <p:ext uri="{BB962C8B-B14F-4D97-AF65-F5344CB8AC3E}">
        <p14:creationId xmlns:p14="http://schemas.microsoft.com/office/powerpoint/2010/main" val="2587849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latin typeface="SimonKucher" pitchFamily="2" charset="0"/>
            </a:endParaRPr>
          </a:p>
        </p:txBody>
      </p:sp>
      <p:sp>
        <p:nvSpPr>
          <p:cNvPr id="4" name="Slide Number Placeholder 3"/>
          <p:cNvSpPr>
            <a:spLocks noGrp="1"/>
          </p:cNvSpPr>
          <p:nvPr>
            <p:ph type="sldNum" sz="quarter" idx="10"/>
          </p:nvPr>
        </p:nvSpPr>
        <p:spPr/>
        <p:txBody>
          <a:bodyPr/>
          <a:lstStyle/>
          <a:p>
            <a:fld id="{74931438-AA43-4A10-A629-AE4270336D5E}" type="slidenum">
              <a:rPr lang="de-DE" smtClean="0">
                <a:latin typeface="SimonKucher" pitchFamily="2" charset="0"/>
              </a:rPr>
              <a:pPr/>
              <a:t>4</a:t>
            </a:fld>
            <a:endParaRPr lang="de-DE" dirty="0">
              <a:latin typeface="SimonKucher" pitchFamily="2" charset="0"/>
            </a:endParaRPr>
          </a:p>
        </p:txBody>
      </p:sp>
    </p:spTree>
    <p:extLst>
      <p:ext uri="{BB962C8B-B14F-4D97-AF65-F5344CB8AC3E}">
        <p14:creationId xmlns:p14="http://schemas.microsoft.com/office/powerpoint/2010/main" val="3193300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95491"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srgbClr val="39322B"/>
                </a:solidFill>
                <a:effectLst/>
                <a:uLnTx/>
                <a:uFillTx/>
                <a:latin typeface="SimonKucher"/>
                <a:ea typeface="+mn-ea"/>
                <a:cs typeface="+mn-cs"/>
              </a:rPr>
              <a:t>1</a:t>
            </a:r>
            <a:endParaRPr kumimoji="0" lang="de-DE" sz="1200" b="0" i="0" u="none" strike="noStrike" kern="1200" cap="none" spc="0" normalizeH="0" baseline="0" noProof="0" dirty="0">
              <a:ln>
                <a:noFill/>
              </a:ln>
              <a:solidFill>
                <a:srgbClr val="39322B"/>
              </a:solidFill>
              <a:effectLst/>
              <a:uLnTx/>
              <a:uFillTx/>
              <a:latin typeface="SimonKucher"/>
              <a:ea typeface="+mn-ea"/>
              <a:cs typeface="+mn-cs"/>
            </a:endParaRPr>
          </a:p>
        </p:txBody>
      </p:sp>
    </p:spTree>
    <p:extLst>
      <p:ext uri="{BB962C8B-B14F-4D97-AF65-F5344CB8AC3E}">
        <p14:creationId xmlns:p14="http://schemas.microsoft.com/office/powerpoint/2010/main" val="240162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74931438-AA43-4A10-A629-AE4270336D5E}" type="slidenum">
              <a:rPr lang="de-DE" smtClean="0"/>
              <a:pPr/>
              <a:t>6</a:t>
            </a:fld>
            <a:endParaRPr lang="de-DE" dirty="0"/>
          </a:p>
        </p:txBody>
      </p:sp>
    </p:spTree>
    <p:extLst>
      <p:ext uri="{BB962C8B-B14F-4D97-AF65-F5344CB8AC3E}">
        <p14:creationId xmlns:p14="http://schemas.microsoft.com/office/powerpoint/2010/main" val="635456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74931438-AA43-4A10-A629-AE4270336D5E}" type="slidenum">
              <a:rPr lang="de-DE" smtClean="0"/>
              <a:pPr/>
              <a:t>7</a:t>
            </a:fld>
            <a:endParaRPr lang="de-DE" dirty="0"/>
          </a:p>
        </p:txBody>
      </p:sp>
    </p:spTree>
    <p:extLst>
      <p:ext uri="{BB962C8B-B14F-4D97-AF65-F5344CB8AC3E}">
        <p14:creationId xmlns:p14="http://schemas.microsoft.com/office/powerpoint/2010/main" val="2233915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32794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4931438-AA43-4A10-A629-AE4270336D5E}" type="slidenum">
              <a:rPr lang="de-DE" smtClean="0"/>
              <a:pPr/>
              <a:t>10</a:t>
            </a:fld>
            <a:endParaRPr lang="de-DE" dirty="0"/>
          </a:p>
        </p:txBody>
      </p:sp>
    </p:spTree>
    <p:extLst>
      <p:ext uri="{BB962C8B-B14F-4D97-AF65-F5344CB8AC3E}">
        <p14:creationId xmlns:p14="http://schemas.microsoft.com/office/powerpoint/2010/main" val="2901064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74931438-AA43-4A10-A629-AE4270336D5E}" type="slidenum">
              <a:rPr lang="de-DE" smtClean="0"/>
              <a:pPr/>
              <a:t>11</a:t>
            </a:fld>
            <a:endParaRPr lang="de-DE" dirty="0"/>
          </a:p>
        </p:txBody>
      </p:sp>
    </p:spTree>
    <p:extLst>
      <p:ext uri="{BB962C8B-B14F-4D97-AF65-F5344CB8AC3E}">
        <p14:creationId xmlns:p14="http://schemas.microsoft.com/office/powerpoint/2010/main" val="3540080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29</a:t>
            </a:r>
          </a:p>
        </p:txBody>
      </p:sp>
      <p:sp>
        <p:nvSpPr>
          <p:cNvPr id="4" name="Slide Number Placeholder 3"/>
          <p:cNvSpPr>
            <a:spLocks noGrp="1"/>
          </p:cNvSpPr>
          <p:nvPr>
            <p:ph type="sldNum" sz="quarter" idx="10"/>
          </p:nvPr>
        </p:nvSpPr>
        <p:spPr/>
        <p:txBody>
          <a:bodyPr/>
          <a:lstStyle/>
          <a:p>
            <a:r>
              <a:rPr lang="de-DE">
                <a:solidFill>
                  <a:srgbClr val="39322B"/>
                </a:solidFill>
              </a:rPr>
              <a:t>29</a:t>
            </a:r>
            <a:endParaRPr lang="de-DE" dirty="0">
              <a:solidFill>
                <a:srgbClr val="39322B"/>
              </a:solidFill>
            </a:endParaRPr>
          </a:p>
        </p:txBody>
      </p:sp>
    </p:spTree>
    <p:extLst>
      <p:ext uri="{BB962C8B-B14F-4D97-AF65-F5344CB8AC3E}">
        <p14:creationId xmlns:p14="http://schemas.microsoft.com/office/powerpoint/2010/main" val="1846618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931438-AA43-4A10-A629-AE4270336D5E}" type="slidenum">
              <a:rPr lang="de-DE" smtClean="0"/>
              <a:pPr/>
              <a:t>14</a:t>
            </a:fld>
            <a:endParaRPr lang="de-DE" dirty="0"/>
          </a:p>
        </p:txBody>
      </p:sp>
    </p:spTree>
    <p:extLst>
      <p:ext uri="{BB962C8B-B14F-4D97-AF65-F5344CB8AC3E}">
        <p14:creationId xmlns:p14="http://schemas.microsoft.com/office/powerpoint/2010/main" val="396932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74931438-AA43-4A10-A629-AE4270336D5E}" type="slidenum">
              <a:rPr lang="de-DE" smtClean="0"/>
              <a:pPr/>
              <a:t>16</a:t>
            </a:fld>
            <a:endParaRPr lang="de-DE" dirty="0"/>
          </a:p>
        </p:txBody>
      </p:sp>
    </p:spTree>
    <p:extLst>
      <p:ext uri="{BB962C8B-B14F-4D97-AF65-F5344CB8AC3E}">
        <p14:creationId xmlns:p14="http://schemas.microsoft.com/office/powerpoint/2010/main" val="1538704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29</a:t>
            </a:r>
          </a:p>
        </p:txBody>
      </p:sp>
      <p:sp>
        <p:nvSpPr>
          <p:cNvPr id="4" name="Slide Number Placeholder 3"/>
          <p:cNvSpPr>
            <a:spLocks noGrp="1"/>
          </p:cNvSpPr>
          <p:nvPr>
            <p:ph type="sldNum" sz="quarter" idx="5"/>
          </p:nvPr>
        </p:nvSpPr>
        <p:spPr/>
        <p:txBody>
          <a:bodyPr/>
          <a:lstStyle/>
          <a:p>
            <a:r>
              <a:rPr lang="de-DE" dirty="0"/>
              <a:t>29</a:t>
            </a:r>
          </a:p>
        </p:txBody>
      </p:sp>
    </p:spTree>
    <p:extLst>
      <p:ext uri="{BB962C8B-B14F-4D97-AF65-F5344CB8AC3E}">
        <p14:creationId xmlns:p14="http://schemas.microsoft.com/office/powerpoint/2010/main" val="1953340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SimonKucher" pitchFamily="2" charset="0"/>
              </a:rPr>
              <a:t>78</a:t>
            </a:r>
          </a:p>
        </p:txBody>
      </p:sp>
      <p:sp>
        <p:nvSpPr>
          <p:cNvPr id="4" name="Slide Number Placeholder 3"/>
          <p:cNvSpPr>
            <a:spLocks noGrp="1"/>
          </p:cNvSpPr>
          <p:nvPr>
            <p:ph type="sldNum" sz="quarter" idx="10"/>
          </p:nvPr>
        </p:nvSpPr>
        <p:spPr/>
        <p:txBody>
          <a:bodyPr/>
          <a:lstStyle/>
          <a:p>
            <a:r>
              <a:rPr lang="de-DE">
                <a:solidFill>
                  <a:srgbClr val="39322B"/>
                </a:solidFill>
              </a:rPr>
              <a:t>78</a:t>
            </a:r>
            <a:endParaRPr lang="de-DE" dirty="0">
              <a:solidFill>
                <a:srgbClr val="39322B"/>
              </a:solidFill>
            </a:endParaRPr>
          </a:p>
        </p:txBody>
      </p:sp>
    </p:spTree>
    <p:extLst>
      <p:ext uri="{BB962C8B-B14F-4D97-AF65-F5344CB8AC3E}">
        <p14:creationId xmlns:p14="http://schemas.microsoft.com/office/powerpoint/2010/main" val="2344481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ym typeface="+mn-lt"/>
            </a:endParaRPr>
          </a:p>
        </p:txBody>
      </p:sp>
      <p:sp>
        <p:nvSpPr>
          <p:cNvPr id="4" name="Slide Number Placeholder 3"/>
          <p:cNvSpPr>
            <a:spLocks noGrp="1"/>
          </p:cNvSpPr>
          <p:nvPr>
            <p:ph type="sldNum" sz="quarter" idx="5"/>
          </p:nvPr>
        </p:nvSpPr>
        <p:spPr/>
        <p:txBody>
          <a:bodyPr/>
          <a:lstStyle/>
          <a:p>
            <a:fld id="{74931438-AA43-4A10-A629-AE4270336D5E}" type="slidenum">
              <a:rPr lang="de-DE" smtClean="0">
                <a:sym typeface="+mn-lt"/>
              </a:rPr>
              <a:pPr/>
              <a:t>22</a:t>
            </a:fld>
            <a:endParaRPr lang="de-DE">
              <a:sym typeface="+mn-lt"/>
            </a:endParaRPr>
          </a:p>
        </p:txBody>
      </p:sp>
    </p:spTree>
    <p:extLst>
      <p:ext uri="{BB962C8B-B14F-4D97-AF65-F5344CB8AC3E}">
        <p14:creationId xmlns:p14="http://schemas.microsoft.com/office/powerpoint/2010/main" val="10317654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Dark header">
    <p:bg>
      <p:bgRef idx="1001">
        <a:schemeClr val="bg1"/>
      </p:bgRef>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C3DEF57-294B-4D2E-A93B-097F663E76D3}"/>
              </a:ext>
              <a:ext uri="{C183D7F6-B498-43B3-948B-1728B52AA6E4}">
                <adec:decorative xmlns:adec="http://schemas.microsoft.com/office/drawing/2017/decorative" val="1"/>
              </a:ext>
            </a:extLst>
          </p:cNvPr>
          <p:cNvSpPr>
            <a:spLocks noGrp="1"/>
          </p:cNvSpPr>
          <p:nvPr>
            <p:ph type="pic" sz="quarter" idx="10"/>
          </p:nvPr>
        </p:nvSpPr>
        <p:spPr>
          <a:xfrm>
            <a:off x="0" y="2706083"/>
            <a:ext cx="13439775" cy="4853593"/>
          </a:xfrm>
        </p:spPr>
        <p:txBody>
          <a:bodyPr/>
          <a:lstStyle>
            <a:lvl1pPr>
              <a:defRPr>
                <a:ea typeface="+mn-ea"/>
                <a:cs typeface="+mn-cs"/>
              </a:defRPr>
            </a:lvl1pPr>
          </a:lstStyle>
          <a:p>
            <a:r>
              <a:rPr lang="en-US"/>
              <a:t>Click icon to add picture</a:t>
            </a:r>
            <a:endParaRPr lang="en-US" dirty="0"/>
          </a:p>
        </p:txBody>
      </p:sp>
      <p:grpSp>
        <p:nvGrpSpPr>
          <p:cNvPr id="3" name="Group 2">
            <a:extLst>
              <a:ext uri="{FF2B5EF4-FFF2-40B4-BE49-F238E27FC236}">
                <a16:creationId xmlns:a16="http://schemas.microsoft.com/office/drawing/2014/main" id="{8F0BF6F6-BCBE-432A-A626-692A0CC74AEB}"/>
              </a:ext>
              <a:ext uri="{C183D7F6-B498-43B3-948B-1728B52AA6E4}">
                <adec:decorative xmlns:adec="http://schemas.microsoft.com/office/drawing/2017/decorative" val="1"/>
              </a:ext>
            </a:extLst>
          </p:cNvPr>
          <p:cNvGrpSpPr/>
          <p:nvPr userDrawn="1"/>
        </p:nvGrpSpPr>
        <p:grpSpPr>
          <a:xfrm>
            <a:off x="0" y="0"/>
            <a:ext cx="13439775" cy="2706083"/>
            <a:chOff x="0" y="0"/>
            <a:chExt cx="13439775" cy="2706083"/>
          </a:xfrm>
        </p:grpSpPr>
        <p:sp>
          <p:nvSpPr>
            <p:cNvPr id="16" name="Rectangle 15">
              <a:extLst>
                <a:ext uri="{FF2B5EF4-FFF2-40B4-BE49-F238E27FC236}">
                  <a16:creationId xmlns:a16="http://schemas.microsoft.com/office/drawing/2014/main" id="{CE49E238-BCC4-46C1-AE0F-F39C137BEDA0}"/>
                </a:ext>
              </a:extLst>
            </p:cNvPr>
            <p:cNvSpPr/>
            <p:nvPr userDrawn="1"/>
          </p:nvSpPr>
          <p:spPr>
            <a:xfrm>
              <a:off x="0" y="0"/>
              <a:ext cx="13439775" cy="2706083"/>
            </a:xfrm>
            <a:prstGeom prst="rect">
              <a:avLst/>
            </a:prstGeom>
            <a:solidFill>
              <a:srgbClr val="323F48"/>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b="1" dirty="0" err="1">
                <a:solidFill>
                  <a:schemeClr val="tx1"/>
                </a:solidFill>
                <a:latin typeface="+mn-lt"/>
                <a:ea typeface="+mn-ea"/>
                <a:cs typeface="+mn-cs"/>
              </a:endParaRPr>
            </a:p>
          </p:txBody>
        </p:sp>
        <p:sp>
          <p:nvSpPr>
            <p:cNvPr id="22" name="Rectangle 21">
              <a:extLst>
                <a:ext uri="{FF2B5EF4-FFF2-40B4-BE49-F238E27FC236}">
                  <a16:creationId xmlns:a16="http://schemas.microsoft.com/office/drawing/2014/main" id="{F00CB950-F3C1-48E7-A5F6-40EAD0724461}"/>
                </a:ext>
              </a:extLst>
            </p:cNvPr>
            <p:cNvSpPr/>
            <p:nvPr userDrawn="1"/>
          </p:nvSpPr>
          <p:spPr>
            <a:xfrm>
              <a:off x="0" y="2648483"/>
              <a:ext cx="13439775" cy="57600"/>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b="1" dirty="0" err="1">
                <a:solidFill>
                  <a:schemeClr val="tx1"/>
                </a:solidFill>
                <a:latin typeface="+mn-lt"/>
                <a:ea typeface="+mn-ea"/>
                <a:cs typeface="+mn-cs"/>
              </a:endParaRPr>
            </a:p>
          </p:txBody>
        </p:sp>
      </p:grpSp>
      <p:sp>
        <p:nvSpPr>
          <p:cNvPr id="17" name="Subtitle"/>
          <p:cNvSpPr>
            <a:spLocks noGrp="1"/>
          </p:cNvSpPr>
          <p:nvPr userDrawn="1">
            <p:ph type="subTitle" idx="1" hasCustomPrompt="1"/>
          </p:nvPr>
        </p:nvSpPr>
        <p:spPr>
          <a:xfrm>
            <a:off x="431800" y="1492552"/>
            <a:ext cx="10080000" cy="422405"/>
          </a:xfrm>
          <a:prstGeom prst="rect">
            <a:avLst/>
          </a:prstGeom>
          <a:noFill/>
        </p:spPr>
        <p:txBody>
          <a:bodyPr vert="horz" wrap="square" lIns="0" tIns="72000" rIns="0" bIns="72000" rtlCol="0" anchor="t" anchorCtr="0">
            <a:spAutoFit/>
          </a:bodyPr>
          <a:lstStyle>
            <a:lvl1pPr marL="0" indent="0">
              <a:spcBef>
                <a:spcPts val="600"/>
              </a:spcBef>
              <a:defRPr lang="en-US" sz="1800" dirty="0">
                <a:solidFill>
                  <a:schemeClr val="bg1"/>
                </a:solidFill>
                <a:ea typeface="+mn-ea"/>
                <a:cs typeface="+mn-cs"/>
              </a:defRPr>
            </a:lvl1pPr>
          </a:lstStyle>
          <a:p>
            <a:pPr lvl="0"/>
            <a:r>
              <a:rPr lang="en-US" dirty="0"/>
              <a:t>Click to edit subtitle</a:t>
            </a:r>
          </a:p>
        </p:txBody>
      </p:sp>
      <p:pic>
        <p:nvPicPr>
          <p:cNvPr id="28" name="LOGO">
            <a:extLst>
              <a:ext uri="{FF2B5EF4-FFF2-40B4-BE49-F238E27FC236}">
                <a16:creationId xmlns:a16="http://schemas.microsoft.com/office/drawing/2014/main" id="{70196C90-9D78-4D5F-8DD4-312347BECE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0755630" y="257354"/>
            <a:ext cx="2577664" cy="1619100"/>
          </a:xfrm>
          <a:prstGeom prst="rect">
            <a:avLst/>
          </a:prstGeom>
        </p:spPr>
      </p:pic>
      <p:sp>
        <p:nvSpPr>
          <p:cNvPr id="31" name="Title 30">
            <a:extLst>
              <a:ext uri="{FF2B5EF4-FFF2-40B4-BE49-F238E27FC236}">
                <a16:creationId xmlns:a16="http://schemas.microsoft.com/office/drawing/2014/main" id="{6171736C-E0FC-23EB-345B-E361A941C87C}"/>
              </a:ext>
            </a:extLst>
          </p:cNvPr>
          <p:cNvSpPr>
            <a:spLocks noGrp="1"/>
          </p:cNvSpPr>
          <p:nvPr>
            <p:ph type="title"/>
          </p:nvPr>
        </p:nvSpPr>
        <p:spPr>
          <a:xfrm>
            <a:off x="431800" y="889200"/>
            <a:ext cx="10440352" cy="603352"/>
          </a:xfrm>
          <a:prstGeom prst="rect">
            <a:avLst/>
          </a:prstGeom>
        </p:spPr>
        <p:txBody>
          <a:bodyPr vert="horz" tIns="72000" bIns="72000"/>
          <a:lstStyle>
            <a:lvl1pPr>
              <a:lnSpc>
                <a:spcPct val="93000"/>
              </a:lnSpc>
              <a:buFontTx/>
              <a:defRPr sz="3200">
                <a:solidFill>
                  <a:schemeClr val="bg1"/>
                </a:solidFill>
                <a:ea typeface="+mn-ea"/>
                <a:cs typeface="+mn-cs"/>
              </a:defRPr>
            </a:lvl1pPr>
          </a:lstStyle>
          <a:p>
            <a:r>
              <a:rPr lang="en-US"/>
              <a:t>Click to edit Master title style</a:t>
            </a:r>
            <a:endParaRPr lang="en-US" dirty="0"/>
          </a:p>
        </p:txBody>
      </p:sp>
    </p:spTree>
    <p:extLst>
      <p:ext uri="{BB962C8B-B14F-4D97-AF65-F5344CB8AC3E}">
        <p14:creationId xmlns:p14="http://schemas.microsoft.com/office/powerpoint/2010/main" val="15470125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White header">
    <p:bg>
      <p:bgRef idx="1001">
        <a:schemeClr val="bg1"/>
      </p:bgRef>
    </p:bg>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C6FCC62F-521A-4C9A-ADCE-B909341E237A}"/>
              </a:ext>
              <a:ext uri="{C183D7F6-B498-43B3-948B-1728B52AA6E4}">
                <adec:decorative xmlns:adec="http://schemas.microsoft.com/office/drawing/2017/decorative" val="1"/>
              </a:ext>
            </a:extLst>
          </p:cNvPr>
          <p:cNvSpPr>
            <a:spLocks noGrp="1"/>
          </p:cNvSpPr>
          <p:nvPr>
            <p:ph type="pic" sz="quarter" idx="10"/>
          </p:nvPr>
        </p:nvSpPr>
        <p:spPr>
          <a:xfrm>
            <a:off x="0" y="2706083"/>
            <a:ext cx="13439775" cy="4852987"/>
          </a:xfrm>
        </p:spPr>
        <p:txBody>
          <a:bodyPr/>
          <a:lstStyle>
            <a:lvl1pPr>
              <a:defRPr>
                <a:ea typeface="+mn-ea"/>
                <a:cs typeface="+mn-cs"/>
              </a:defRPr>
            </a:lvl1pPr>
          </a:lstStyle>
          <a:p>
            <a:r>
              <a:rPr lang="en-US"/>
              <a:t>Click icon to add picture</a:t>
            </a:r>
          </a:p>
        </p:txBody>
      </p:sp>
      <p:grpSp>
        <p:nvGrpSpPr>
          <p:cNvPr id="26" name="Group 25">
            <a:extLst>
              <a:ext uri="{FF2B5EF4-FFF2-40B4-BE49-F238E27FC236}">
                <a16:creationId xmlns:a16="http://schemas.microsoft.com/office/drawing/2014/main" id="{3CF7679B-8BE7-4F20-B211-78A059ED7554}"/>
              </a:ext>
              <a:ext uri="{C183D7F6-B498-43B3-948B-1728B52AA6E4}">
                <adec:decorative xmlns:adec="http://schemas.microsoft.com/office/drawing/2017/decorative" val="1"/>
              </a:ext>
            </a:extLst>
          </p:cNvPr>
          <p:cNvGrpSpPr/>
          <p:nvPr userDrawn="1"/>
        </p:nvGrpSpPr>
        <p:grpSpPr>
          <a:xfrm>
            <a:off x="0" y="0"/>
            <a:ext cx="13439775" cy="2706083"/>
            <a:chOff x="0" y="0"/>
            <a:chExt cx="13439775" cy="2706083"/>
          </a:xfrm>
        </p:grpSpPr>
        <p:sp>
          <p:nvSpPr>
            <p:cNvPr id="27" name="Rectangle 26">
              <a:extLst>
                <a:ext uri="{FF2B5EF4-FFF2-40B4-BE49-F238E27FC236}">
                  <a16:creationId xmlns:a16="http://schemas.microsoft.com/office/drawing/2014/main" id="{064EF14A-6B78-4EF7-9A19-C79FB6CD3190}"/>
                </a:ext>
              </a:extLst>
            </p:cNvPr>
            <p:cNvSpPr/>
            <p:nvPr userDrawn="1"/>
          </p:nvSpPr>
          <p:spPr>
            <a:xfrm>
              <a:off x="0" y="0"/>
              <a:ext cx="13439775" cy="270608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sp>
          <p:nvSpPr>
            <p:cNvPr id="28" name="Rectangle 27">
              <a:extLst>
                <a:ext uri="{FF2B5EF4-FFF2-40B4-BE49-F238E27FC236}">
                  <a16:creationId xmlns:a16="http://schemas.microsoft.com/office/drawing/2014/main" id="{5FCF3024-A80B-4F79-B996-D2C4A2369766}"/>
                </a:ext>
              </a:extLst>
            </p:cNvPr>
            <p:cNvSpPr/>
            <p:nvPr userDrawn="1"/>
          </p:nvSpPr>
          <p:spPr>
            <a:xfrm>
              <a:off x="0" y="2648483"/>
              <a:ext cx="13439775" cy="57600"/>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grpSp>
      <p:sp>
        <p:nvSpPr>
          <p:cNvPr id="17" name="Subtitle">
            <a:extLst>
              <a:ext uri="{C183D7F6-B498-43B3-948B-1728B52AA6E4}">
                <adec:decorative xmlns:adec="http://schemas.microsoft.com/office/drawing/2017/decorative" val="0"/>
              </a:ext>
            </a:extLst>
          </p:cNvPr>
          <p:cNvSpPr>
            <a:spLocks noGrp="1"/>
          </p:cNvSpPr>
          <p:nvPr>
            <p:ph type="subTitle" idx="1" hasCustomPrompt="1"/>
          </p:nvPr>
        </p:nvSpPr>
        <p:spPr>
          <a:xfrm>
            <a:off x="431800" y="1492552"/>
            <a:ext cx="10080000" cy="422405"/>
          </a:xfrm>
          <a:prstGeom prst="rect">
            <a:avLst/>
          </a:prstGeom>
          <a:noFill/>
        </p:spPr>
        <p:txBody>
          <a:bodyPr vert="horz" wrap="square" lIns="0" tIns="72000" rIns="0" bIns="72000" rtlCol="0" anchor="t" anchorCtr="0">
            <a:spAutoFit/>
          </a:bodyPr>
          <a:lstStyle>
            <a:lvl1pPr marL="0" indent="0">
              <a:spcBef>
                <a:spcPts val="600"/>
              </a:spcBef>
              <a:defRPr lang="en-US" sz="1800" dirty="0">
                <a:solidFill>
                  <a:schemeClr val="tx1"/>
                </a:solidFill>
                <a:ea typeface="+mn-ea"/>
                <a:cs typeface="+mn-cs"/>
              </a:defRPr>
            </a:lvl1pPr>
          </a:lstStyle>
          <a:p>
            <a:pPr lvl="0"/>
            <a:r>
              <a:rPr lang="en-US" dirty="0"/>
              <a:t>Click to edit subtitle</a:t>
            </a:r>
          </a:p>
        </p:txBody>
      </p:sp>
      <p:pic>
        <p:nvPicPr>
          <p:cNvPr id="9" name="LOGO">
            <a:extLst>
              <a:ext uri="{FF2B5EF4-FFF2-40B4-BE49-F238E27FC236}">
                <a16:creationId xmlns:a16="http://schemas.microsoft.com/office/drawing/2014/main" id="{DFDAD617-AE54-427F-9ED8-F3D08764F1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0755630" y="257354"/>
            <a:ext cx="2577664" cy="1619100"/>
          </a:xfrm>
          <a:prstGeom prst="rect">
            <a:avLst/>
          </a:prstGeom>
        </p:spPr>
      </p:pic>
      <p:sp>
        <p:nvSpPr>
          <p:cNvPr id="20" name="Title">
            <a:extLst>
              <a:ext uri="{FF2B5EF4-FFF2-40B4-BE49-F238E27FC236}">
                <a16:creationId xmlns:a16="http://schemas.microsoft.com/office/drawing/2014/main" id="{D5C0C5B9-BE13-4A34-FC8E-4C624649EF89}"/>
              </a:ext>
            </a:extLst>
          </p:cNvPr>
          <p:cNvSpPr>
            <a:spLocks noGrp="1"/>
          </p:cNvSpPr>
          <p:nvPr>
            <p:ph type="title"/>
          </p:nvPr>
        </p:nvSpPr>
        <p:spPr>
          <a:xfrm>
            <a:off x="431800" y="889200"/>
            <a:ext cx="10440352" cy="603352"/>
          </a:xfrm>
          <a:prstGeom prst="rect">
            <a:avLst/>
          </a:prstGeom>
        </p:spPr>
        <p:txBody>
          <a:bodyPr vert="horz" wrap="square" lIns="0" tIns="72000" rIns="0" bIns="72000" rtlCol="0" anchor="b" anchorCtr="0">
            <a:spAutoFit/>
          </a:bodyPr>
          <a:lstStyle>
            <a:lvl1pPr>
              <a:buFontTx/>
              <a:defRPr lang="en-US" sz="3200" dirty="0">
                <a:solidFill>
                  <a:schemeClr val="tx1"/>
                </a:solidFill>
                <a:ea typeface="+mn-ea"/>
                <a:cs typeface="+mn-cs"/>
              </a:defRPr>
            </a:lvl1pPr>
          </a:lstStyle>
          <a:p>
            <a:pPr lvl="0">
              <a:lnSpc>
                <a:spcPct val="93000"/>
              </a:lnSpc>
            </a:pPr>
            <a:r>
              <a:rPr lang="en-US"/>
              <a:t>Click to edit Master title style</a:t>
            </a:r>
            <a:endParaRPr lang="en-US" dirty="0"/>
          </a:p>
        </p:txBody>
      </p:sp>
    </p:spTree>
    <p:extLst>
      <p:ext uri="{BB962C8B-B14F-4D97-AF65-F5344CB8AC3E}">
        <p14:creationId xmlns:p14="http://schemas.microsoft.com/office/powerpoint/2010/main" val="2032803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Gradient background">
    <p:bg>
      <p:bgRef idx="1001">
        <a:schemeClr val="bg1"/>
      </p:bgRef>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D383EDE-A1CE-444B-869E-1C66631AFD81}"/>
              </a:ext>
              <a:ext uri="{C183D7F6-B498-43B3-948B-1728B52AA6E4}">
                <adec:decorative xmlns:adec="http://schemas.microsoft.com/office/drawing/2017/decorative" val="1"/>
              </a:ext>
            </a:extLst>
          </p:cNvPr>
          <p:cNvSpPr/>
          <p:nvPr userDrawn="1"/>
        </p:nvSpPr>
        <p:spPr>
          <a:xfrm>
            <a:off x="0" y="2703826"/>
            <a:ext cx="13439775" cy="4878000"/>
          </a:xfrm>
          <a:prstGeom prst="rect">
            <a:avLst/>
          </a:prstGeom>
          <a:gradFill flip="none" rotWithShape="1">
            <a:gsLst>
              <a:gs pos="20000">
                <a:schemeClr val="accent3"/>
              </a:gs>
              <a:gs pos="100000">
                <a:schemeClr val="accent2">
                  <a:lumMod val="75000"/>
                </a:schemeClr>
              </a:gs>
            </a:gsLst>
            <a:lin ang="8100000" scaled="1"/>
            <a:tileRect/>
          </a:gradFill>
          <a:ln w="9525" cap="flat" cmpd="sng" algn="ctr">
            <a:no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R="0" lvl="0" indent="0" algn="ctr" defTabSz="914400" fontAlgn="auto">
              <a:lnSpc>
                <a:spcPct val="100000"/>
              </a:lnSpc>
              <a:spcBef>
                <a:spcPts val="0"/>
              </a:spcBef>
              <a:spcAft>
                <a:spcPts val="0"/>
              </a:spcAft>
              <a:buClrTx/>
              <a:buSzTx/>
              <a:buFontTx/>
              <a:buNone/>
              <a:tabLst/>
            </a:pPr>
            <a:endParaRPr>
              <a:ea typeface="+mn-ea"/>
              <a:cs typeface="+mn-cs"/>
            </a:endParaRPr>
          </a:p>
        </p:txBody>
      </p:sp>
      <p:sp>
        <p:nvSpPr>
          <p:cNvPr id="25" name="Diamond 24">
            <a:extLst>
              <a:ext uri="{FF2B5EF4-FFF2-40B4-BE49-F238E27FC236}">
                <a16:creationId xmlns:a16="http://schemas.microsoft.com/office/drawing/2014/main" id="{5BF94A85-B7F4-4D7A-921B-2487FD5ABBF6}"/>
              </a:ext>
              <a:ext uri="{C183D7F6-B498-43B3-948B-1728B52AA6E4}">
                <adec:decorative xmlns:adec="http://schemas.microsoft.com/office/drawing/2017/decorative" val="1"/>
              </a:ext>
            </a:extLst>
          </p:cNvPr>
          <p:cNvSpPr/>
          <p:nvPr userDrawn="1"/>
        </p:nvSpPr>
        <p:spPr>
          <a:xfrm>
            <a:off x="2311189" y="3711100"/>
            <a:ext cx="2300115" cy="2300115"/>
          </a:xfrm>
          <a:prstGeom prst="diamond">
            <a:avLst/>
          </a:prstGeom>
          <a:noFill/>
          <a:ln w="127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ea typeface="+mn-ea"/>
              <a:cs typeface="+mn-cs"/>
            </a:endParaRPr>
          </a:p>
        </p:txBody>
      </p:sp>
      <p:sp>
        <p:nvSpPr>
          <p:cNvPr id="26" name="Diamond 25">
            <a:extLst>
              <a:ext uri="{FF2B5EF4-FFF2-40B4-BE49-F238E27FC236}">
                <a16:creationId xmlns:a16="http://schemas.microsoft.com/office/drawing/2014/main" id="{6268206E-D0F4-463D-97AA-D0FEE7BD2FDE}"/>
              </a:ext>
              <a:ext uri="{C183D7F6-B498-43B3-948B-1728B52AA6E4}">
                <adec:decorative xmlns:adec="http://schemas.microsoft.com/office/drawing/2017/decorative" val="1"/>
              </a:ext>
            </a:extLst>
          </p:cNvPr>
          <p:cNvSpPr/>
          <p:nvPr userDrawn="1"/>
        </p:nvSpPr>
        <p:spPr>
          <a:xfrm>
            <a:off x="-2" y="3711100"/>
            <a:ext cx="2300115" cy="2300115"/>
          </a:xfrm>
          <a:prstGeom prst="diamond">
            <a:avLst/>
          </a:prstGeom>
          <a:noFill/>
          <a:ln w="127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ea typeface="+mn-ea"/>
              <a:cs typeface="+mn-cs"/>
            </a:endParaRPr>
          </a:p>
        </p:txBody>
      </p:sp>
      <p:sp>
        <p:nvSpPr>
          <p:cNvPr id="27" name="Freeform: Shape 26">
            <a:extLst>
              <a:ext uri="{FF2B5EF4-FFF2-40B4-BE49-F238E27FC236}">
                <a16:creationId xmlns:a16="http://schemas.microsoft.com/office/drawing/2014/main" id="{CFF3BDB9-7E5D-46FA-897B-F1C3E494DAF2}"/>
              </a:ext>
              <a:ext uri="{C183D7F6-B498-43B3-948B-1728B52AA6E4}">
                <adec:decorative xmlns:adec="http://schemas.microsoft.com/office/drawing/2017/decorative" val="1"/>
              </a:ext>
            </a:extLst>
          </p:cNvPr>
          <p:cNvSpPr/>
          <p:nvPr userDrawn="1"/>
        </p:nvSpPr>
        <p:spPr>
          <a:xfrm>
            <a:off x="4627669"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127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ea typeface="+mn-ea"/>
              <a:cs typeface="+mn-cs"/>
            </a:endParaRPr>
          </a:p>
        </p:txBody>
      </p:sp>
      <p:sp>
        <p:nvSpPr>
          <p:cNvPr id="28" name="Freeform: Shape 27">
            <a:extLst>
              <a:ext uri="{FF2B5EF4-FFF2-40B4-BE49-F238E27FC236}">
                <a16:creationId xmlns:a16="http://schemas.microsoft.com/office/drawing/2014/main" id="{E6B7F53B-26DB-477C-B376-EC917B3F0A71}"/>
              </a:ext>
              <a:ext uri="{C183D7F6-B498-43B3-948B-1728B52AA6E4}">
                <adec:decorative xmlns:adec="http://schemas.microsoft.com/office/drawing/2017/decorative" val="1"/>
              </a:ext>
            </a:extLst>
          </p:cNvPr>
          <p:cNvSpPr/>
          <p:nvPr userDrawn="1"/>
        </p:nvSpPr>
        <p:spPr>
          <a:xfrm>
            <a:off x="2316478"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127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ea typeface="+mn-ea"/>
              <a:cs typeface="+mn-cs"/>
            </a:endParaRPr>
          </a:p>
        </p:txBody>
      </p:sp>
      <p:grpSp>
        <p:nvGrpSpPr>
          <p:cNvPr id="3" name="Group 2">
            <a:extLst>
              <a:ext uri="{FF2B5EF4-FFF2-40B4-BE49-F238E27FC236}">
                <a16:creationId xmlns:a16="http://schemas.microsoft.com/office/drawing/2014/main" id="{8F0BF6F6-BCBE-432A-A626-692A0CC74AEB}"/>
              </a:ext>
              <a:ext uri="{C183D7F6-B498-43B3-948B-1728B52AA6E4}">
                <adec:decorative xmlns:adec="http://schemas.microsoft.com/office/drawing/2017/decorative" val="1"/>
              </a:ext>
            </a:extLst>
          </p:cNvPr>
          <p:cNvGrpSpPr/>
          <p:nvPr userDrawn="1"/>
        </p:nvGrpSpPr>
        <p:grpSpPr>
          <a:xfrm>
            <a:off x="0" y="0"/>
            <a:ext cx="13439775" cy="2706083"/>
            <a:chOff x="0" y="0"/>
            <a:chExt cx="13439775" cy="2706083"/>
          </a:xfrm>
        </p:grpSpPr>
        <p:sp>
          <p:nvSpPr>
            <p:cNvPr id="16" name="Rectangle 15">
              <a:extLst>
                <a:ext uri="{FF2B5EF4-FFF2-40B4-BE49-F238E27FC236}">
                  <a16:creationId xmlns:a16="http://schemas.microsoft.com/office/drawing/2014/main" id="{CE49E238-BCC4-46C1-AE0F-F39C137BEDA0}"/>
                </a:ext>
              </a:extLst>
            </p:cNvPr>
            <p:cNvSpPr/>
            <p:nvPr userDrawn="1"/>
          </p:nvSpPr>
          <p:spPr>
            <a:xfrm>
              <a:off x="0" y="0"/>
              <a:ext cx="13439775" cy="2706083"/>
            </a:xfrm>
            <a:prstGeom prst="rect">
              <a:avLst/>
            </a:prstGeom>
            <a:solidFill>
              <a:srgbClr val="323F48"/>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sp>
          <p:nvSpPr>
            <p:cNvPr id="22" name="Rectangle 21">
              <a:extLst>
                <a:ext uri="{FF2B5EF4-FFF2-40B4-BE49-F238E27FC236}">
                  <a16:creationId xmlns:a16="http://schemas.microsoft.com/office/drawing/2014/main" id="{F00CB950-F3C1-48E7-A5F6-40EAD0724461}"/>
                </a:ext>
              </a:extLst>
            </p:cNvPr>
            <p:cNvSpPr/>
            <p:nvPr userDrawn="1"/>
          </p:nvSpPr>
          <p:spPr>
            <a:xfrm>
              <a:off x="0" y="2648483"/>
              <a:ext cx="13439775" cy="57600"/>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grpSp>
      <p:sp>
        <p:nvSpPr>
          <p:cNvPr id="17" name="Subtitle"/>
          <p:cNvSpPr>
            <a:spLocks noGrp="1"/>
          </p:cNvSpPr>
          <p:nvPr userDrawn="1">
            <p:ph type="subTitle" idx="1" hasCustomPrompt="1"/>
          </p:nvPr>
        </p:nvSpPr>
        <p:spPr>
          <a:xfrm>
            <a:off x="431800" y="1492552"/>
            <a:ext cx="10080000" cy="422405"/>
          </a:xfrm>
          <a:prstGeom prst="rect">
            <a:avLst/>
          </a:prstGeom>
          <a:noFill/>
        </p:spPr>
        <p:txBody>
          <a:bodyPr vert="horz" wrap="square" lIns="0" tIns="72000" rIns="0" bIns="72000" rtlCol="0" anchor="t" anchorCtr="0">
            <a:spAutoFit/>
          </a:bodyPr>
          <a:lstStyle>
            <a:lvl1pPr marL="0" indent="0">
              <a:spcBef>
                <a:spcPts val="600"/>
              </a:spcBef>
              <a:defRPr lang="en-US" sz="1800" dirty="0">
                <a:solidFill>
                  <a:schemeClr val="bg1"/>
                </a:solidFill>
                <a:ea typeface="+mn-ea"/>
                <a:cs typeface="+mn-cs"/>
              </a:defRPr>
            </a:lvl1pPr>
          </a:lstStyle>
          <a:p>
            <a:pPr lvl="0"/>
            <a:r>
              <a:rPr lang="en-US" dirty="0"/>
              <a:t>Click to edit subtitle</a:t>
            </a:r>
          </a:p>
        </p:txBody>
      </p:sp>
      <p:pic>
        <p:nvPicPr>
          <p:cNvPr id="37" name="LOGO">
            <a:extLst>
              <a:ext uri="{FF2B5EF4-FFF2-40B4-BE49-F238E27FC236}">
                <a16:creationId xmlns:a16="http://schemas.microsoft.com/office/drawing/2014/main" id="{F065AD36-FBDA-4613-98B7-61E06F09248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0755630" y="257354"/>
            <a:ext cx="2577664" cy="1619100"/>
          </a:xfrm>
          <a:prstGeom prst="rect">
            <a:avLst/>
          </a:prstGeom>
        </p:spPr>
      </p:pic>
      <p:sp>
        <p:nvSpPr>
          <p:cNvPr id="23" name="Freeform: Shape 22">
            <a:extLst>
              <a:ext uri="{FF2B5EF4-FFF2-40B4-BE49-F238E27FC236}">
                <a16:creationId xmlns:a16="http://schemas.microsoft.com/office/drawing/2014/main" id="{9B6419F9-6707-43FE-826A-E76687BD20BF}"/>
              </a:ext>
              <a:ext uri="{C183D7F6-B498-43B3-948B-1728B52AA6E4}">
                <adec:decorative xmlns:adec="http://schemas.microsoft.com/office/drawing/2017/decorative" val="1"/>
              </a:ext>
            </a:extLst>
          </p:cNvPr>
          <p:cNvSpPr>
            <a:spLocks/>
          </p:cNvSpPr>
          <p:nvPr userDrawn="1"/>
        </p:nvSpPr>
        <p:spPr>
          <a:xfrm>
            <a:off x="10802304" y="2706084"/>
            <a:ext cx="2637470" cy="1742469"/>
          </a:xfrm>
          <a:custGeom>
            <a:avLst/>
            <a:gdLst>
              <a:gd name="connsiteX0" fmla="*/ 423734 w 2637470"/>
              <a:gd name="connsiteY0" fmla="*/ 0 h 1742469"/>
              <a:gd name="connsiteX1" fmla="*/ 2213736 w 2637470"/>
              <a:gd name="connsiteY1" fmla="*/ 0 h 1742469"/>
              <a:gd name="connsiteX2" fmla="*/ 2637470 w 2637470"/>
              <a:gd name="connsiteY2" fmla="*/ 423734 h 1742469"/>
              <a:gd name="connsiteX3" fmla="*/ 1318735 w 2637470"/>
              <a:gd name="connsiteY3" fmla="*/ 1742469 h 1742469"/>
              <a:gd name="connsiteX4" fmla="*/ 0 w 2637470"/>
              <a:gd name="connsiteY4" fmla="*/ 423734 h 1742469"/>
              <a:gd name="connsiteX0" fmla="*/ 2213736 w 2637470"/>
              <a:gd name="connsiteY0" fmla="*/ 0 h 1742469"/>
              <a:gd name="connsiteX1" fmla="*/ 2637470 w 2637470"/>
              <a:gd name="connsiteY1" fmla="*/ 423734 h 1742469"/>
              <a:gd name="connsiteX2" fmla="*/ 1318735 w 2637470"/>
              <a:gd name="connsiteY2" fmla="*/ 1742469 h 1742469"/>
              <a:gd name="connsiteX3" fmla="*/ 0 w 2637470"/>
              <a:gd name="connsiteY3" fmla="*/ 423734 h 1742469"/>
              <a:gd name="connsiteX4" fmla="*/ 423734 w 2637470"/>
              <a:gd name="connsiteY4" fmla="*/ 0 h 1742469"/>
              <a:gd name="connsiteX5" fmla="*/ 2305176 w 2637470"/>
              <a:gd name="connsiteY5" fmla="*/ 91440 h 1742469"/>
              <a:gd name="connsiteX0" fmla="*/ 2213736 w 2637470"/>
              <a:gd name="connsiteY0" fmla="*/ 0 h 1742469"/>
              <a:gd name="connsiteX1" fmla="*/ 2637470 w 2637470"/>
              <a:gd name="connsiteY1" fmla="*/ 423734 h 1742469"/>
              <a:gd name="connsiteX2" fmla="*/ 1318735 w 2637470"/>
              <a:gd name="connsiteY2" fmla="*/ 1742469 h 1742469"/>
              <a:gd name="connsiteX3" fmla="*/ 0 w 2637470"/>
              <a:gd name="connsiteY3" fmla="*/ 423734 h 1742469"/>
              <a:gd name="connsiteX4" fmla="*/ 423734 w 2637470"/>
              <a:gd name="connsiteY4" fmla="*/ 0 h 1742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7470" h="1742469">
                <a:moveTo>
                  <a:pt x="2213736" y="0"/>
                </a:moveTo>
                <a:lnTo>
                  <a:pt x="2637470" y="423734"/>
                </a:lnTo>
                <a:lnTo>
                  <a:pt x="1318735" y="1742469"/>
                </a:lnTo>
                <a:lnTo>
                  <a:pt x="0" y="423734"/>
                </a:lnTo>
                <a:lnTo>
                  <a:pt x="423734" y="0"/>
                </a:lnTo>
              </a:path>
            </a:pathLst>
          </a:custGeom>
          <a:noFill/>
          <a:ln w="1270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ea typeface="+mn-ea"/>
              <a:cs typeface="+mn-cs"/>
            </a:endParaRPr>
          </a:p>
        </p:txBody>
      </p:sp>
      <p:sp>
        <p:nvSpPr>
          <p:cNvPr id="12" name="Title">
            <a:extLst>
              <a:ext uri="{FF2B5EF4-FFF2-40B4-BE49-F238E27FC236}">
                <a16:creationId xmlns:a16="http://schemas.microsoft.com/office/drawing/2014/main" id="{483E4A9D-C9EA-DC8D-B320-4B3AFE180D74}"/>
              </a:ext>
            </a:extLst>
          </p:cNvPr>
          <p:cNvSpPr>
            <a:spLocks noGrp="1"/>
          </p:cNvSpPr>
          <p:nvPr>
            <p:ph type="title"/>
          </p:nvPr>
        </p:nvSpPr>
        <p:spPr>
          <a:xfrm>
            <a:off x="431800" y="889200"/>
            <a:ext cx="10440352" cy="603352"/>
          </a:xfrm>
          <a:prstGeom prst="rect">
            <a:avLst/>
          </a:prstGeom>
        </p:spPr>
        <p:txBody>
          <a:bodyPr vert="horz" tIns="72000" bIns="72000"/>
          <a:lstStyle>
            <a:lvl1pPr>
              <a:lnSpc>
                <a:spcPct val="93000"/>
              </a:lnSpc>
              <a:buFontTx/>
              <a:defRPr sz="3200">
                <a:solidFill>
                  <a:schemeClr val="bg1"/>
                </a:solidFill>
                <a:ea typeface="+mn-ea"/>
                <a:cs typeface="+mn-cs"/>
              </a:defRPr>
            </a:lvl1pPr>
          </a:lstStyle>
          <a:p>
            <a:r>
              <a:rPr lang="en-US"/>
              <a:t>Click to edit Master title style</a:t>
            </a:r>
          </a:p>
        </p:txBody>
      </p:sp>
    </p:spTree>
    <p:extLst>
      <p:ext uri="{BB962C8B-B14F-4D97-AF65-F5344CB8AC3E}">
        <p14:creationId xmlns:p14="http://schemas.microsoft.com/office/powerpoint/2010/main" val="273060418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White">
    <p:spTree>
      <p:nvGrpSpPr>
        <p:cNvPr id="1" name=""/>
        <p:cNvGrpSpPr/>
        <p:nvPr/>
      </p:nvGrpSpPr>
      <p:grpSpPr>
        <a:xfrm>
          <a:off x="0" y="0"/>
          <a:ext cx="0" cy="0"/>
          <a:chOff x="0" y="0"/>
          <a:chExt cx="0" cy="0"/>
        </a:xfrm>
      </p:grpSpPr>
      <p:sp>
        <p:nvSpPr>
          <p:cNvPr id="5" name="Slide Number"/>
          <p:cNvSpPr>
            <a:spLocks noGrp="1"/>
          </p:cNvSpPr>
          <p:nvPr>
            <p:ph type="sldNum" sz="quarter" idx="18"/>
          </p:nvPr>
        </p:nvSpPr>
        <p:spPr>
          <a:xfrm>
            <a:off x="11212232" y="7308000"/>
            <a:ext cx="1795744" cy="111600"/>
          </a:xfrm>
        </p:spPr>
        <p:txBody>
          <a:bodyPr/>
          <a:lstStyle>
            <a:lvl1pPr>
              <a:buFontTx/>
              <a:defRPr>
                <a:solidFill>
                  <a:schemeClr val="bg1">
                    <a:lumMod val="50000"/>
                  </a:schemeClr>
                </a:solidFill>
                <a:ea typeface="+mn-ea"/>
                <a:cs typeface="+mn-cs"/>
              </a:defRPr>
            </a:lvl1pPr>
          </a:lstStyle>
          <a:p>
            <a:pPr defTabSz="888980"/>
            <a:fld id="{3A65056A-10E9-40C8-A093-AA138EB7B919}" type="slidenum">
              <a:rPr lang="de-DE" smtClean="0"/>
              <a:pPr defTabSz="888980"/>
              <a:t>‹#›</a:t>
            </a:fld>
            <a:endParaRPr lang="de-DE" dirty="0"/>
          </a:p>
        </p:txBody>
      </p:sp>
      <p:sp>
        <p:nvSpPr>
          <p:cNvPr id="6" name="Navigator">
            <a:extLst>
              <a:ext uri="{FF2B5EF4-FFF2-40B4-BE49-F238E27FC236}">
                <a16:creationId xmlns:a16="http://schemas.microsoft.com/office/drawing/2014/main" id="{C24E1A5C-BE7B-4830-912C-BB48DFF8E210}"/>
              </a:ext>
            </a:extLst>
          </p:cNvPr>
          <p:cNvSpPr>
            <a:spLocks noGrp="1"/>
          </p:cNvSpPr>
          <p:nvPr>
            <p:ph type="body" sz="quarter" idx="19" hasCustomPrompt="1"/>
          </p:nvPr>
        </p:nvSpPr>
        <p:spPr>
          <a:xfrm>
            <a:off x="431800" y="145559"/>
            <a:ext cx="10440352" cy="184666"/>
          </a:xfrm>
        </p:spPr>
        <p:txBody>
          <a:bodyPr vert="horz" wrap="square" lIns="0" tIns="0" rIns="0" bIns="0" rtlCol="0" anchor="t">
            <a:noAutofit/>
          </a:bodyPr>
          <a:lstStyle>
            <a:lvl1pPr>
              <a:defRPr lang="en-US" dirty="0">
                <a:ea typeface="+mn-ea"/>
                <a:cs typeface="+mn-cs"/>
              </a:defRPr>
            </a:lvl1pPr>
          </a:lstStyle>
          <a:p>
            <a:pPr marR="0" lvl="0" fontAlgn="auto">
              <a:spcBef>
                <a:spcPts val="0"/>
              </a:spcBef>
              <a:spcAft>
                <a:spcPts val="0"/>
              </a:spcAft>
              <a:buClrTx/>
              <a:buSzTx/>
              <a:tabLst/>
            </a:pPr>
            <a:r>
              <a:rPr lang="en-US" dirty="0"/>
              <a:t>Click to edit navigator</a:t>
            </a:r>
          </a:p>
        </p:txBody>
      </p:sp>
      <p:sp>
        <p:nvSpPr>
          <p:cNvPr id="23" name="Subtitle"/>
          <p:cNvSpPr>
            <a:spLocks noGrp="1"/>
          </p:cNvSpPr>
          <p:nvPr>
            <p:ph type="subTitle" idx="13" hasCustomPrompt="1"/>
          </p:nvPr>
        </p:nvSpPr>
        <p:spPr>
          <a:xfrm>
            <a:off x="431800" y="1152000"/>
            <a:ext cx="12572376" cy="311654"/>
          </a:xfrm>
          <a:prstGeom prst="rect">
            <a:avLst/>
          </a:prstGeom>
        </p:spPr>
        <p:txBody>
          <a:bodyPr vert="horz" wrap="square" lIns="0" tIns="64800" rIns="0" bIns="0" rtlCol="0">
            <a:spAutoFit/>
          </a:bodyPr>
          <a:lstStyle>
            <a:lvl1pPr>
              <a:spcBef>
                <a:spcPts val="600"/>
              </a:spcBef>
              <a:defRPr lang="en-US" sz="1600" dirty="0">
                <a:solidFill>
                  <a:schemeClr val="tx1"/>
                </a:solidFill>
                <a:ea typeface="+mn-ea"/>
                <a:cs typeface="+mn-cs"/>
              </a:defRPr>
            </a:lvl1pPr>
          </a:lstStyle>
          <a:p>
            <a:pPr marL="0" lvl="0" indent="0">
              <a:spcBef>
                <a:spcPts val="0"/>
              </a:spcBef>
            </a:pPr>
            <a:r>
              <a:rPr lang="en-US" dirty="0"/>
              <a:t>Click to edit subtitle</a:t>
            </a:r>
          </a:p>
        </p:txBody>
      </p:sp>
      <p:sp>
        <p:nvSpPr>
          <p:cNvPr id="2" name="Footer"/>
          <p:cNvSpPr>
            <a:spLocks noGrp="1"/>
          </p:cNvSpPr>
          <p:nvPr>
            <p:ph type="ftr" sz="quarter" idx="17"/>
          </p:nvPr>
        </p:nvSpPr>
        <p:spPr>
          <a:xfrm>
            <a:off x="431800" y="7308000"/>
            <a:ext cx="9360000" cy="123111"/>
          </a:xfrm>
        </p:spPr>
        <p:txBody>
          <a:bodyPr/>
          <a:lstStyle>
            <a:lvl1pPr>
              <a:defRPr>
                <a:solidFill>
                  <a:schemeClr val="bg1">
                    <a:lumMod val="50000"/>
                  </a:schemeClr>
                </a:solidFill>
                <a:ea typeface="+mn-ea"/>
                <a:cs typeface="+mn-cs"/>
              </a:defRPr>
            </a:lvl1pPr>
          </a:lstStyle>
          <a:p>
            <a:pPr defTabSz="888980"/>
            <a:r>
              <a:rPr lang="de-DE"/>
              <a:t>Simon-Kucher | Pricing Excellence | Vereniging voor Mededingingsrecht | March 5th 2024</a:t>
            </a:r>
            <a:endParaRPr lang="de-DE" dirty="0"/>
          </a:p>
        </p:txBody>
      </p:sp>
      <p:sp>
        <p:nvSpPr>
          <p:cNvPr id="8" name="Source"/>
          <p:cNvSpPr>
            <a:spLocks noGrp="1"/>
          </p:cNvSpPr>
          <p:nvPr>
            <p:ph type="body" sz="quarter" idx="14" hasCustomPrompt="1"/>
          </p:nvPr>
        </p:nvSpPr>
        <p:spPr>
          <a:xfrm>
            <a:off x="431800" y="7124564"/>
            <a:ext cx="12572375" cy="107722"/>
          </a:xfrm>
          <a:prstGeom prst="rect">
            <a:avLst/>
          </a:prstGeom>
        </p:spPr>
        <p:txBody>
          <a:bodyPr wrap="square" lIns="0" tIns="0" rIns="0" bIns="0" anchor="b" anchorCtr="0">
            <a:spAutoFit/>
          </a:bodyPr>
          <a:lstStyle>
            <a:lvl1pPr marL="0" indent="0">
              <a:lnSpc>
                <a:spcPct val="100000"/>
              </a:lnSpc>
              <a:spcBef>
                <a:spcPts val="0"/>
              </a:spcBef>
              <a:buFont typeface="Wingdings" panose="05000000000000000000" pitchFamily="2" charset="2"/>
              <a:buNone/>
              <a:defRPr sz="700">
                <a:solidFill>
                  <a:schemeClr val="tx1"/>
                </a:solidFill>
                <a:ea typeface="+mn-ea"/>
                <a:cs typeface="+mn-cs"/>
              </a:defRPr>
            </a:lvl1pPr>
            <a:lvl2pPr marL="288000" indent="-144000">
              <a:lnSpc>
                <a:spcPct val="100000"/>
              </a:lnSpc>
              <a:spcBef>
                <a:spcPts val="0"/>
              </a:spcBef>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152000" indent="0">
              <a:lnSpc>
                <a:spcPct val="100000"/>
              </a:lnSpc>
              <a:spcBef>
                <a:spcPts val="0"/>
              </a:spcBef>
              <a:buNone/>
              <a:defRPr sz="800"/>
            </a:lvl9pPr>
          </a:lstStyle>
          <a:p>
            <a:pPr lvl="0"/>
            <a:r>
              <a:rPr lang="en-US" dirty="0"/>
              <a:t>Click to edit source</a:t>
            </a:r>
          </a:p>
        </p:txBody>
      </p:sp>
      <p:pic>
        <p:nvPicPr>
          <p:cNvPr id="28" name="LOGO">
            <a:extLst>
              <a:ext uri="{FF2B5EF4-FFF2-40B4-BE49-F238E27FC236}">
                <a16:creationId xmlns:a16="http://schemas.microsoft.com/office/drawing/2014/main" id="{0D6F75D1-5454-6230-FB87-2A60535483FA}"/>
              </a:ext>
              <a:ext uri="{C183D7F6-B498-43B3-948B-1728B52AA6E4}">
                <adec:decorative xmlns:adec="http://schemas.microsoft.com/office/drawing/2017/decorative" val="1"/>
              </a:ext>
            </a:extLst>
          </p:cNvPr>
          <p:cNvPicPr/>
          <p:nvPr userDrawn="1"/>
        </p:nvPicPr>
        <p:blipFill>
          <a:blip r:embed="rId2"/>
          <a:stretch>
            <a:fillRect/>
          </a:stretch>
        </p:blipFill>
        <p:spPr>
          <a:xfrm>
            <a:off x="11438893" y="259080"/>
            <a:ext cx="1795743" cy="972000"/>
          </a:xfrm>
          <a:prstGeom prst="rect">
            <a:avLst/>
          </a:prstGeom>
        </p:spPr>
      </p:pic>
      <p:sp>
        <p:nvSpPr>
          <p:cNvPr id="32" name="Title">
            <a:extLst>
              <a:ext uri="{FF2B5EF4-FFF2-40B4-BE49-F238E27FC236}">
                <a16:creationId xmlns:a16="http://schemas.microsoft.com/office/drawing/2014/main" id="{8F37AAA4-D1D7-C953-714B-C4DFBB4F12A5}"/>
              </a:ext>
            </a:extLst>
          </p:cNvPr>
          <p:cNvSpPr>
            <a:spLocks noGrp="1"/>
          </p:cNvSpPr>
          <p:nvPr>
            <p:ph type="title" hasCustomPrompt="1"/>
          </p:nvPr>
        </p:nvSpPr>
        <p:spPr>
          <a:xfrm>
            <a:off x="431800" y="743433"/>
            <a:ext cx="10440352" cy="320344"/>
          </a:xfrm>
          <a:prstGeom prst="rect">
            <a:avLst/>
          </a:prstGeom>
        </p:spPr>
        <p:txBody>
          <a:bodyPr vert="horz" lIns="0" tIns="0" rIns="0" bIns="0" anchor="b">
            <a:spAutoFit/>
          </a:bodyPr>
          <a:lstStyle>
            <a:lvl1pPr>
              <a:lnSpc>
                <a:spcPct val="112000"/>
              </a:lnSpc>
              <a:buFontTx/>
              <a:defRPr>
                <a:ea typeface="+mn-ea"/>
                <a:cs typeface="+mn-cs"/>
              </a:defRPr>
            </a:lvl1pPr>
          </a:lstStyle>
          <a:p>
            <a:r>
              <a:rPr lang="en-US" dirty="0"/>
              <a:t>Click to edit title</a:t>
            </a:r>
          </a:p>
        </p:txBody>
      </p:sp>
    </p:spTree>
    <p:extLst>
      <p:ext uri="{BB962C8B-B14F-4D97-AF65-F5344CB8AC3E}">
        <p14:creationId xmlns:p14="http://schemas.microsoft.com/office/powerpoint/2010/main" val="1704033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Iceblue">
    <p:spTree>
      <p:nvGrpSpPr>
        <p:cNvPr id="1" name=""/>
        <p:cNvGrpSpPr/>
        <p:nvPr/>
      </p:nvGrpSpPr>
      <p:grpSpPr>
        <a:xfrm>
          <a:off x="0" y="0"/>
          <a:ext cx="0" cy="0"/>
          <a:chOff x="0" y="0"/>
          <a:chExt cx="0" cy="0"/>
        </a:xfrm>
      </p:grpSpPr>
      <p:sp>
        <p:nvSpPr>
          <p:cNvPr id="5" name="Slide Number"/>
          <p:cNvSpPr>
            <a:spLocks noGrp="1"/>
          </p:cNvSpPr>
          <p:nvPr>
            <p:ph type="sldNum" sz="quarter" idx="18"/>
          </p:nvPr>
        </p:nvSpPr>
        <p:spPr>
          <a:xfrm>
            <a:off x="11212232" y="7308000"/>
            <a:ext cx="1795744" cy="111600"/>
          </a:xfrm>
        </p:spPr>
        <p:txBody>
          <a:bodyPr/>
          <a:lstStyle>
            <a:lvl1pPr>
              <a:buFontTx/>
              <a:defRPr>
                <a:solidFill>
                  <a:schemeClr val="bg1">
                    <a:lumMod val="50000"/>
                  </a:schemeClr>
                </a:solidFill>
                <a:ea typeface="+mn-ea"/>
                <a:cs typeface="+mn-cs"/>
              </a:defRPr>
            </a:lvl1pPr>
          </a:lstStyle>
          <a:p>
            <a:pPr defTabSz="888980"/>
            <a:fld id="{3A65056A-10E9-40C8-A093-AA138EB7B919}" type="slidenum">
              <a:rPr lang="de-DE" smtClean="0"/>
              <a:pPr defTabSz="888980"/>
              <a:t>‹#›</a:t>
            </a:fld>
            <a:endParaRPr lang="de-DE" dirty="0"/>
          </a:p>
        </p:txBody>
      </p:sp>
      <p:sp>
        <p:nvSpPr>
          <p:cNvPr id="6" name="Navigator">
            <a:extLst>
              <a:ext uri="{FF2B5EF4-FFF2-40B4-BE49-F238E27FC236}">
                <a16:creationId xmlns:a16="http://schemas.microsoft.com/office/drawing/2014/main" id="{C24E1A5C-BE7B-4830-912C-BB48DFF8E210}"/>
              </a:ext>
            </a:extLst>
          </p:cNvPr>
          <p:cNvSpPr>
            <a:spLocks noGrp="1"/>
          </p:cNvSpPr>
          <p:nvPr>
            <p:ph type="body" sz="quarter" idx="19" hasCustomPrompt="1"/>
          </p:nvPr>
        </p:nvSpPr>
        <p:spPr>
          <a:xfrm>
            <a:off x="431800" y="145559"/>
            <a:ext cx="10440416" cy="184666"/>
          </a:xfrm>
        </p:spPr>
        <p:txBody>
          <a:bodyPr vert="horz" wrap="square" lIns="0" tIns="0" rIns="0" bIns="0" rtlCol="0" anchor="t">
            <a:noAutofit/>
          </a:bodyPr>
          <a:lstStyle>
            <a:lvl1pPr>
              <a:defRPr lang="en-US" dirty="0">
                <a:ea typeface="+mn-ea"/>
                <a:cs typeface="+mn-cs"/>
              </a:defRPr>
            </a:lvl1pPr>
          </a:lstStyle>
          <a:p>
            <a:pPr marR="0" lvl="0" fontAlgn="auto">
              <a:spcBef>
                <a:spcPts val="0"/>
              </a:spcBef>
              <a:spcAft>
                <a:spcPts val="0"/>
              </a:spcAft>
              <a:buClrTx/>
              <a:buSzTx/>
              <a:tabLst/>
            </a:pPr>
            <a:r>
              <a:rPr lang="en-US" dirty="0"/>
              <a:t>Click to edit navigator</a:t>
            </a:r>
          </a:p>
        </p:txBody>
      </p:sp>
      <p:sp>
        <p:nvSpPr>
          <p:cNvPr id="9" name="Rectangle 8">
            <a:extLst>
              <a:ext uri="{FF2B5EF4-FFF2-40B4-BE49-F238E27FC236}">
                <a16:creationId xmlns:a16="http://schemas.microsoft.com/office/drawing/2014/main" id="{5DD825CD-A82B-40B4-B16B-14B04679D219}"/>
              </a:ext>
              <a:ext uri="{C183D7F6-B498-43B3-948B-1728B52AA6E4}">
                <adec:decorative xmlns:adec="http://schemas.microsoft.com/office/drawing/2017/decorative" val="1"/>
              </a:ext>
            </a:extLst>
          </p:cNvPr>
          <p:cNvSpPr/>
          <p:nvPr userDrawn="1"/>
        </p:nvSpPr>
        <p:spPr>
          <a:xfrm>
            <a:off x="0" y="1150938"/>
            <a:ext cx="13439774" cy="5832475"/>
          </a:xfrm>
          <a:prstGeom prst="rect">
            <a:avLst/>
          </a:prstGeom>
          <a:solidFill>
            <a:schemeClr val="accent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ea typeface="+mn-ea"/>
              <a:cs typeface="+mn-cs"/>
            </a:endParaRPr>
          </a:p>
        </p:txBody>
      </p:sp>
      <p:sp>
        <p:nvSpPr>
          <p:cNvPr id="23" name="Subtitle"/>
          <p:cNvSpPr>
            <a:spLocks noGrp="1"/>
          </p:cNvSpPr>
          <p:nvPr>
            <p:ph type="subTitle" idx="13" hasCustomPrompt="1"/>
          </p:nvPr>
        </p:nvSpPr>
        <p:spPr>
          <a:xfrm>
            <a:off x="431800" y="1152000"/>
            <a:ext cx="12572376" cy="311654"/>
          </a:xfrm>
          <a:prstGeom prst="rect">
            <a:avLst/>
          </a:prstGeom>
        </p:spPr>
        <p:txBody>
          <a:bodyPr vert="horz" wrap="square" lIns="0" tIns="64800" rIns="0" bIns="0" rtlCol="0" anchor="t">
            <a:spAutoFit/>
          </a:bodyPr>
          <a:lstStyle>
            <a:lvl1pPr>
              <a:defRPr lang="en-US" sz="1600" dirty="0">
                <a:ea typeface="+mn-ea"/>
                <a:cs typeface="+mn-cs"/>
              </a:defRPr>
            </a:lvl1pPr>
          </a:lstStyle>
          <a:p>
            <a:pPr lvl="0">
              <a:spcBef>
                <a:spcPts val="0"/>
              </a:spcBef>
            </a:pPr>
            <a:r>
              <a:rPr lang="en-US" dirty="0"/>
              <a:t>Click to edit subtitle</a:t>
            </a:r>
          </a:p>
        </p:txBody>
      </p:sp>
      <p:pic>
        <p:nvPicPr>
          <p:cNvPr id="10" name="LOGO">
            <a:extLst>
              <a:ext uri="{FF2B5EF4-FFF2-40B4-BE49-F238E27FC236}">
                <a16:creationId xmlns:a16="http://schemas.microsoft.com/office/drawing/2014/main" id="{83146845-D08C-4F8F-BA96-851FBAD7E7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2" name="Footer"/>
          <p:cNvSpPr>
            <a:spLocks noGrp="1"/>
          </p:cNvSpPr>
          <p:nvPr>
            <p:ph type="ftr" sz="quarter" idx="17"/>
          </p:nvPr>
        </p:nvSpPr>
        <p:spPr>
          <a:xfrm>
            <a:off x="431800" y="7308000"/>
            <a:ext cx="9360000" cy="123111"/>
          </a:xfrm>
        </p:spPr>
        <p:txBody>
          <a:bodyPr/>
          <a:lstStyle>
            <a:lvl1pPr>
              <a:defRPr>
                <a:solidFill>
                  <a:schemeClr val="bg1">
                    <a:lumMod val="50000"/>
                  </a:schemeClr>
                </a:solidFill>
                <a:ea typeface="+mn-ea"/>
                <a:cs typeface="+mn-cs"/>
              </a:defRPr>
            </a:lvl1pPr>
          </a:lstStyle>
          <a:p>
            <a:pPr defTabSz="888980"/>
            <a:r>
              <a:rPr lang="de-DE"/>
              <a:t>Simon-Kucher | Pricing Excellence | Vereniging voor Mededingingsrecht | March 5th 2024</a:t>
            </a:r>
            <a:endParaRPr lang="de-DE" dirty="0"/>
          </a:p>
        </p:txBody>
      </p:sp>
      <p:sp>
        <p:nvSpPr>
          <p:cNvPr id="8" name="Source"/>
          <p:cNvSpPr>
            <a:spLocks noGrp="1"/>
          </p:cNvSpPr>
          <p:nvPr>
            <p:ph type="body" sz="quarter" idx="14" hasCustomPrompt="1"/>
          </p:nvPr>
        </p:nvSpPr>
        <p:spPr>
          <a:xfrm>
            <a:off x="431800" y="7124564"/>
            <a:ext cx="12572375" cy="107722"/>
          </a:xfrm>
          <a:prstGeom prst="rect">
            <a:avLst/>
          </a:prstGeom>
        </p:spPr>
        <p:txBody>
          <a:bodyPr wrap="square" lIns="0" tIns="0" rIns="0" bIns="0" anchor="b" anchorCtr="0">
            <a:spAutoFit/>
          </a:bodyPr>
          <a:lstStyle>
            <a:lvl1pPr marL="0" indent="0">
              <a:lnSpc>
                <a:spcPct val="100000"/>
              </a:lnSpc>
              <a:spcBef>
                <a:spcPts val="0"/>
              </a:spcBef>
              <a:buFont typeface="Wingdings" panose="05000000000000000000" pitchFamily="2" charset="2"/>
              <a:buNone/>
              <a:defRPr sz="700">
                <a:solidFill>
                  <a:schemeClr val="tx1"/>
                </a:solidFill>
                <a:ea typeface="+mn-ea"/>
                <a:cs typeface="+mn-cs"/>
              </a:defRPr>
            </a:lvl1pPr>
            <a:lvl2pPr marL="288000" indent="-144000">
              <a:lnSpc>
                <a:spcPct val="100000"/>
              </a:lnSpc>
              <a:spcBef>
                <a:spcPts val="0"/>
              </a:spcBef>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152000" indent="0">
              <a:lnSpc>
                <a:spcPct val="100000"/>
              </a:lnSpc>
              <a:spcBef>
                <a:spcPts val="0"/>
              </a:spcBef>
              <a:buNone/>
              <a:defRPr sz="800"/>
            </a:lvl9pPr>
          </a:lstStyle>
          <a:p>
            <a:pPr lvl="0"/>
            <a:r>
              <a:rPr lang="en-US" dirty="0"/>
              <a:t>Click to edit source</a:t>
            </a:r>
          </a:p>
        </p:txBody>
      </p:sp>
      <p:sp>
        <p:nvSpPr>
          <p:cNvPr id="17" name="Title">
            <a:extLst>
              <a:ext uri="{FF2B5EF4-FFF2-40B4-BE49-F238E27FC236}">
                <a16:creationId xmlns:a16="http://schemas.microsoft.com/office/drawing/2014/main" id="{5433305E-E9F1-2B1C-913E-BADEBA6C9820}"/>
              </a:ext>
            </a:extLst>
          </p:cNvPr>
          <p:cNvSpPr>
            <a:spLocks noGrp="1"/>
          </p:cNvSpPr>
          <p:nvPr>
            <p:ph type="title" hasCustomPrompt="1"/>
          </p:nvPr>
        </p:nvSpPr>
        <p:spPr>
          <a:xfrm>
            <a:off x="431800" y="743433"/>
            <a:ext cx="10440352" cy="320344"/>
          </a:xfrm>
        </p:spPr>
        <p:txBody>
          <a:bodyPr vert="horz"/>
          <a:lstStyle>
            <a:lvl1pPr>
              <a:buFontTx/>
              <a:defRPr>
                <a:ea typeface="+mn-ea"/>
                <a:cs typeface="+mn-cs"/>
              </a:defRPr>
            </a:lvl1pPr>
          </a:lstStyle>
          <a:p>
            <a:r>
              <a:rPr lang="en-US" dirty="0"/>
              <a:t>Click to edit title</a:t>
            </a:r>
          </a:p>
        </p:txBody>
      </p:sp>
    </p:spTree>
    <p:extLst>
      <p:ext uri="{BB962C8B-B14F-4D97-AF65-F5344CB8AC3E}">
        <p14:creationId xmlns:p14="http://schemas.microsoft.com/office/powerpoint/2010/main" val="3687496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Image full">
    <p:spTree>
      <p:nvGrpSpPr>
        <p:cNvPr id="1" name=""/>
        <p:cNvGrpSpPr/>
        <p:nvPr/>
      </p:nvGrpSpPr>
      <p:grpSpPr>
        <a:xfrm>
          <a:off x="0" y="0"/>
          <a:ext cx="0" cy="0"/>
          <a:chOff x="0" y="0"/>
          <a:chExt cx="0" cy="0"/>
        </a:xfrm>
      </p:grpSpPr>
      <p:sp>
        <p:nvSpPr>
          <p:cNvPr id="14" name="Picture Placeholder 6">
            <a:extLst>
              <a:ext uri="{FF2B5EF4-FFF2-40B4-BE49-F238E27FC236}">
                <a16:creationId xmlns:a16="http://schemas.microsoft.com/office/drawing/2014/main" id="{E6D5E84C-9FFE-4D5E-9D9C-AE53E0D0EE39}"/>
              </a:ext>
            </a:extLst>
          </p:cNvPr>
          <p:cNvSpPr>
            <a:spLocks noGrp="1"/>
          </p:cNvSpPr>
          <p:nvPr>
            <p:ph type="pic" sz="quarter" idx="20"/>
          </p:nvPr>
        </p:nvSpPr>
        <p:spPr>
          <a:xfrm>
            <a:off x="0" y="0"/>
            <a:ext cx="13439775" cy="7559675"/>
          </a:xfrm>
          <a:solidFill>
            <a:schemeClr val="accent1">
              <a:lumMod val="40000"/>
              <a:lumOff val="60000"/>
            </a:schemeClr>
          </a:solidFill>
        </p:spPr>
        <p:txBody>
          <a:bodyPr/>
          <a:lstStyle>
            <a:lvl1pPr>
              <a:defRPr>
                <a:ea typeface="+mn-ea"/>
                <a:cs typeface="+mn-cs"/>
              </a:defRPr>
            </a:lvl1pPr>
          </a:lstStyle>
          <a:p>
            <a:r>
              <a:rPr lang="en-US"/>
              <a:t>Click icon to add picture</a:t>
            </a:r>
          </a:p>
        </p:txBody>
      </p:sp>
      <p:sp>
        <p:nvSpPr>
          <p:cNvPr id="5" name="Slide Number"/>
          <p:cNvSpPr>
            <a:spLocks noGrp="1"/>
          </p:cNvSpPr>
          <p:nvPr>
            <p:ph type="sldNum" sz="quarter" idx="18"/>
          </p:nvPr>
        </p:nvSpPr>
        <p:spPr>
          <a:xfrm>
            <a:off x="11212232" y="7308000"/>
            <a:ext cx="1795744" cy="111600"/>
          </a:xfrm>
        </p:spPr>
        <p:txBody>
          <a:bodyPr/>
          <a:lstStyle>
            <a:lvl1pPr>
              <a:buFontTx/>
              <a:defRPr>
                <a:solidFill>
                  <a:schemeClr val="bg1">
                    <a:lumMod val="50000"/>
                  </a:schemeClr>
                </a:solidFill>
                <a:ea typeface="+mn-ea"/>
                <a:cs typeface="+mn-cs"/>
              </a:defRPr>
            </a:lvl1pPr>
          </a:lstStyle>
          <a:p>
            <a:pPr defTabSz="888980"/>
            <a:fld id="{3A65056A-10E9-40C8-A093-AA138EB7B919}" type="slidenum">
              <a:rPr lang="de-DE" smtClean="0"/>
              <a:pPr defTabSz="888980"/>
              <a:t>‹#›</a:t>
            </a:fld>
            <a:endParaRPr lang="de-DE" dirty="0"/>
          </a:p>
        </p:txBody>
      </p:sp>
      <p:sp>
        <p:nvSpPr>
          <p:cNvPr id="4" name="Title"/>
          <p:cNvSpPr>
            <a:spLocks noGrp="1"/>
          </p:cNvSpPr>
          <p:nvPr>
            <p:ph type="title" hasCustomPrompt="1"/>
          </p:nvPr>
        </p:nvSpPr>
        <p:spPr>
          <a:xfrm>
            <a:off x="0" y="2371590"/>
            <a:ext cx="7560000" cy="1230246"/>
          </a:xfrm>
          <a:prstGeom prst="rect">
            <a:avLst/>
          </a:prstGeom>
          <a:solidFill>
            <a:schemeClr val="bg1">
              <a:alpha val="70000"/>
            </a:schemeClr>
          </a:solidFill>
        </p:spPr>
        <p:txBody>
          <a:bodyPr wrap="square" lIns="432000" tIns="360000" rIns="72000" bIns="360000">
            <a:spAutoFit/>
          </a:bodyPr>
          <a:lstStyle>
            <a:lvl1pPr>
              <a:lnSpc>
                <a:spcPct val="107000"/>
              </a:lnSpc>
              <a:buFontTx/>
              <a:defRPr sz="3200" b="1">
                <a:latin typeface="+mj-lt"/>
                <a:ea typeface="+mn-ea"/>
                <a:cs typeface="+mn-cs"/>
              </a:defRPr>
            </a:lvl1pPr>
          </a:lstStyle>
          <a:p>
            <a:r>
              <a:rPr lang="en-US" dirty="0"/>
              <a:t>Click to edit title</a:t>
            </a:r>
            <a:endParaRPr lang="de-DE" dirty="0"/>
          </a:p>
        </p:txBody>
      </p:sp>
      <p:pic>
        <p:nvPicPr>
          <p:cNvPr id="19" name="LOGO">
            <a:extLst>
              <a:ext uri="{FF2B5EF4-FFF2-40B4-BE49-F238E27FC236}">
                <a16:creationId xmlns:a16="http://schemas.microsoft.com/office/drawing/2014/main" id="{8C954DB7-CB2D-4B1E-851B-9C1B47D334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2" name="Footer"/>
          <p:cNvSpPr>
            <a:spLocks noGrp="1"/>
          </p:cNvSpPr>
          <p:nvPr>
            <p:ph type="ftr" sz="quarter" idx="17"/>
          </p:nvPr>
        </p:nvSpPr>
        <p:spPr>
          <a:xfrm>
            <a:off x="431800" y="7308000"/>
            <a:ext cx="9360000" cy="123111"/>
          </a:xfrm>
        </p:spPr>
        <p:txBody>
          <a:bodyPr/>
          <a:lstStyle>
            <a:lvl1pPr>
              <a:defRPr>
                <a:solidFill>
                  <a:schemeClr val="bg1">
                    <a:lumMod val="50000"/>
                  </a:schemeClr>
                </a:solidFill>
                <a:ea typeface="+mn-ea"/>
                <a:cs typeface="+mn-cs"/>
              </a:defRPr>
            </a:lvl1pPr>
          </a:lstStyle>
          <a:p>
            <a:pPr defTabSz="888980"/>
            <a:r>
              <a:rPr lang="de-DE"/>
              <a:t>Simon-Kucher | Pricing Excellence | Vereniging voor Mededingingsrecht | March 5th 2024</a:t>
            </a:r>
            <a:endParaRPr lang="de-DE" dirty="0"/>
          </a:p>
        </p:txBody>
      </p:sp>
    </p:spTree>
    <p:extLst>
      <p:ext uri="{BB962C8B-B14F-4D97-AF65-F5344CB8AC3E}">
        <p14:creationId xmlns:p14="http://schemas.microsoft.com/office/powerpoint/2010/main" val="1279108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Image full 2">
    <p:spTree>
      <p:nvGrpSpPr>
        <p:cNvPr id="1" name=""/>
        <p:cNvGrpSpPr/>
        <p:nvPr/>
      </p:nvGrpSpPr>
      <p:grpSpPr>
        <a:xfrm>
          <a:off x="0" y="0"/>
          <a:ext cx="0" cy="0"/>
          <a:chOff x="0" y="0"/>
          <a:chExt cx="0" cy="0"/>
        </a:xfrm>
      </p:grpSpPr>
      <p:sp>
        <p:nvSpPr>
          <p:cNvPr id="14" name="Picture Placeholder 6">
            <a:extLst>
              <a:ext uri="{FF2B5EF4-FFF2-40B4-BE49-F238E27FC236}">
                <a16:creationId xmlns:a16="http://schemas.microsoft.com/office/drawing/2014/main" id="{E6D5E84C-9FFE-4D5E-9D9C-AE53E0D0EE39}"/>
              </a:ext>
            </a:extLst>
          </p:cNvPr>
          <p:cNvSpPr>
            <a:spLocks noGrp="1"/>
          </p:cNvSpPr>
          <p:nvPr>
            <p:ph type="pic" sz="quarter" idx="20"/>
          </p:nvPr>
        </p:nvSpPr>
        <p:spPr>
          <a:xfrm>
            <a:off x="0" y="0"/>
            <a:ext cx="13439775" cy="7559675"/>
          </a:xfrm>
          <a:solidFill>
            <a:schemeClr val="accent1">
              <a:lumMod val="40000"/>
              <a:lumOff val="60000"/>
            </a:schemeClr>
          </a:solidFill>
        </p:spPr>
        <p:txBody>
          <a:bodyPr/>
          <a:lstStyle>
            <a:lvl1pPr>
              <a:defRPr>
                <a:ea typeface="+mn-ea"/>
                <a:cs typeface="+mn-cs"/>
              </a:defRPr>
            </a:lvl1pPr>
          </a:lstStyle>
          <a:p>
            <a:r>
              <a:rPr lang="en-US"/>
              <a:t>Click icon to add picture</a:t>
            </a:r>
          </a:p>
        </p:txBody>
      </p:sp>
      <p:sp>
        <p:nvSpPr>
          <p:cNvPr id="5" name="Slide Number"/>
          <p:cNvSpPr>
            <a:spLocks noGrp="1"/>
          </p:cNvSpPr>
          <p:nvPr>
            <p:ph type="sldNum" sz="quarter" idx="18"/>
          </p:nvPr>
        </p:nvSpPr>
        <p:spPr>
          <a:xfrm>
            <a:off x="11212232" y="7308000"/>
            <a:ext cx="1795744" cy="111600"/>
          </a:xfrm>
        </p:spPr>
        <p:txBody>
          <a:bodyPr/>
          <a:lstStyle>
            <a:lvl1pPr>
              <a:buFontTx/>
              <a:defRPr>
                <a:solidFill>
                  <a:schemeClr val="bg1">
                    <a:lumMod val="50000"/>
                  </a:schemeClr>
                </a:solidFill>
                <a:ea typeface="+mn-ea"/>
                <a:cs typeface="+mn-cs"/>
              </a:defRPr>
            </a:lvl1pPr>
          </a:lstStyle>
          <a:p>
            <a:pPr defTabSz="888980"/>
            <a:fld id="{3A65056A-10E9-40C8-A093-AA138EB7B919}" type="slidenum">
              <a:rPr lang="de-DE" smtClean="0"/>
              <a:pPr defTabSz="888980"/>
              <a:t>‹#›</a:t>
            </a:fld>
            <a:endParaRPr lang="de-DE" dirty="0"/>
          </a:p>
        </p:txBody>
      </p:sp>
      <p:sp>
        <p:nvSpPr>
          <p:cNvPr id="4" name="Title"/>
          <p:cNvSpPr>
            <a:spLocks noGrp="1"/>
          </p:cNvSpPr>
          <p:nvPr>
            <p:ph type="title" hasCustomPrompt="1"/>
          </p:nvPr>
        </p:nvSpPr>
        <p:spPr>
          <a:xfrm>
            <a:off x="0" y="2371590"/>
            <a:ext cx="7560000" cy="1243326"/>
          </a:xfrm>
          <a:prstGeom prst="rect">
            <a:avLst/>
          </a:prstGeom>
          <a:solidFill>
            <a:schemeClr val="tx1">
              <a:alpha val="50000"/>
            </a:schemeClr>
          </a:solidFill>
        </p:spPr>
        <p:txBody>
          <a:bodyPr vert="horz" wrap="square" lIns="432000" tIns="360000" rIns="72000" bIns="360000" rtlCol="0" anchor="b" anchorCtr="0">
            <a:spAutoFit/>
          </a:bodyPr>
          <a:lstStyle>
            <a:lvl1pPr>
              <a:buFontTx/>
              <a:defRPr lang="de-DE" sz="3200" dirty="0">
                <a:solidFill>
                  <a:schemeClr val="bg1"/>
                </a:solidFill>
                <a:latin typeface="+mj-lt"/>
                <a:ea typeface="+mn-ea"/>
                <a:cs typeface="+mn-cs"/>
              </a:defRPr>
            </a:lvl1pPr>
          </a:lstStyle>
          <a:p>
            <a:pPr lvl="0"/>
            <a:r>
              <a:rPr lang="en-US" dirty="0"/>
              <a:t>Click to edit title</a:t>
            </a:r>
            <a:endParaRPr lang="de-DE" dirty="0"/>
          </a:p>
        </p:txBody>
      </p:sp>
      <p:pic>
        <p:nvPicPr>
          <p:cNvPr id="19" name="LOGO">
            <a:extLst>
              <a:ext uri="{FF2B5EF4-FFF2-40B4-BE49-F238E27FC236}">
                <a16:creationId xmlns:a16="http://schemas.microsoft.com/office/drawing/2014/main" id="{8C954DB7-CB2D-4B1E-851B-9C1B47D334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2" name="Footer"/>
          <p:cNvSpPr>
            <a:spLocks noGrp="1"/>
          </p:cNvSpPr>
          <p:nvPr>
            <p:ph type="ftr" sz="quarter" idx="17"/>
          </p:nvPr>
        </p:nvSpPr>
        <p:spPr>
          <a:xfrm>
            <a:off x="431800" y="7308000"/>
            <a:ext cx="9360000" cy="123111"/>
          </a:xfrm>
        </p:spPr>
        <p:txBody>
          <a:bodyPr/>
          <a:lstStyle>
            <a:lvl1pPr>
              <a:defRPr>
                <a:solidFill>
                  <a:schemeClr val="bg1">
                    <a:lumMod val="50000"/>
                  </a:schemeClr>
                </a:solidFill>
                <a:ea typeface="+mn-ea"/>
                <a:cs typeface="+mn-cs"/>
              </a:defRPr>
            </a:lvl1pPr>
          </a:lstStyle>
          <a:p>
            <a:pPr defTabSz="888980"/>
            <a:r>
              <a:rPr lang="de-DE"/>
              <a:t>Simon-Kucher | Pricing Excellence | Vereniging voor Mededingingsrecht | March 5th 2024</a:t>
            </a:r>
            <a:endParaRPr lang="de-DE" dirty="0"/>
          </a:p>
        </p:txBody>
      </p:sp>
    </p:spTree>
    <p:extLst>
      <p:ext uri="{BB962C8B-B14F-4D97-AF65-F5344CB8AC3E}">
        <p14:creationId xmlns:p14="http://schemas.microsoft.com/office/powerpoint/2010/main" val="877284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Agenda">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369549F-BABD-4B11-B72F-547E465FC248}"/>
              </a:ext>
              <a:ext uri="{C183D7F6-B498-43B3-948B-1728B52AA6E4}">
                <adec:decorative xmlns:adec="http://schemas.microsoft.com/office/drawing/2017/decorative" val="1"/>
              </a:ext>
            </a:extLst>
          </p:cNvPr>
          <p:cNvSpPr>
            <a:spLocks/>
          </p:cNvSpPr>
          <p:nvPr userDrawn="1"/>
        </p:nvSpPr>
        <p:spPr>
          <a:xfrm>
            <a:off x="2704801" y="0"/>
            <a:ext cx="10734973" cy="7559675"/>
          </a:xfrm>
          <a:prstGeom prst="rect">
            <a:avLst/>
          </a:prstGeom>
          <a:gradFill flip="none" rotWithShape="1">
            <a:gsLst>
              <a:gs pos="50000">
                <a:schemeClr val="bg1"/>
              </a:gs>
              <a:gs pos="100000">
                <a:schemeClr val="accent1">
                  <a:lumMod val="40000"/>
                  <a:lumOff val="60000"/>
                </a:schemeClr>
              </a:gs>
            </a:gsLst>
            <a:lin ang="27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GB" sz="1400" b="0" i="0" u="none" strike="noStrike" cap="none" spc="0" normalizeH="0" baseline="0" noProof="0" dirty="0">
              <a:ln>
                <a:noFill/>
              </a:ln>
              <a:solidFill>
                <a:srgbClr val="43454B"/>
              </a:solidFill>
              <a:effectLst/>
              <a:uLnTx/>
              <a:uFillTx/>
              <a:latin typeface="+mn-lt"/>
              <a:ea typeface="+mn-ea"/>
              <a:cs typeface="+mn-cs"/>
            </a:endParaRPr>
          </a:p>
        </p:txBody>
      </p:sp>
      <p:grpSp>
        <p:nvGrpSpPr>
          <p:cNvPr id="17" name="Group 16">
            <a:extLst>
              <a:ext uri="{FF2B5EF4-FFF2-40B4-BE49-F238E27FC236}">
                <a16:creationId xmlns:a16="http://schemas.microsoft.com/office/drawing/2014/main" id="{7381C474-A9BF-49B2-8265-44AA572EC13A}"/>
              </a:ext>
            </a:extLst>
          </p:cNvPr>
          <p:cNvGrpSpPr/>
          <p:nvPr userDrawn="1"/>
        </p:nvGrpSpPr>
        <p:grpSpPr>
          <a:xfrm flipH="1">
            <a:off x="6511989" y="3711100"/>
            <a:ext cx="6927786" cy="3850406"/>
            <a:chOff x="-2" y="3711100"/>
            <a:chExt cx="6927786" cy="3850406"/>
          </a:xfrm>
        </p:grpSpPr>
        <p:sp>
          <p:nvSpPr>
            <p:cNvPr id="18" name="Diamond 17">
              <a:extLst>
                <a:ext uri="{FF2B5EF4-FFF2-40B4-BE49-F238E27FC236}">
                  <a16:creationId xmlns:a16="http://schemas.microsoft.com/office/drawing/2014/main" id="{21D5B963-7F4F-4D2E-AA36-7EF7CAD4D14C}"/>
                </a:ext>
                <a:ext uri="{C183D7F6-B498-43B3-948B-1728B52AA6E4}">
                  <adec:decorative xmlns:adec="http://schemas.microsoft.com/office/drawing/2017/decorative" val="1"/>
                </a:ext>
              </a:extLst>
            </p:cNvPr>
            <p:cNvSpPr/>
            <p:nvPr userDrawn="1"/>
          </p:nvSpPr>
          <p:spPr>
            <a:xfrm>
              <a:off x="-2" y="3711100"/>
              <a:ext cx="2300115" cy="2300115"/>
            </a:xfrm>
            <a:prstGeom prst="diamond">
              <a:avLst/>
            </a:pr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sp>
          <p:nvSpPr>
            <p:cNvPr id="19" name="Freeform: Shape 18">
              <a:extLst>
                <a:ext uri="{FF2B5EF4-FFF2-40B4-BE49-F238E27FC236}">
                  <a16:creationId xmlns:a16="http://schemas.microsoft.com/office/drawing/2014/main" id="{9A43A42A-2595-4D35-841C-E72D442F4B2A}"/>
                </a:ext>
                <a:ext uri="{C183D7F6-B498-43B3-948B-1728B52AA6E4}">
                  <adec:decorative xmlns:adec="http://schemas.microsoft.com/office/drawing/2017/decorative" val="1"/>
                </a:ext>
              </a:extLst>
            </p:cNvPr>
            <p:cNvSpPr/>
            <p:nvPr userDrawn="1"/>
          </p:nvSpPr>
          <p:spPr>
            <a:xfrm>
              <a:off x="4627669"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sp>
          <p:nvSpPr>
            <p:cNvPr id="20" name="Freeform: Shape 19">
              <a:extLst>
                <a:ext uri="{FF2B5EF4-FFF2-40B4-BE49-F238E27FC236}">
                  <a16:creationId xmlns:a16="http://schemas.microsoft.com/office/drawing/2014/main" id="{DED64980-38BF-44D7-8C24-294C476B171F}"/>
                </a:ext>
                <a:ext uri="{C183D7F6-B498-43B3-948B-1728B52AA6E4}">
                  <adec:decorative xmlns:adec="http://schemas.microsoft.com/office/drawing/2017/decorative" val="1"/>
                </a:ext>
              </a:extLst>
            </p:cNvPr>
            <p:cNvSpPr/>
            <p:nvPr userDrawn="1"/>
          </p:nvSpPr>
          <p:spPr>
            <a:xfrm>
              <a:off x="2316478"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grpSp>
      <p:sp>
        <p:nvSpPr>
          <p:cNvPr id="8" name="Rectangle 7">
            <a:extLst>
              <a:ext uri="{FF2B5EF4-FFF2-40B4-BE49-F238E27FC236}">
                <a16:creationId xmlns:a16="http://schemas.microsoft.com/office/drawing/2014/main" id="{439566C7-4C5C-49C9-9B43-E0F882FC8409}"/>
              </a:ext>
              <a:ext uri="{C183D7F6-B498-43B3-948B-1728B52AA6E4}">
                <adec:decorative xmlns:adec="http://schemas.microsoft.com/office/drawing/2017/decorative" val="1"/>
              </a:ext>
            </a:extLst>
          </p:cNvPr>
          <p:cNvSpPr>
            <a:spLocks/>
          </p:cNvSpPr>
          <p:nvPr userDrawn="1"/>
        </p:nvSpPr>
        <p:spPr>
          <a:xfrm>
            <a:off x="0" y="0"/>
            <a:ext cx="2707200" cy="7559675"/>
          </a:xfrm>
          <a:prstGeom prst="rect">
            <a:avLst/>
          </a:prstGeom>
          <a:solidFill>
            <a:srgbClr val="323F48"/>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43454B"/>
              </a:solidFill>
              <a:effectLst/>
              <a:uLnTx/>
              <a:uFillTx/>
              <a:latin typeface="+mn-lt"/>
              <a:ea typeface="+mn-ea"/>
              <a:cs typeface="+mn-cs"/>
            </a:endParaRPr>
          </a:p>
        </p:txBody>
      </p:sp>
      <p:sp>
        <p:nvSpPr>
          <p:cNvPr id="10" name="Rectangle 9">
            <a:extLst>
              <a:ext uri="{FF2B5EF4-FFF2-40B4-BE49-F238E27FC236}">
                <a16:creationId xmlns:a16="http://schemas.microsoft.com/office/drawing/2014/main" id="{263AC012-FE57-4DAF-AE4F-C2117B78446F}"/>
              </a:ext>
              <a:ext uri="{C183D7F6-B498-43B3-948B-1728B52AA6E4}">
                <adec:decorative xmlns:adec="http://schemas.microsoft.com/office/drawing/2017/decorative" val="1"/>
              </a:ext>
            </a:extLst>
          </p:cNvPr>
          <p:cNvSpPr/>
          <p:nvPr userDrawn="1"/>
        </p:nvSpPr>
        <p:spPr>
          <a:xfrm rot="5400000">
            <a:off x="-1086436" y="3751038"/>
            <a:ext cx="7559675" cy="57600"/>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err="1">
              <a:ln>
                <a:noFill/>
              </a:ln>
              <a:solidFill>
                <a:srgbClr val="312E2C"/>
              </a:solidFill>
              <a:effectLst/>
              <a:uLnTx/>
              <a:uFillTx/>
              <a:latin typeface="+mn-lt"/>
              <a:ea typeface="+mn-ea"/>
              <a:cs typeface="+mn-cs"/>
            </a:endParaRPr>
          </a:p>
        </p:txBody>
      </p:sp>
      <p:sp>
        <p:nvSpPr>
          <p:cNvPr id="2" name="Slide Number">
            <a:extLst>
              <a:ext uri="{C183D7F6-B498-43B3-948B-1728B52AA6E4}">
                <adec:decorative xmlns:adec="http://schemas.microsoft.com/office/drawing/2017/decorative" val="0"/>
              </a:ext>
            </a:extLst>
          </p:cNvPr>
          <p:cNvSpPr>
            <a:spLocks noGrp="1"/>
          </p:cNvSpPr>
          <p:nvPr>
            <p:ph type="sldNum" sz="quarter" idx="16"/>
          </p:nvPr>
        </p:nvSpPr>
        <p:spPr>
          <a:xfrm>
            <a:off x="11212232" y="7308000"/>
            <a:ext cx="1795744" cy="111600"/>
          </a:xfrm>
        </p:spPr>
        <p:txBody>
          <a:bodyPr/>
          <a:lstStyle>
            <a:lvl1pPr>
              <a:buFontTx/>
              <a:defRPr>
                <a:solidFill>
                  <a:schemeClr val="bg1">
                    <a:lumMod val="50000"/>
                  </a:schemeClr>
                </a:solidFill>
                <a:ea typeface="+mn-ea"/>
                <a:cs typeface="+mn-cs"/>
              </a:defRPr>
            </a:lvl1pPr>
          </a:lstStyle>
          <a:p>
            <a:pPr defTabSz="888980"/>
            <a:fld id="{3A65056A-10E9-40C8-A093-AA138EB7B919}" type="slidenum">
              <a:rPr lang="de-DE" smtClean="0"/>
              <a:pPr defTabSz="888980"/>
              <a:t>‹#›</a:t>
            </a:fld>
            <a:endParaRPr lang="de-DE" dirty="0"/>
          </a:p>
        </p:txBody>
      </p:sp>
      <p:pic>
        <p:nvPicPr>
          <p:cNvPr id="9" name="LOGO">
            <a:extLst>
              <a:ext uri="{FF2B5EF4-FFF2-40B4-BE49-F238E27FC236}">
                <a16:creationId xmlns:a16="http://schemas.microsoft.com/office/drawing/2014/main" id="{3F9B612C-6C24-4996-B3F7-2E96CAEFF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3" name="Footer">
            <a:extLst>
              <a:ext uri="{C183D7F6-B498-43B3-948B-1728B52AA6E4}">
                <adec:decorative xmlns:adec="http://schemas.microsoft.com/office/drawing/2017/decorative" val="0"/>
              </a:ext>
            </a:extLst>
          </p:cNvPr>
          <p:cNvSpPr>
            <a:spLocks noGrp="1"/>
          </p:cNvSpPr>
          <p:nvPr>
            <p:ph type="ftr" sz="quarter" idx="15"/>
          </p:nvPr>
        </p:nvSpPr>
        <p:spPr>
          <a:xfrm>
            <a:off x="3119121" y="7308000"/>
            <a:ext cx="6912000" cy="123111"/>
          </a:xfrm>
        </p:spPr>
        <p:txBody>
          <a:bodyPr/>
          <a:lstStyle>
            <a:lvl1pPr>
              <a:defRPr>
                <a:solidFill>
                  <a:schemeClr val="bg1">
                    <a:lumMod val="50000"/>
                  </a:schemeClr>
                </a:solidFill>
                <a:ea typeface="+mn-ea"/>
                <a:cs typeface="+mn-cs"/>
              </a:defRPr>
            </a:lvl1pPr>
          </a:lstStyle>
          <a:p>
            <a:pPr defTabSz="888980"/>
            <a:r>
              <a:rPr lang="de-DE"/>
              <a:t>Simon-Kucher | Pricing Excellence | Vereniging voor Mededingingsrecht | March 5th 2024</a:t>
            </a:r>
            <a:endParaRPr lang="de-DE" dirty="0"/>
          </a:p>
        </p:txBody>
      </p:sp>
      <p:sp>
        <p:nvSpPr>
          <p:cNvPr id="13" name="Source"/>
          <p:cNvSpPr>
            <a:spLocks noGrp="1"/>
          </p:cNvSpPr>
          <p:nvPr>
            <p:ph type="body" sz="quarter" idx="14" hasCustomPrompt="1"/>
          </p:nvPr>
        </p:nvSpPr>
        <p:spPr>
          <a:xfrm>
            <a:off x="3119121" y="7124564"/>
            <a:ext cx="9888854" cy="107722"/>
          </a:xfrm>
          <a:prstGeom prst="rect">
            <a:avLst/>
          </a:prstGeom>
        </p:spPr>
        <p:txBody>
          <a:bodyPr wrap="square" lIns="0" tIns="0" rIns="0" bIns="0" anchor="b" anchorCtr="0">
            <a:spAutoFit/>
          </a:bodyPr>
          <a:lstStyle>
            <a:lvl1pPr marL="0" indent="0">
              <a:spcBef>
                <a:spcPts val="0"/>
              </a:spcBef>
              <a:buFont typeface="Wingdings" panose="05000000000000000000" pitchFamily="2" charset="2"/>
              <a:buNone/>
              <a:defRPr sz="700">
                <a:solidFill>
                  <a:schemeClr val="tx1"/>
                </a:solidFill>
                <a:ea typeface="+mn-ea"/>
                <a:cs typeface="+mn-cs"/>
              </a:defRPr>
            </a:lvl1pPr>
            <a:lvl2pPr marL="288000" indent="-142875">
              <a:lnSpc>
                <a:spcPct val="100000"/>
              </a:lnSpc>
              <a:spcBef>
                <a:spcPts val="0"/>
              </a:spcBef>
              <a:tabLst>
                <a:tab pos="327025" algn="l"/>
              </a:tabLst>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296000" indent="-144000">
              <a:lnSpc>
                <a:spcPct val="100000"/>
              </a:lnSpc>
              <a:spcBef>
                <a:spcPts val="0"/>
              </a:spcBef>
              <a:defRPr sz="800"/>
            </a:lvl9pPr>
          </a:lstStyle>
          <a:p>
            <a:pPr lvl="0"/>
            <a:r>
              <a:rPr lang="en-US" dirty="0"/>
              <a:t>Click to edit source</a:t>
            </a:r>
          </a:p>
        </p:txBody>
      </p:sp>
      <p:sp>
        <p:nvSpPr>
          <p:cNvPr id="11" name="Title">
            <a:extLst>
              <a:ext uri="{FF2B5EF4-FFF2-40B4-BE49-F238E27FC236}">
                <a16:creationId xmlns:a16="http://schemas.microsoft.com/office/drawing/2014/main" id="{C1D2B01A-A34D-9D47-1E87-E3B9191EADE0}"/>
              </a:ext>
            </a:extLst>
          </p:cNvPr>
          <p:cNvSpPr>
            <a:spLocks noGrp="1"/>
          </p:cNvSpPr>
          <p:nvPr>
            <p:ph type="title" hasCustomPrompt="1"/>
          </p:nvPr>
        </p:nvSpPr>
        <p:spPr>
          <a:xfrm>
            <a:off x="3119121" y="743433"/>
            <a:ext cx="8100000" cy="320294"/>
          </a:xfrm>
        </p:spPr>
        <p:txBody>
          <a:bodyPr vert="horz"/>
          <a:lstStyle>
            <a:lvl1pPr>
              <a:buFontTx/>
              <a:defRPr>
                <a:ea typeface="+mn-ea"/>
                <a:cs typeface="+mn-cs"/>
              </a:defRPr>
            </a:lvl1pPr>
          </a:lstStyle>
          <a:p>
            <a:r>
              <a:rPr lang="en-US" dirty="0"/>
              <a:t>Click to edit title</a:t>
            </a:r>
          </a:p>
        </p:txBody>
      </p:sp>
    </p:spTree>
    <p:extLst>
      <p:ext uri="{BB962C8B-B14F-4D97-AF65-F5344CB8AC3E}">
        <p14:creationId xmlns:p14="http://schemas.microsoft.com/office/powerpoint/2010/main" val="3728847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SubAgenda">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1854F59-1DE5-40A6-9643-C65FB25A80FD}"/>
              </a:ext>
              <a:ext uri="{C183D7F6-B498-43B3-948B-1728B52AA6E4}">
                <adec:decorative xmlns:adec="http://schemas.microsoft.com/office/drawing/2017/decorative" val="1"/>
              </a:ext>
            </a:extLst>
          </p:cNvPr>
          <p:cNvSpPr>
            <a:spLocks/>
          </p:cNvSpPr>
          <p:nvPr userDrawn="1"/>
        </p:nvSpPr>
        <p:spPr>
          <a:xfrm>
            <a:off x="2704801" y="0"/>
            <a:ext cx="10734973" cy="7559675"/>
          </a:xfrm>
          <a:prstGeom prst="rect">
            <a:avLst/>
          </a:prstGeom>
          <a:gradFill flip="none" rotWithShape="1">
            <a:gsLst>
              <a:gs pos="50000">
                <a:schemeClr val="bg1"/>
              </a:gs>
              <a:gs pos="100000">
                <a:schemeClr val="accent1">
                  <a:lumMod val="40000"/>
                  <a:lumOff val="60000"/>
                </a:schemeClr>
              </a:gs>
            </a:gsLst>
            <a:lin ang="27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GB" sz="1400" b="0" i="0" u="none" strike="noStrike" cap="none" spc="0" normalizeH="0" baseline="0" noProof="0" dirty="0">
              <a:ln>
                <a:noFill/>
              </a:ln>
              <a:solidFill>
                <a:srgbClr val="43454B"/>
              </a:solidFill>
              <a:effectLst/>
              <a:uLnTx/>
              <a:uFillTx/>
              <a:latin typeface="+mn-lt"/>
              <a:ea typeface="+mn-ea"/>
              <a:cs typeface="+mn-cs"/>
            </a:endParaRPr>
          </a:p>
        </p:txBody>
      </p:sp>
      <p:sp>
        <p:nvSpPr>
          <p:cNvPr id="8" name="Rectangle 7">
            <a:extLst>
              <a:ext uri="{FF2B5EF4-FFF2-40B4-BE49-F238E27FC236}">
                <a16:creationId xmlns:a16="http://schemas.microsoft.com/office/drawing/2014/main" id="{439566C7-4C5C-49C9-9B43-E0F882FC8409}"/>
              </a:ext>
              <a:ext uri="{C183D7F6-B498-43B3-948B-1728B52AA6E4}">
                <adec:decorative xmlns:adec="http://schemas.microsoft.com/office/drawing/2017/decorative" val="1"/>
              </a:ext>
            </a:extLst>
          </p:cNvPr>
          <p:cNvSpPr>
            <a:spLocks/>
          </p:cNvSpPr>
          <p:nvPr userDrawn="1"/>
        </p:nvSpPr>
        <p:spPr>
          <a:xfrm>
            <a:off x="0" y="0"/>
            <a:ext cx="2707200" cy="7559675"/>
          </a:xfrm>
          <a:prstGeom prst="rect">
            <a:avLst/>
          </a:prstGeom>
          <a:solidFill>
            <a:srgbClr val="323F48"/>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43454B"/>
              </a:solidFill>
              <a:effectLst/>
              <a:uLnTx/>
              <a:uFillTx/>
              <a:latin typeface="+mn-lt"/>
              <a:ea typeface="+mn-ea"/>
              <a:cs typeface="+mn-cs"/>
            </a:endParaRPr>
          </a:p>
        </p:txBody>
      </p:sp>
      <p:sp>
        <p:nvSpPr>
          <p:cNvPr id="10" name="Rectangle 9">
            <a:extLst>
              <a:ext uri="{FF2B5EF4-FFF2-40B4-BE49-F238E27FC236}">
                <a16:creationId xmlns:a16="http://schemas.microsoft.com/office/drawing/2014/main" id="{263AC012-FE57-4DAF-AE4F-C2117B78446F}"/>
              </a:ext>
              <a:ext uri="{C183D7F6-B498-43B3-948B-1728B52AA6E4}">
                <adec:decorative xmlns:adec="http://schemas.microsoft.com/office/drawing/2017/decorative" val="1"/>
              </a:ext>
            </a:extLst>
          </p:cNvPr>
          <p:cNvSpPr/>
          <p:nvPr userDrawn="1"/>
        </p:nvSpPr>
        <p:spPr>
          <a:xfrm rot="5400000">
            <a:off x="-1086436" y="3751038"/>
            <a:ext cx="7559675" cy="57600"/>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err="1">
              <a:ln>
                <a:noFill/>
              </a:ln>
              <a:solidFill>
                <a:srgbClr val="312E2C"/>
              </a:solidFill>
              <a:effectLst/>
              <a:uLnTx/>
              <a:uFillTx/>
              <a:latin typeface="+mn-lt"/>
              <a:ea typeface="+mn-ea"/>
              <a:cs typeface="+mn-cs"/>
            </a:endParaRPr>
          </a:p>
        </p:txBody>
      </p:sp>
      <p:sp>
        <p:nvSpPr>
          <p:cNvPr id="11" name="Rectangle 10">
            <a:extLst>
              <a:ext uri="{FF2B5EF4-FFF2-40B4-BE49-F238E27FC236}">
                <a16:creationId xmlns:a16="http://schemas.microsoft.com/office/drawing/2014/main" id="{E310D3A8-EC1C-4134-BC0F-E5A9432243D5}"/>
              </a:ext>
              <a:ext uri="{C183D7F6-B498-43B3-948B-1728B52AA6E4}">
                <adec:decorative xmlns:adec="http://schemas.microsoft.com/office/drawing/2017/decorative" val="1"/>
              </a:ext>
            </a:extLst>
          </p:cNvPr>
          <p:cNvSpPr/>
          <p:nvPr userDrawn="1"/>
        </p:nvSpPr>
        <p:spPr>
          <a:xfrm>
            <a:off x="9292501" y="0"/>
            <a:ext cx="4147274" cy="7559675"/>
          </a:xfrm>
          <a:prstGeom prst="rect">
            <a:avLst/>
          </a:prstGeom>
          <a:gradFill flip="none" rotWithShape="1">
            <a:gsLst>
              <a:gs pos="0">
                <a:schemeClr val="accent1">
                  <a:lumMod val="20000"/>
                  <a:lumOff val="80000"/>
                </a:schemeClr>
              </a:gs>
              <a:gs pos="100000">
                <a:schemeClr val="accent1">
                  <a:lumMod val="40000"/>
                  <a:lumOff val="60000"/>
                </a:scheme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sz="1400" b="0" i="0" u="none" strike="noStrike" cap="none" spc="0" normalizeH="0" baseline="0" noProof="0" dirty="0" err="1">
              <a:ln>
                <a:noFill/>
              </a:ln>
              <a:solidFill>
                <a:srgbClr val="43454B"/>
              </a:solidFill>
              <a:effectLst/>
              <a:uLnTx/>
              <a:uFillTx/>
              <a:latin typeface="+mn-lt"/>
              <a:ea typeface="+mn-ea"/>
              <a:cs typeface="+mn-cs"/>
            </a:endParaRPr>
          </a:p>
        </p:txBody>
      </p:sp>
      <p:grpSp>
        <p:nvGrpSpPr>
          <p:cNvPr id="19" name="Group 18">
            <a:extLst>
              <a:ext uri="{FF2B5EF4-FFF2-40B4-BE49-F238E27FC236}">
                <a16:creationId xmlns:a16="http://schemas.microsoft.com/office/drawing/2014/main" id="{106970E8-DE3E-44C9-AE82-8615D22367E4}"/>
              </a:ext>
            </a:extLst>
          </p:cNvPr>
          <p:cNvGrpSpPr/>
          <p:nvPr userDrawn="1"/>
        </p:nvGrpSpPr>
        <p:grpSpPr>
          <a:xfrm flipH="1">
            <a:off x="6511989" y="3711100"/>
            <a:ext cx="6927786" cy="3850406"/>
            <a:chOff x="-2" y="3711100"/>
            <a:chExt cx="6927786" cy="3850406"/>
          </a:xfrm>
        </p:grpSpPr>
        <p:sp>
          <p:nvSpPr>
            <p:cNvPr id="20" name="Diamond 19">
              <a:extLst>
                <a:ext uri="{FF2B5EF4-FFF2-40B4-BE49-F238E27FC236}">
                  <a16:creationId xmlns:a16="http://schemas.microsoft.com/office/drawing/2014/main" id="{0B592696-C1B5-41D2-B8C0-085019ED60D6}"/>
                </a:ext>
                <a:ext uri="{C183D7F6-B498-43B3-948B-1728B52AA6E4}">
                  <adec:decorative xmlns:adec="http://schemas.microsoft.com/office/drawing/2017/decorative" val="1"/>
                </a:ext>
              </a:extLst>
            </p:cNvPr>
            <p:cNvSpPr/>
            <p:nvPr userDrawn="1"/>
          </p:nvSpPr>
          <p:spPr>
            <a:xfrm>
              <a:off x="-2" y="3711100"/>
              <a:ext cx="2300115" cy="2300115"/>
            </a:xfrm>
            <a:prstGeom prst="diamond">
              <a:avLst/>
            </a:pr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sp>
          <p:nvSpPr>
            <p:cNvPr id="21" name="Freeform: Shape 20">
              <a:extLst>
                <a:ext uri="{FF2B5EF4-FFF2-40B4-BE49-F238E27FC236}">
                  <a16:creationId xmlns:a16="http://schemas.microsoft.com/office/drawing/2014/main" id="{0B469457-C123-4B4D-B510-AF15033B9015}"/>
                </a:ext>
                <a:ext uri="{C183D7F6-B498-43B3-948B-1728B52AA6E4}">
                  <adec:decorative xmlns:adec="http://schemas.microsoft.com/office/drawing/2017/decorative" val="1"/>
                </a:ext>
              </a:extLst>
            </p:cNvPr>
            <p:cNvSpPr/>
            <p:nvPr userDrawn="1"/>
          </p:nvSpPr>
          <p:spPr>
            <a:xfrm>
              <a:off x="4627669"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sp>
          <p:nvSpPr>
            <p:cNvPr id="22" name="Freeform: Shape 21">
              <a:extLst>
                <a:ext uri="{FF2B5EF4-FFF2-40B4-BE49-F238E27FC236}">
                  <a16:creationId xmlns:a16="http://schemas.microsoft.com/office/drawing/2014/main" id="{120AAFD0-ABCF-4D42-B994-4E21F94CEDA8}"/>
                </a:ext>
                <a:ext uri="{C183D7F6-B498-43B3-948B-1728B52AA6E4}">
                  <adec:decorative xmlns:adec="http://schemas.microsoft.com/office/drawing/2017/decorative" val="1"/>
                </a:ext>
              </a:extLst>
            </p:cNvPr>
            <p:cNvSpPr/>
            <p:nvPr userDrawn="1"/>
          </p:nvSpPr>
          <p:spPr>
            <a:xfrm>
              <a:off x="2316478"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grpSp>
      <p:sp>
        <p:nvSpPr>
          <p:cNvPr id="2" name="Slide Number"/>
          <p:cNvSpPr>
            <a:spLocks noGrp="1"/>
          </p:cNvSpPr>
          <p:nvPr>
            <p:ph type="sldNum" sz="quarter" idx="16"/>
          </p:nvPr>
        </p:nvSpPr>
        <p:spPr>
          <a:xfrm>
            <a:off x="11212232" y="7308000"/>
            <a:ext cx="1795744" cy="111600"/>
          </a:xfrm>
        </p:spPr>
        <p:txBody>
          <a:bodyPr/>
          <a:lstStyle>
            <a:lvl1pPr>
              <a:buFontTx/>
              <a:defRPr>
                <a:solidFill>
                  <a:schemeClr val="bg1">
                    <a:lumMod val="50000"/>
                  </a:schemeClr>
                </a:solidFill>
                <a:ea typeface="+mn-ea"/>
                <a:cs typeface="+mn-cs"/>
              </a:defRPr>
            </a:lvl1pPr>
          </a:lstStyle>
          <a:p>
            <a:pPr defTabSz="888980"/>
            <a:fld id="{3A65056A-10E9-40C8-A093-AA138EB7B919}" type="slidenum">
              <a:rPr lang="de-DE" smtClean="0"/>
              <a:pPr defTabSz="888980"/>
              <a:t>‹#›</a:t>
            </a:fld>
            <a:endParaRPr lang="de-DE" dirty="0"/>
          </a:p>
        </p:txBody>
      </p:sp>
      <p:pic>
        <p:nvPicPr>
          <p:cNvPr id="12" name="LOGO">
            <a:extLst>
              <a:ext uri="{FF2B5EF4-FFF2-40B4-BE49-F238E27FC236}">
                <a16:creationId xmlns:a16="http://schemas.microsoft.com/office/drawing/2014/main" id="{D8AF1FDD-88E1-44BA-93DF-38536B8D006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3" name="Footer"/>
          <p:cNvSpPr>
            <a:spLocks noGrp="1"/>
          </p:cNvSpPr>
          <p:nvPr>
            <p:ph type="ftr" sz="quarter" idx="15"/>
          </p:nvPr>
        </p:nvSpPr>
        <p:spPr>
          <a:xfrm>
            <a:off x="3119121" y="7308000"/>
            <a:ext cx="5976000" cy="123111"/>
          </a:xfrm>
        </p:spPr>
        <p:txBody>
          <a:bodyPr/>
          <a:lstStyle>
            <a:lvl1pPr>
              <a:defRPr>
                <a:solidFill>
                  <a:srgbClr val="6D6E6A"/>
                </a:solidFill>
                <a:ea typeface="+mn-ea"/>
                <a:cs typeface="+mn-cs"/>
              </a:defRPr>
            </a:lvl1pPr>
          </a:lstStyle>
          <a:p>
            <a:pPr defTabSz="888980"/>
            <a:r>
              <a:rPr lang="de-DE"/>
              <a:t>Simon-Kucher | Pricing Excellence | Vereniging voor Mededingingsrecht | March 5th 2024</a:t>
            </a:r>
            <a:endParaRPr lang="de-DE" dirty="0"/>
          </a:p>
        </p:txBody>
      </p:sp>
      <p:sp>
        <p:nvSpPr>
          <p:cNvPr id="13" name="Source"/>
          <p:cNvSpPr>
            <a:spLocks noGrp="1"/>
          </p:cNvSpPr>
          <p:nvPr>
            <p:ph type="body" sz="quarter" idx="14" hasCustomPrompt="1"/>
          </p:nvPr>
        </p:nvSpPr>
        <p:spPr>
          <a:xfrm>
            <a:off x="3119121" y="7124564"/>
            <a:ext cx="5976000" cy="107722"/>
          </a:xfrm>
          <a:prstGeom prst="rect">
            <a:avLst/>
          </a:prstGeom>
        </p:spPr>
        <p:txBody>
          <a:bodyPr wrap="square" lIns="0" tIns="0" rIns="0" bIns="0" anchor="b" anchorCtr="0">
            <a:spAutoFit/>
          </a:bodyPr>
          <a:lstStyle>
            <a:lvl1pPr marL="0" indent="0">
              <a:spcBef>
                <a:spcPts val="0"/>
              </a:spcBef>
              <a:buFont typeface="Wingdings" panose="05000000000000000000" pitchFamily="2" charset="2"/>
              <a:buNone/>
              <a:defRPr sz="700">
                <a:solidFill>
                  <a:schemeClr val="tx1"/>
                </a:solidFill>
                <a:ea typeface="+mn-ea"/>
                <a:cs typeface="+mn-cs"/>
              </a:defRPr>
            </a:lvl1pPr>
            <a:lvl2pPr marL="288000" indent="-142875">
              <a:lnSpc>
                <a:spcPct val="100000"/>
              </a:lnSpc>
              <a:spcBef>
                <a:spcPts val="0"/>
              </a:spcBef>
              <a:tabLst>
                <a:tab pos="327025" algn="l"/>
              </a:tabLst>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296000" indent="-144000">
              <a:lnSpc>
                <a:spcPct val="100000"/>
              </a:lnSpc>
              <a:spcBef>
                <a:spcPts val="0"/>
              </a:spcBef>
              <a:defRPr sz="800"/>
            </a:lvl9pPr>
          </a:lstStyle>
          <a:p>
            <a:pPr lvl="0"/>
            <a:r>
              <a:rPr lang="en-US" dirty="0"/>
              <a:t>Click to edit source</a:t>
            </a:r>
          </a:p>
        </p:txBody>
      </p:sp>
      <p:sp>
        <p:nvSpPr>
          <p:cNvPr id="9" name="Title">
            <a:extLst>
              <a:ext uri="{FF2B5EF4-FFF2-40B4-BE49-F238E27FC236}">
                <a16:creationId xmlns:a16="http://schemas.microsoft.com/office/drawing/2014/main" id="{97C215B0-439D-8BA9-0C51-5C9B934BF08B}"/>
              </a:ext>
            </a:extLst>
          </p:cNvPr>
          <p:cNvSpPr>
            <a:spLocks noGrp="1"/>
          </p:cNvSpPr>
          <p:nvPr>
            <p:ph type="title" hasCustomPrompt="1"/>
          </p:nvPr>
        </p:nvSpPr>
        <p:spPr>
          <a:xfrm>
            <a:off x="3119121" y="743433"/>
            <a:ext cx="8100000" cy="320294"/>
          </a:xfrm>
        </p:spPr>
        <p:txBody>
          <a:bodyPr vert="horz"/>
          <a:lstStyle>
            <a:lvl1pPr>
              <a:buFontTx/>
              <a:defRPr>
                <a:ea typeface="+mn-ea"/>
                <a:cs typeface="+mn-cs"/>
              </a:defRPr>
            </a:lvl1pPr>
          </a:lstStyle>
          <a:p>
            <a:r>
              <a:rPr lang="en-US" dirty="0"/>
              <a:t>Click to edit title</a:t>
            </a:r>
          </a:p>
        </p:txBody>
      </p:sp>
    </p:spTree>
    <p:extLst>
      <p:ext uri="{BB962C8B-B14F-4D97-AF65-F5344CB8AC3E}">
        <p14:creationId xmlns:p14="http://schemas.microsoft.com/office/powerpoint/2010/main" val="1032609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Agenda varia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D5814D7-1D69-45CC-A326-7DEE4A831B29}"/>
              </a:ext>
              <a:ext uri="{C183D7F6-B498-43B3-948B-1728B52AA6E4}">
                <adec:decorative xmlns:adec="http://schemas.microsoft.com/office/drawing/2017/decorative" val="1"/>
              </a:ext>
            </a:extLst>
          </p:cNvPr>
          <p:cNvSpPr/>
          <p:nvPr userDrawn="1"/>
        </p:nvSpPr>
        <p:spPr>
          <a:xfrm>
            <a:off x="0" y="0"/>
            <a:ext cx="13439775" cy="7559675"/>
          </a:xfrm>
          <a:prstGeom prst="rect">
            <a:avLst/>
          </a:prstGeom>
          <a:gradFill flip="none" rotWithShape="1">
            <a:gsLst>
              <a:gs pos="20000">
                <a:schemeClr val="accent3"/>
              </a:gs>
              <a:gs pos="100000">
                <a:schemeClr val="accent2">
                  <a:lumMod val="70000"/>
                </a:schemeClr>
              </a:gs>
            </a:gsLst>
            <a:lin ang="18900000" scaled="0"/>
            <a:tileRect/>
          </a:gradFill>
          <a:ln w="9525" cap="flat" cmpd="sng" algn="ctr">
            <a:no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R="0" lvl="0" indent="0" algn="ctr" defTabSz="914400" fontAlgn="auto">
              <a:lnSpc>
                <a:spcPct val="100000"/>
              </a:lnSpc>
              <a:spcBef>
                <a:spcPts val="0"/>
              </a:spcBef>
              <a:spcAft>
                <a:spcPts val="0"/>
              </a:spcAft>
              <a:buClrTx/>
              <a:buSzTx/>
              <a:buFontTx/>
              <a:buNone/>
              <a:tabLst/>
            </a:pPr>
            <a:endParaRPr kumimoji="0" lang="en-GB" sz="1400" b="0" i="0" u="none" strike="noStrike" kern="0" cap="none" spc="0" normalizeH="0" baseline="0" dirty="0" err="1">
              <a:ln>
                <a:noFill/>
              </a:ln>
              <a:solidFill>
                <a:srgbClr val="322E2C"/>
              </a:solidFill>
              <a:effectLst/>
              <a:uLnTx/>
              <a:uFillTx/>
              <a:latin typeface="+mn-lt"/>
              <a:ea typeface="+mn-ea"/>
              <a:cs typeface="+mn-cs"/>
            </a:endParaRPr>
          </a:p>
        </p:txBody>
      </p:sp>
      <p:sp>
        <p:nvSpPr>
          <p:cNvPr id="8" name="Rectangle 7">
            <a:extLst>
              <a:ext uri="{FF2B5EF4-FFF2-40B4-BE49-F238E27FC236}">
                <a16:creationId xmlns:a16="http://schemas.microsoft.com/office/drawing/2014/main" id="{439566C7-4C5C-49C9-9B43-E0F882FC8409}"/>
              </a:ext>
              <a:ext uri="{C183D7F6-B498-43B3-948B-1728B52AA6E4}">
                <adec:decorative xmlns:adec="http://schemas.microsoft.com/office/drawing/2017/decorative" val="1"/>
              </a:ext>
            </a:extLst>
          </p:cNvPr>
          <p:cNvSpPr>
            <a:spLocks/>
          </p:cNvSpPr>
          <p:nvPr userDrawn="1"/>
        </p:nvSpPr>
        <p:spPr>
          <a:xfrm>
            <a:off x="0" y="0"/>
            <a:ext cx="2707200" cy="7559675"/>
          </a:xfrm>
          <a:prstGeom prst="rect">
            <a:avLst/>
          </a:prstGeom>
          <a:solidFill>
            <a:srgbClr val="323F48"/>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43454B"/>
              </a:solidFill>
              <a:effectLst/>
              <a:uLnTx/>
              <a:uFillTx/>
              <a:latin typeface="+mn-lt"/>
              <a:ea typeface="+mn-ea"/>
              <a:cs typeface="+mn-cs"/>
            </a:endParaRPr>
          </a:p>
        </p:txBody>
      </p:sp>
      <p:sp>
        <p:nvSpPr>
          <p:cNvPr id="12" name="Freeform: Shape 11">
            <a:extLst>
              <a:ext uri="{FF2B5EF4-FFF2-40B4-BE49-F238E27FC236}">
                <a16:creationId xmlns:a16="http://schemas.microsoft.com/office/drawing/2014/main" id="{16B723BA-420C-4FA6-BDAB-BFB4AA2066CA}"/>
              </a:ext>
            </a:extLst>
          </p:cNvPr>
          <p:cNvSpPr/>
          <p:nvPr userDrawn="1"/>
        </p:nvSpPr>
        <p:spPr>
          <a:xfrm flipV="1">
            <a:off x="9020925" y="6060498"/>
            <a:ext cx="2637470" cy="1499177"/>
          </a:xfrm>
          <a:custGeom>
            <a:avLst/>
            <a:gdLst>
              <a:gd name="connsiteX0" fmla="*/ 180442 w 2637470"/>
              <a:gd name="connsiteY0" fmla="*/ 0 h 1499177"/>
              <a:gd name="connsiteX1" fmla="*/ 2457028 w 2637470"/>
              <a:gd name="connsiteY1" fmla="*/ 0 h 1499177"/>
              <a:gd name="connsiteX2" fmla="*/ 2637470 w 2637470"/>
              <a:gd name="connsiteY2" fmla="*/ 180442 h 1499177"/>
              <a:gd name="connsiteX3" fmla="*/ 1318735 w 2637470"/>
              <a:gd name="connsiteY3" fmla="*/ 1499177 h 1499177"/>
              <a:gd name="connsiteX4" fmla="*/ 0 w 2637470"/>
              <a:gd name="connsiteY4" fmla="*/ 180442 h 1499177"/>
              <a:gd name="connsiteX0" fmla="*/ 2457028 w 2637470"/>
              <a:gd name="connsiteY0" fmla="*/ 0 h 1499177"/>
              <a:gd name="connsiteX1" fmla="*/ 2637470 w 2637470"/>
              <a:gd name="connsiteY1" fmla="*/ 180442 h 1499177"/>
              <a:gd name="connsiteX2" fmla="*/ 1318735 w 2637470"/>
              <a:gd name="connsiteY2" fmla="*/ 1499177 h 1499177"/>
              <a:gd name="connsiteX3" fmla="*/ 0 w 2637470"/>
              <a:gd name="connsiteY3" fmla="*/ 180442 h 1499177"/>
              <a:gd name="connsiteX4" fmla="*/ 180442 w 2637470"/>
              <a:gd name="connsiteY4" fmla="*/ 0 h 1499177"/>
              <a:gd name="connsiteX5" fmla="*/ 2548468 w 2637470"/>
              <a:gd name="connsiteY5" fmla="*/ 91440 h 1499177"/>
              <a:gd name="connsiteX0" fmla="*/ 2457028 w 2637470"/>
              <a:gd name="connsiteY0" fmla="*/ 0 h 1499177"/>
              <a:gd name="connsiteX1" fmla="*/ 2637470 w 2637470"/>
              <a:gd name="connsiteY1" fmla="*/ 180442 h 1499177"/>
              <a:gd name="connsiteX2" fmla="*/ 1318735 w 2637470"/>
              <a:gd name="connsiteY2" fmla="*/ 1499177 h 1499177"/>
              <a:gd name="connsiteX3" fmla="*/ 0 w 2637470"/>
              <a:gd name="connsiteY3" fmla="*/ 180442 h 1499177"/>
              <a:gd name="connsiteX4" fmla="*/ 180442 w 2637470"/>
              <a:gd name="connsiteY4" fmla="*/ 0 h 1499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7470" h="1499177">
                <a:moveTo>
                  <a:pt x="2457028" y="0"/>
                </a:moveTo>
                <a:lnTo>
                  <a:pt x="2637470" y="180442"/>
                </a:lnTo>
                <a:lnTo>
                  <a:pt x="1318735" y="1499177"/>
                </a:lnTo>
                <a:lnTo>
                  <a:pt x="0" y="180442"/>
                </a:lnTo>
                <a:lnTo>
                  <a:pt x="180442" y="0"/>
                </a:lnTo>
              </a:path>
            </a:pathLst>
          </a:custGeom>
          <a:noFill/>
          <a:ln w="127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err="1">
              <a:ln>
                <a:noFill/>
              </a:ln>
              <a:solidFill>
                <a:srgbClr val="312E2C"/>
              </a:solidFill>
              <a:effectLst/>
              <a:uLnTx/>
              <a:uFillTx/>
              <a:latin typeface="+mn-lt"/>
              <a:ea typeface="+mn-ea"/>
              <a:cs typeface="+mn-cs"/>
            </a:endParaRPr>
          </a:p>
        </p:txBody>
      </p:sp>
      <p:sp>
        <p:nvSpPr>
          <p:cNvPr id="14" name="Freeform: Shape 13">
            <a:extLst>
              <a:ext uri="{FF2B5EF4-FFF2-40B4-BE49-F238E27FC236}">
                <a16:creationId xmlns:a16="http://schemas.microsoft.com/office/drawing/2014/main" id="{AB944637-3792-4C27-8409-43F32886192E}"/>
              </a:ext>
            </a:extLst>
          </p:cNvPr>
          <p:cNvSpPr/>
          <p:nvPr userDrawn="1"/>
        </p:nvSpPr>
        <p:spPr>
          <a:xfrm>
            <a:off x="4464364" y="3177"/>
            <a:ext cx="2637470" cy="1499177"/>
          </a:xfrm>
          <a:custGeom>
            <a:avLst/>
            <a:gdLst>
              <a:gd name="connsiteX0" fmla="*/ 180442 w 2637470"/>
              <a:gd name="connsiteY0" fmla="*/ 0 h 1499177"/>
              <a:gd name="connsiteX1" fmla="*/ 2457028 w 2637470"/>
              <a:gd name="connsiteY1" fmla="*/ 0 h 1499177"/>
              <a:gd name="connsiteX2" fmla="*/ 2637470 w 2637470"/>
              <a:gd name="connsiteY2" fmla="*/ 180442 h 1499177"/>
              <a:gd name="connsiteX3" fmla="*/ 1318735 w 2637470"/>
              <a:gd name="connsiteY3" fmla="*/ 1499177 h 1499177"/>
              <a:gd name="connsiteX4" fmla="*/ 0 w 2637470"/>
              <a:gd name="connsiteY4" fmla="*/ 180442 h 1499177"/>
              <a:gd name="connsiteX0" fmla="*/ 2457028 w 2637470"/>
              <a:gd name="connsiteY0" fmla="*/ 0 h 1499177"/>
              <a:gd name="connsiteX1" fmla="*/ 2637470 w 2637470"/>
              <a:gd name="connsiteY1" fmla="*/ 180442 h 1499177"/>
              <a:gd name="connsiteX2" fmla="*/ 1318735 w 2637470"/>
              <a:gd name="connsiteY2" fmla="*/ 1499177 h 1499177"/>
              <a:gd name="connsiteX3" fmla="*/ 0 w 2637470"/>
              <a:gd name="connsiteY3" fmla="*/ 180442 h 1499177"/>
              <a:gd name="connsiteX4" fmla="*/ 180442 w 2637470"/>
              <a:gd name="connsiteY4" fmla="*/ 0 h 1499177"/>
              <a:gd name="connsiteX5" fmla="*/ 2548468 w 2637470"/>
              <a:gd name="connsiteY5" fmla="*/ 91440 h 1499177"/>
              <a:gd name="connsiteX0" fmla="*/ 2457028 w 2637470"/>
              <a:gd name="connsiteY0" fmla="*/ 0 h 1499177"/>
              <a:gd name="connsiteX1" fmla="*/ 2637470 w 2637470"/>
              <a:gd name="connsiteY1" fmla="*/ 180442 h 1499177"/>
              <a:gd name="connsiteX2" fmla="*/ 1318735 w 2637470"/>
              <a:gd name="connsiteY2" fmla="*/ 1499177 h 1499177"/>
              <a:gd name="connsiteX3" fmla="*/ 0 w 2637470"/>
              <a:gd name="connsiteY3" fmla="*/ 180442 h 1499177"/>
              <a:gd name="connsiteX4" fmla="*/ 180442 w 2637470"/>
              <a:gd name="connsiteY4" fmla="*/ 0 h 1499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7470" h="1499177">
                <a:moveTo>
                  <a:pt x="2457028" y="0"/>
                </a:moveTo>
                <a:lnTo>
                  <a:pt x="2637470" y="180442"/>
                </a:lnTo>
                <a:lnTo>
                  <a:pt x="1318735" y="1499177"/>
                </a:lnTo>
                <a:lnTo>
                  <a:pt x="0" y="180442"/>
                </a:lnTo>
                <a:lnTo>
                  <a:pt x="180442" y="0"/>
                </a:lnTo>
              </a:path>
            </a:pathLst>
          </a:custGeom>
          <a:noFill/>
          <a:ln w="127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err="1">
              <a:ln>
                <a:noFill/>
              </a:ln>
              <a:solidFill>
                <a:srgbClr val="312E2C"/>
              </a:solidFill>
              <a:effectLst/>
              <a:uLnTx/>
              <a:uFillTx/>
              <a:latin typeface="+mn-lt"/>
              <a:ea typeface="+mn-ea"/>
              <a:cs typeface="+mn-cs"/>
            </a:endParaRPr>
          </a:p>
        </p:txBody>
      </p:sp>
      <p:sp>
        <p:nvSpPr>
          <p:cNvPr id="2" name="Slide Number">
            <a:extLst>
              <a:ext uri="{C183D7F6-B498-43B3-948B-1728B52AA6E4}">
                <adec:decorative xmlns:adec="http://schemas.microsoft.com/office/drawing/2017/decorative" val="0"/>
              </a:ext>
            </a:extLst>
          </p:cNvPr>
          <p:cNvSpPr>
            <a:spLocks noGrp="1"/>
          </p:cNvSpPr>
          <p:nvPr>
            <p:ph type="sldNum" sz="quarter" idx="16"/>
          </p:nvPr>
        </p:nvSpPr>
        <p:spPr>
          <a:xfrm>
            <a:off x="11212232" y="7308000"/>
            <a:ext cx="1795744" cy="111600"/>
          </a:xfrm>
        </p:spPr>
        <p:txBody>
          <a:bodyPr/>
          <a:lstStyle>
            <a:lvl1pPr>
              <a:buFontTx/>
              <a:defRPr>
                <a:solidFill>
                  <a:schemeClr val="bg1"/>
                </a:solidFill>
                <a:ea typeface="+mn-ea"/>
                <a:cs typeface="+mn-cs"/>
              </a:defRPr>
            </a:lvl1pPr>
          </a:lstStyle>
          <a:p>
            <a:pPr defTabSz="888980"/>
            <a:fld id="{3A65056A-10E9-40C8-A093-AA138EB7B919}" type="slidenum">
              <a:rPr lang="de-DE" smtClean="0"/>
              <a:pPr defTabSz="888980"/>
              <a:t>‹#›</a:t>
            </a:fld>
            <a:endParaRPr lang="de-DE" dirty="0"/>
          </a:p>
        </p:txBody>
      </p:sp>
      <p:pic>
        <p:nvPicPr>
          <p:cNvPr id="19" name="LOGO">
            <a:extLst>
              <a:ext uri="{FF2B5EF4-FFF2-40B4-BE49-F238E27FC236}">
                <a16:creationId xmlns:a16="http://schemas.microsoft.com/office/drawing/2014/main" id="{6C147BAB-0B6D-4F1D-904C-89F07859ECD3}"/>
              </a:ext>
            </a:extLst>
          </p:cNvPr>
          <p:cNvPicPr>
            <a:picLocks noGrp="1" noRo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3" name="Footer">
            <a:extLst>
              <a:ext uri="{C183D7F6-B498-43B3-948B-1728B52AA6E4}">
                <adec:decorative xmlns:adec="http://schemas.microsoft.com/office/drawing/2017/decorative" val="0"/>
              </a:ext>
            </a:extLst>
          </p:cNvPr>
          <p:cNvSpPr>
            <a:spLocks noGrp="1"/>
          </p:cNvSpPr>
          <p:nvPr>
            <p:ph type="ftr" sz="quarter" idx="15"/>
          </p:nvPr>
        </p:nvSpPr>
        <p:spPr>
          <a:xfrm>
            <a:off x="3119121" y="7308000"/>
            <a:ext cx="6912000" cy="123111"/>
          </a:xfrm>
        </p:spPr>
        <p:txBody>
          <a:bodyPr/>
          <a:lstStyle>
            <a:lvl1pPr>
              <a:defRPr>
                <a:solidFill>
                  <a:schemeClr val="bg1"/>
                </a:solidFill>
                <a:ea typeface="+mn-ea"/>
                <a:cs typeface="+mn-cs"/>
              </a:defRPr>
            </a:lvl1pPr>
          </a:lstStyle>
          <a:p>
            <a:pPr defTabSz="888980"/>
            <a:r>
              <a:rPr lang="de-DE"/>
              <a:t>Simon-Kucher | Pricing Excellence | Vereniging voor Mededingingsrecht | March 5th 2024</a:t>
            </a:r>
            <a:endParaRPr lang="de-DE" dirty="0"/>
          </a:p>
        </p:txBody>
      </p:sp>
      <p:sp>
        <p:nvSpPr>
          <p:cNvPr id="13" name="Source"/>
          <p:cNvSpPr>
            <a:spLocks noGrp="1"/>
          </p:cNvSpPr>
          <p:nvPr>
            <p:ph type="body" sz="quarter" idx="14" hasCustomPrompt="1"/>
          </p:nvPr>
        </p:nvSpPr>
        <p:spPr>
          <a:xfrm>
            <a:off x="3119121" y="7124564"/>
            <a:ext cx="9888855" cy="107722"/>
          </a:xfrm>
          <a:prstGeom prst="rect">
            <a:avLst/>
          </a:prstGeom>
        </p:spPr>
        <p:txBody>
          <a:bodyPr wrap="square" lIns="0" tIns="0" rIns="0" bIns="0" anchor="b" anchorCtr="0">
            <a:spAutoFit/>
          </a:bodyPr>
          <a:lstStyle>
            <a:lvl1pPr marL="0" indent="0">
              <a:spcBef>
                <a:spcPts val="0"/>
              </a:spcBef>
              <a:buFont typeface="Wingdings" panose="05000000000000000000" pitchFamily="2" charset="2"/>
              <a:buNone/>
              <a:defRPr sz="700">
                <a:solidFill>
                  <a:schemeClr val="bg1"/>
                </a:solidFill>
                <a:ea typeface="+mn-ea"/>
                <a:cs typeface="+mn-cs"/>
              </a:defRPr>
            </a:lvl1pPr>
            <a:lvl2pPr marL="288000" indent="-142875">
              <a:lnSpc>
                <a:spcPct val="100000"/>
              </a:lnSpc>
              <a:spcBef>
                <a:spcPts val="0"/>
              </a:spcBef>
              <a:tabLst>
                <a:tab pos="327025" algn="l"/>
              </a:tabLst>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296000" indent="-144000">
              <a:lnSpc>
                <a:spcPct val="100000"/>
              </a:lnSpc>
              <a:spcBef>
                <a:spcPts val="0"/>
              </a:spcBef>
              <a:defRPr sz="800"/>
            </a:lvl9pPr>
          </a:lstStyle>
          <a:p>
            <a:pPr lvl="0"/>
            <a:r>
              <a:rPr lang="en-US" dirty="0"/>
              <a:t>Click to edit source</a:t>
            </a:r>
          </a:p>
        </p:txBody>
      </p:sp>
      <p:sp>
        <p:nvSpPr>
          <p:cNvPr id="10" name="Title">
            <a:extLst>
              <a:ext uri="{FF2B5EF4-FFF2-40B4-BE49-F238E27FC236}">
                <a16:creationId xmlns:a16="http://schemas.microsoft.com/office/drawing/2014/main" id="{963CFC8D-0573-1AD2-9546-C75DFFC95491}"/>
              </a:ext>
            </a:extLst>
          </p:cNvPr>
          <p:cNvSpPr>
            <a:spLocks noGrp="1"/>
          </p:cNvSpPr>
          <p:nvPr>
            <p:ph type="title" hasCustomPrompt="1"/>
          </p:nvPr>
        </p:nvSpPr>
        <p:spPr>
          <a:xfrm>
            <a:off x="3119121" y="743433"/>
            <a:ext cx="8100000" cy="320294"/>
          </a:xfrm>
        </p:spPr>
        <p:txBody>
          <a:bodyPr vert="horz"/>
          <a:lstStyle>
            <a:lvl1pPr>
              <a:buFontTx/>
              <a:defRPr>
                <a:solidFill>
                  <a:schemeClr val="bg1"/>
                </a:solidFill>
                <a:ea typeface="+mn-ea"/>
                <a:cs typeface="+mn-cs"/>
              </a:defRPr>
            </a:lvl1pPr>
          </a:lstStyle>
          <a:p>
            <a:r>
              <a:rPr lang="en-US" dirty="0"/>
              <a:t>Click to edit title</a:t>
            </a:r>
          </a:p>
        </p:txBody>
      </p:sp>
      <p:sp>
        <p:nvSpPr>
          <p:cNvPr id="18" name="Rectangle 17">
            <a:extLst>
              <a:ext uri="{FF2B5EF4-FFF2-40B4-BE49-F238E27FC236}">
                <a16:creationId xmlns:a16="http://schemas.microsoft.com/office/drawing/2014/main" id="{770AD47C-BA34-4DAF-ACE4-12D2FF55DFD5}"/>
              </a:ext>
              <a:ext uri="{C183D7F6-B498-43B3-948B-1728B52AA6E4}">
                <adec:decorative xmlns:adec="http://schemas.microsoft.com/office/drawing/2017/decorative" val="1"/>
              </a:ext>
            </a:extLst>
          </p:cNvPr>
          <p:cNvSpPr/>
          <p:nvPr userDrawn="1"/>
        </p:nvSpPr>
        <p:spPr>
          <a:xfrm rot="5400000">
            <a:off x="-1086436" y="3751038"/>
            <a:ext cx="7559675" cy="57600"/>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err="1">
              <a:ln>
                <a:noFill/>
              </a:ln>
              <a:solidFill>
                <a:srgbClr val="312E2C"/>
              </a:solidFill>
              <a:effectLst/>
              <a:uLnTx/>
              <a:uFillTx/>
              <a:latin typeface="+mn-lt"/>
              <a:ea typeface="+mn-ea"/>
              <a:cs typeface="+mn-cs"/>
            </a:endParaRPr>
          </a:p>
        </p:txBody>
      </p:sp>
    </p:spTree>
    <p:extLst>
      <p:ext uri="{BB962C8B-B14F-4D97-AF65-F5344CB8AC3E}">
        <p14:creationId xmlns:p14="http://schemas.microsoft.com/office/powerpoint/2010/main" val="13006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 SubAgenda varia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79E29B7-5294-4806-B1DF-A5596F5A05A2}"/>
              </a:ext>
              <a:ext uri="{C183D7F6-B498-43B3-948B-1728B52AA6E4}">
                <adec:decorative xmlns:adec="http://schemas.microsoft.com/office/drawing/2017/decorative" val="1"/>
              </a:ext>
            </a:extLst>
          </p:cNvPr>
          <p:cNvSpPr/>
          <p:nvPr userDrawn="1"/>
        </p:nvSpPr>
        <p:spPr>
          <a:xfrm>
            <a:off x="0" y="0"/>
            <a:ext cx="13439775" cy="7559675"/>
          </a:xfrm>
          <a:prstGeom prst="rect">
            <a:avLst/>
          </a:prstGeom>
          <a:gradFill flip="none" rotWithShape="1">
            <a:gsLst>
              <a:gs pos="20000">
                <a:schemeClr val="accent3"/>
              </a:gs>
              <a:gs pos="100000">
                <a:schemeClr val="accent2">
                  <a:lumMod val="70000"/>
                </a:schemeClr>
              </a:gs>
            </a:gsLst>
            <a:lin ang="18900000" scaled="0"/>
            <a:tileRect/>
          </a:gradFill>
          <a:ln w="9525" cap="flat" cmpd="sng" algn="ctr">
            <a:no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R="0" lvl="0" indent="0" algn="ctr" defTabSz="914400" fontAlgn="auto">
              <a:lnSpc>
                <a:spcPct val="100000"/>
              </a:lnSpc>
              <a:spcBef>
                <a:spcPts val="0"/>
              </a:spcBef>
              <a:spcAft>
                <a:spcPts val="0"/>
              </a:spcAft>
              <a:buClrTx/>
              <a:buSzTx/>
              <a:buFontTx/>
              <a:buNone/>
              <a:tabLst/>
            </a:pPr>
            <a:endParaRPr kumimoji="0" lang="en-GB" sz="1400" b="0" i="0" u="none" strike="noStrike" kern="0" cap="none" spc="0" normalizeH="0" baseline="0" dirty="0" err="1">
              <a:ln>
                <a:noFill/>
              </a:ln>
              <a:solidFill>
                <a:schemeClr val="bg1"/>
              </a:solidFill>
              <a:effectLst/>
              <a:uLnTx/>
              <a:uFillTx/>
              <a:latin typeface="+mn-lt"/>
              <a:ea typeface="+mn-ea"/>
              <a:cs typeface="+mn-cs"/>
            </a:endParaRPr>
          </a:p>
        </p:txBody>
      </p:sp>
      <p:sp>
        <p:nvSpPr>
          <p:cNvPr id="16" name="Rectangle 15">
            <a:extLst>
              <a:ext uri="{FF2B5EF4-FFF2-40B4-BE49-F238E27FC236}">
                <a16:creationId xmlns:a16="http://schemas.microsoft.com/office/drawing/2014/main" id="{9B60DED0-8860-4FBD-955C-EDC2E81088DB}"/>
              </a:ext>
            </a:extLst>
          </p:cNvPr>
          <p:cNvSpPr/>
          <p:nvPr userDrawn="1"/>
        </p:nvSpPr>
        <p:spPr>
          <a:xfrm>
            <a:off x="9292501" y="0"/>
            <a:ext cx="4147274" cy="7559675"/>
          </a:xfrm>
          <a:prstGeom prst="rect">
            <a:avLst/>
          </a:prstGeom>
          <a:solidFill>
            <a:schemeClr val="tx2">
              <a:lumMod val="40000"/>
              <a:lumOff val="60000"/>
              <a:alpha val="3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err="1">
              <a:ln>
                <a:noFill/>
              </a:ln>
              <a:solidFill>
                <a:srgbClr val="312E2C"/>
              </a:solidFill>
              <a:effectLst/>
              <a:uLnTx/>
              <a:uFillTx/>
              <a:latin typeface="+mn-lt"/>
              <a:ea typeface="+mn-ea"/>
              <a:cs typeface="+mn-cs"/>
            </a:endParaRPr>
          </a:p>
        </p:txBody>
      </p:sp>
      <p:sp>
        <p:nvSpPr>
          <p:cNvPr id="8" name="Rectangle 7">
            <a:extLst>
              <a:ext uri="{FF2B5EF4-FFF2-40B4-BE49-F238E27FC236}">
                <a16:creationId xmlns:a16="http://schemas.microsoft.com/office/drawing/2014/main" id="{439566C7-4C5C-49C9-9B43-E0F882FC8409}"/>
              </a:ext>
              <a:ext uri="{C183D7F6-B498-43B3-948B-1728B52AA6E4}">
                <adec:decorative xmlns:adec="http://schemas.microsoft.com/office/drawing/2017/decorative" val="1"/>
              </a:ext>
            </a:extLst>
          </p:cNvPr>
          <p:cNvSpPr>
            <a:spLocks/>
          </p:cNvSpPr>
          <p:nvPr userDrawn="1"/>
        </p:nvSpPr>
        <p:spPr>
          <a:xfrm>
            <a:off x="0" y="0"/>
            <a:ext cx="2707200" cy="7559675"/>
          </a:xfrm>
          <a:prstGeom prst="rect">
            <a:avLst/>
          </a:prstGeom>
          <a:solidFill>
            <a:srgbClr val="323F48"/>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43454B"/>
              </a:solidFill>
              <a:effectLst/>
              <a:uLnTx/>
              <a:uFillTx/>
              <a:latin typeface="+mn-lt"/>
              <a:ea typeface="+mn-ea"/>
              <a:cs typeface="+mn-cs"/>
            </a:endParaRPr>
          </a:p>
        </p:txBody>
      </p:sp>
      <p:sp>
        <p:nvSpPr>
          <p:cNvPr id="2" name="Slide Number"/>
          <p:cNvSpPr>
            <a:spLocks noGrp="1"/>
          </p:cNvSpPr>
          <p:nvPr>
            <p:ph type="sldNum" sz="quarter" idx="16"/>
          </p:nvPr>
        </p:nvSpPr>
        <p:spPr>
          <a:xfrm>
            <a:off x="11212232" y="7308000"/>
            <a:ext cx="1795744" cy="111600"/>
          </a:xfrm>
        </p:spPr>
        <p:txBody>
          <a:bodyPr/>
          <a:lstStyle>
            <a:lvl1pPr>
              <a:buFontTx/>
              <a:defRPr>
                <a:solidFill>
                  <a:schemeClr val="bg1"/>
                </a:solidFill>
                <a:ea typeface="+mn-ea"/>
                <a:cs typeface="+mn-cs"/>
              </a:defRPr>
            </a:lvl1pPr>
          </a:lstStyle>
          <a:p>
            <a:pPr defTabSz="888980"/>
            <a:fld id="{3A65056A-10E9-40C8-A093-AA138EB7B919}" type="slidenum">
              <a:rPr lang="de-DE" smtClean="0"/>
              <a:pPr defTabSz="888980"/>
              <a:t>‹#›</a:t>
            </a:fld>
            <a:endParaRPr lang="de-DE" dirty="0"/>
          </a:p>
        </p:txBody>
      </p:sp>
      <p:sp>
        <p:nvSpPr>
          <p:cNvPr id="3" name="Footer"/>
          <p:cNvSpPr>
            <a:spLocks noGrp="1"/>
          </p:cNvSpPr>
          <p:nvPr>
            <p:ph type="ftr" sz="quarter" idx="15"/>
          </p:nvPr>
        </p:nvSpPr>
        <p:spPr>
          <a:xfrm>
            <a:off x="3119121" y="7308000"/>
            <a:ext cx="5976000" cy="123111"/>
          </a:xfrm>
        </p:spPr>
        <p:txBody>
          <a:bodyPr/>
          <a:lstStyle>
            <a:lvl1pPr>
              <a:defRPr>
                <a:solidFill>
                  <a:schemeClr val="bg1"/>
                </a:solidFill>
                <a:ea typeface="+mn-ea"/>
                <a:cs typeface="+mn-cs"/>
              </a:defRPr>
            </a:lvl1pPr>
          </a:lstStyle>
          <a:p>
            <a:pPr defTabSz="888980"/>
            <a:r>
              <a:rPr lang="de-DE"/>
              <a:t>Simon-Kucher | Pricing Excellence | Vereniging voor Mededingingsrecht | March 5th 2024</a:t>
            </a:r>
            <a:endParaRPr lang="de-DE" dirty="0"/>
          </a:p>
        </p:txBody>
      </p:sp>
      <p:sp>
        <p:nvSpPr>
          <p:cNvPr id="13" name="Source"/>
          <p:cNvSpPr>
            <a:spLocks noGrp="1"/>
          </p:cNvSpPr>
          <p:nvPr>
            <p:ph type="body" sz="quarter" idx="14" hasCustomPrompt="1"/>
          </p:nvPr>
        </p:nvSpPr>
        <p:spPr>
          <a:xfrm>
            <a:off x="3119121" y="7124564"/>
            <a:ext cx="5976000" cy="107722"/>
          </a:xfrm>
          <a:prstGeom prst="rect">
            <a:avLst/>
          </a:prstGeom>
        </p:spPr>
        <p:txBody>
          <a:bodyPr wrap="square" lIns="0" tIns="0" rIns="0" bIns="0" anchor="b" anchorCtr="0">
            <a:spAutoFit/>
          </a:bodyPr>
          <a:lstStyle>
            <a:lvl1pPr marL="0" indent="0">
              <a:spcBef>
                <a:spcPts val="0"/>
              </a:spcBef>
              <a:buFont typeface="Wingdings" panose="05000000000000000000" pitchFamily="2" charset="2"/>
              <a:buNone/>
              <a:defRPr sz="700">
                <a:solidFill>
                  <a:schemeClr val="bg1"/>
                </a:solidFill>
                <a:ea typeface="+mn-ea"/>
                <a:cs typeface="+mn-cs"/>
              </a:defRPr>
            </a:lvl1pPr>
            <a:lvl2pPr marL="288000" indent="-142875">
              <a:lnSpc>
                <a:spcPct val="100000"/>
              </a:lnSpc>
              <a:spcBef>
                <a:spcPts val="0"/>
              </a:spcBef>
              <a:tabLst>
                <a:tab pos="327025" algn="l"/>
              </a:tabLst>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296000" indent="-144000">
              <a:lnSpc>
                <a:spcPct val="100000"/>
              </a:lnSpc>
              <a:spcBef>
                <a:spcPts val="0"/>
              </a:spcBef>
              <a:defRPr sz="800"/>
            </a:lvl9pPr>
          </a:lstStyle>
          <a:p>
            <a:pPr lvl="0"/>
            <a:r>
              <a:rPr lang="en-US" dirty="0"/>
              <a:t>Click to edit source</a:t>
            </a:r>
          </a:p>
        </p:txBody>
      </p:sp>
      <p:pic>
        <p:nvPicPr>
          <p:cNvPr id="20" name="LOGO">
            <a:extLst>
              <a:ext uri="{FF2B5EF4-FFF2-40B4-BE49-F238E27FC236}">
                <a16:creationId xmlns:a16="http://schemas.microsoft.com/office/drawing/2014/main" id="{15708D5A-078D-4ACE-B2B5-80BD729D8FE5}"/>
              </a:ext>
            </a:extLst>
          </p:cNvPr>
          <p:cNvPicPr>
            <a:picLocks noGrp="1" noRo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14" name="Freeform: Shape 13">
            <a:extLst>
              <a:ext uri="{FF2B5EF4-FFF2-40B4-BE49-F238E27FC236}">
                <a16:creationId xmlns:a16="http://schemas.microsoft.com/office/drawing/2014/main" id="{5DB939A8-DB41-4CC0-99B4-A4827105A859}"/>
              </a:ext>
            </a:extLst>
          </p:cNvPr>
          <p:cNvSpPr/>
          <p:nvPr userDrawn="1"/>
        </p:nvSpPr>
        <p:spPr>
          <a:xfrm flipV="1">
            <a:off x="9020925" y="6060498"/>
            <a:ext cx="2637470" cy="1499177"/>
          </a:xfrm>
          <a:custGeom>
            <a:avLst/>
            <a:gdLst>
              <a:gd name="connsiteX0" fmla="*/ 180442 w 2637470"/>
              <a:gd name="connsiteY0" fmla="*/ 0 h 1499177"/>
              <a:gd name="connsiteX1" fmla="*/ 2457028 w 2637470"/>
              <a:gd name="connsiteY1" fmla="*/ 0 h 1499177"/>
              <a:gd name="connsiteX2" fmla="*/ 2637470 w 2637470"/>
              <a:gd name="connsiteY2" fmla="*/ 180442 h 1499177"/>
              <a:gd name="connsiteX3" fmla="*/ 1318735 w 2637470"/>
              <a:gd name="connsiteY3" fmla="*/ 1499177 h 1499177"/>
              <a:gd name="connsiteX4" fmla="*/ 0 w 2637470"/>
              <a:gd name="connsiteY4" fmla="*/ 180442 h 1499177"/>
              <a:gd name="connsiteX0" fmla="*/ 2457028 w 2637470"/>
              <a:gd name="connsiteY0" fmla="*/ 0 h 1499177"/>
              <a:gd name="connsiteX1" fmla="*/ 2637470 w 2637470"/>
              <a:gd name="connsiteY1" fmla="*/ 180442 h 1499177"/>
              <a:gd name="connsiteX2" fmla="*/ 1318735 w 2637470"/>
              <a:gd name="connsiteY2" fmla="*/ 1499177 h 1499177"/>
              <a:gd name="connsiteX3" fmla="*/ 0 w 2637470"/>
              <a:gd name="connsiteY3" fmla="*/ 180442 h 1499177"/>
              <a:gd name="connsiteX4" fmla="*/ 180442 w 2637470"/>
              <a:gd name="connsiteY4" fmla="*/ 0 h 1499177"/>
              <a:gd name="connsiteX5" fmla="*/ 2548468 w 2637470"/>
              <a:gd name="connsiteY5" fmla="*/ 91440 h 1499177"/>
              <a:gd name="connsiteX0" fmla="*/ 2457028 w 2637470"/>
              <a:gd name="connsiteY0" fmla="*/ 0 h 1499177"/>
              <a:gd name="connsiteX1" fmla="*/ 2637470 w 2637470"/>
              <a:gd name="connsiteY1" fmla="*/ 180442 h 1499177"/>
              <a:gd name="connsiteX2" fmla="*/ 1318735 w 2637470"/>
              <a:gd name="connsiteY2" fmla="*/ 1499177 h 1499177"/>
              <a:gd name="connsiteX3" fmla="*/ 0 w 2637470"/>
              <a:gd name="connsiteY3" fmla="*/ 180442 h 1499177"/>
              <a:gd name="connsiteX4" fmla="*/ 180442 w 2637470"/>
              <a:gd name="connsiteY4" fmla="*/ 0 h 1499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7470" h="1499177">
                <a:moveTo>
                  <a:pt x="2457028" y="0"/>
                </a:moveTo>
                <a:lnTo>
                  <a:pt x="2637470" y="180442"/>
                </a:lnTo>
                <a:lnTo>
                  <a:pt x="1318735" y="1499177"/>
                </a:lnTo>
                <a:lnTo>
                  <a:pt x="0" y="180442"/>
                </a:lnTo>
                <a:lnTo>
                  <a:pt x="180442" y="0"/>
                </a:lnTo>
              </a:path>
            </a:pathLst>
          </a:custGeom>
          <a:noFill/>
          <a:ln w="127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err="1">
              <a:ln>
                <a:noFill/>
              </a:ln>
              <a:solidFill>
                <a:srgbClr val="312E2C"/>
              </a:solidFill>
              <a:effectLst/>
              <a:uLnTx/>
              <a:uFillTx/>
              <a:latin typeface="+mn-lt"/>
              <a:ea typeface="+mn-ea"/>
              <a:cs typeface="+mn-cs"/>
            </a:endParaRPr>
          </a:p>
        </p:txBody>
      </p:sp>
      <p:sp>
        <p:nvSpPr>
          <p:cNvPr id="21" name="Freeform: Shape 20">
            <a:extLst>
              <a:ext uri="{FF2B5EF4-FFF2-40B4-BE49-F238E27FC236}">
                <a16:creationId xmlns:a16="http://schemas.microsoft.com/office/drawing/2014/main" id="{9531BA87-4BD3-4229-95E5-43AEF724B0EA}"/>
              </a:ext>
            </a:extLst>
          </p:cNvPr>
          <p:cNvSpPr/>
          <p:nvPr userDrawn="1"/>
        </p:nvSpPr>
        <p:spPr>
          <a:xfrm>
            <a:off x="4464364" y="3177"/>
            <a:ext cx="2637470" cy="1499177"/>
          </a:xfrm>
          <a:custGeom>
            <a:avLst/>
            <a:gdLst>
              <a:gd name="connsiteX0" fmla="*/ 180442 w 2637470"/>
              <a:gd name="connsiteY0" fmla="*/ 0 h 1499177"/>
              <a:gd name="connsiteX1" fmla="*/ 2457028 w 2637470"/>
              <a:gd name="connsiteY1" fmla="*/ 0 h 1499177"/>
              <a:gd name="connsiteX2" fmla="*/ 2637470 w 2637470"/>
              <a:gd name="connsiteY2" fmla="*/ 180442 h 1499177"/>
              <a:gd name="connsiteX3" fmla="*/ 1318735 w 2637470"/>
              <a:gd name="connsiteY3" fmla="*/ 1499177 h 1499177"/>
              <a:gd name="connsiteX4" fmla="*/ 0 w 2637470"/>
              <a:gd name="connsiteY4" fmla="*/ 180442 h 1499177"/>
              <a:gd name="connsiteX0" fmla="*/ 2457028 w 2637470"/>
              <a:gd name="connsiteY0" fmla="*/ 0 h 1499177"/>
              <a:gd name="connsiteX1" fmla="*/ 2637470 w 2637470"/>
              <a:gd name="connsiteY1" fmla="*/ 180442 h 1499177"/>
              <a:gd name="connsiteX2" fmla="*/ 1318735 w 2637470"/>
              <a:gd name="connsiteY2" fmla="*/ 1499177 h 1499177"/>
              <a:gd name="connsiteX3" fmla="*/ 0 w 2637470"/>
              <a:gd name="connsiteY3" fmla="*/ 180442 h 1499177"/>
              <a:gd name="connsiteX4" fmla="*/ 180442 w 2637470"/>
              <a:gd name="connsiteY4" fmla="*/ 0 h 1499177"/>
              <a:gd name="connsiteX5" fmla="*/ 2548468 w 2637470"/>
              <a:gd name="connsiteY5" fmla="*/ 91440 h 1499177"/>
              <a:gd name="connsiteX0" fmla="*/ 2457028 w 2637470"/>
              <a:gd name="connsiteY0" fmla="*/ 0 h 1499177"/>
              <a:gd name="connsiteX1" fmla="*/ 2637470 w 2637470"/>
              <a:gd name="connsiteY1" fmla="*/ 180442 h 1499177"/>
              <a:gd name="connsiteX2" fmla="*/ 1318735 w 2637470"/>
              <a:gd name="connsiteY2" fmla="*/ 1499177 h 1499177"/>
              <a:gd name="connsiteX3" fmla="*/ 0 w 2637470"/>
              <a:gd name="connsiteY3" fmla="*/ 180442 h 1499177"/>
              <a:gd name="connsiteX4" fmla="*/ 180442 w 2637470"/>
              <a:gd name="connsiteY4" fmla="*/ 0 h 1499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7470" h="1499177">
                <a:moveTo>
                  <a:pt x="2457028" y="0"/>
                </a:moveTo>
                <a:lnTo>
                  <a:pt x="2637470" y="180442"/>
                </a:lnTo>
                <a:lnTo>
                  <a:pt x="1318735" y="1499177"/>
                </a:lnTo>
                <a:lnTo>
                  <a:pt x="0" y="180442"/>
                </a:lnTo>
                <a:lnTo>
                  <a:pt x="180442" y="0"/>
                </a:lnTo>
              </a:path>
            </a:pathLst>
          </a:custGeom>
          <a:noFill/>
          <a:ln w="127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err="1">
              <a:ln>
                <a:noFill/>
              </a:ln>
              <a:solidFill>
                <a:srgbClr val="312E2C"/>
              </a:solidFill>
              <a:effectLst/>
              <a:uLnTx/>
              <a:uFillTx/>
              <a:latin typeface="+mn-lt"/>
              <a:ea typeface="+mn-ea"/>
              <a:cs typeface="+mn-cs"/>
            </a:endParaRPr>
          </a:p>
        </p:txBody>
      </p:sp>
      <p:sp>
        <p:nvSpPr>
          <p:cNvPr id="10" name="Title">
            <a:extLst>
              <a:ext uri="{FF2B5EF4-FFF2-40B4-BE49-F238E27FC236}">
                <a16:creationId xmlns:a16="http://schemas.microsoft.com/office/drawing/2014/main" id="{658A6625-C357-967D-9153-26ABFEFB14BD}"/>
              </a:ext>
            </a:extLst>
          </p:cNvPr>
          <p:cNvSpPr>
            <a:spLocks noGrp="1"/>
          </p:cNvSpPr>
          <p:nvPr>
            <p:ph type="title" hasCustomPrompt="1"/>
          </p:nvPr>
        </p:nvSpPr>
        <p:spPr>
          <a:xfrm>
            <a:off x="3119121" y="743433"/>
            <a:ext cx="8100000" cy="320294"/>
          </a:xfrm>
        </p:spPr>
        <p:txBody>
          <a:bodyPr vert="horz"/>
          <a:lstStyle>
            <a:lvl1pPr>
              <a:buFontTx/>
              <a:defRPr>
                <a:solidFill>
                  <a:schemeClr val="bg1"/>
                </a:solidFill>
                <a:ea typeface="+mn-ea"/>
                <a:cs typeface="+mn-cs"/>
              </a:defRPr>
            </a:lvl1pPr>
          </a:lstStyle>
          <a:p>
            <a:r>
              <a:rPr lang="en-US" dirty="0"/>
              <a:t>Click to edit title</a:t>
            </a:r>
          </a:p>
        </p:txBody>
      </p:sp>
      <p:sp>
        <p:nvSpPr>
          <p:cNvPr id="19" name="Rectangle 18">
            <a:extLst>
              <a:ext uri="{FF2B5EF4-FFF2-40B4-BE49-F238E27FC236}">
                <a16:creationId xmlns:a16="http://schemas.microsoft.com/office/drawing/2014/main" id="{9EBD739C-F98F-4560-8557-533CCB8677EA}"/>
              </a:ext>
              <a:ext uri="{C183D7F6-B498-43B3-948B-1728B52AA6E4}">
                <adec:decorative xmlns:adec="http://schemas.microsoft.com/office/drawing/2017/decorative" val="1"/>
              </a:ext>
            </a:extLst>
          </p:cNvPr>
          <p:cNvSpPr/>
          <p:nvPr userDrawn="1"/>
        </p:nvSpPr>
        <p:spPr>
          <a:xfrm rot="5400000">
            <a:off x="-1086436" y="3751038"/>
            <a:ext cx="7559675" cy="57600"/>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err="1">
              <a:ln>
                <a:noFill/>
              </a:ln>
              <a:solidFill>
                <a:srgbClr val="312E2C"/>
              </a:solidFill>
              <a:effectLst/>
              <a:uLnTx/>
              <a:uFillTx/>
              <a:latin typeface="+mn-lt"/>
              <a:ea typeface="+mn-ea"/>
              <a:cs typeface="+mn-cs"/>
            </a:endParaRPr>
          </a:p>
        </p:txBody>
      </p:sp>
    </p:spTree>
    <p:extLst>
      <p:ext uri="{BB962C8B-B14F-4D97-AF65-F5344CB8AC3E}">
        <p14:creationId xmlns:p14="http://schemas.microsoft.com/office/powerpoint/2010/main" val="4249058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 Image left squa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CBD739-445A-43CB-BCBE-FD3C37FA4BD9}"/>
              </a:ext>
            </a:extLst>
          </p:cNvPr>
          <p:cNvSpPr>
            <a:spLocks/>
          </p:cNvSpPr>
          <p:nvPr userDrawn="1"/>
        </p:nvSpPr>
        <p:spPr>
          <a:xfrm>
            <a:off x="0" y="0"/>
            <a:ext cx="7559675" cy="7559675"/>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a typeface="+mn-ea"/>
              <a:cs typeface="+mn-cs"/>
            </a:endParaRPr>
          </a:p>
        </p:txBody>
      </p:sp>
      <p:sp>
        <p:nvSpPr>
          <p:cNvPr id="14" name="Picture Placeholder 6">
            <a:extLst>
              <a:ext uri="{FF2B5EF4-FFF2-40B4-BE49-F238E27FC236}">
                <a16:creationId xmlns:a16="http://schemas.microsoft.com/office/drawing/2014/main" id="{E6D5E84C-9FFE-4D5E-9D9C-AE53E0D0EE39}"/>
              </a:ext>
            </a:extLst>
          </p:cNvPr>
          <p:cNvSpPr>
            <a:spLocks noGrp="1"/>
          </p:cNvSpPr>
          <p:nvPr>
            <p:ph type="pic" sz="quarter" idx="20"/>
          </p:nvPr>
        </p:nvSpPr>
        <p:spPr>
          <a:xfrm>
            <a:off x="0" y="0"/>
            <a:ext cx="7559675" cy="7559675"/>
          </a:xfrm>
          <a:solidFill>
            <a:schemeClr val="accent1">
              <a:lumMod val="40000"/>
              <a:lumOff val="60000"/>
            </a:schemeClr>
          </a:solidFill>
        </p:spPr>
        <p:txBody>
          <a:bodyPr/>
          <a:lstStyle/>
          <a:p>
            <a:r>
              <a:rPr lang="en-US"/>
              <a:t>Click icon to add picture</a:t>
            </a:r>
          </a:p>
        </p:txBody>
      </p:sp>
      <p:sp>
        <p:nvSpPr>
          <p:cNvPr id="5" name="Slide Number"/>
          <p:cNvSpPr>
            <a:spLocks noGrp="1"/>
          </p:cNvSpPr>
          <p:nvPr>
            <p:ph type="sldNum" sz="quarter" idx="18"/>
          </p:nvPr>
        </p:nvSpPr>
        <p:spPr>
          <a:xfrm>
            <a:off x="11212232" y="7308000"/>
            <a:ext cx="1795744" cy="111600"/>
          </a:xfrm>
        </p:spPr>
        <p:txBody>
          <a:bodyPr/>
          <a:lstStyle>
            <a:lvl1pPr>
              <a:buFontTx/>
              <a:defRPr>
                <a:solidFill>
                  <a:schemeClr val="bg1">
                    <a:lumMod val="50000"/>
                  </a:schemeClr>
                </a:solidFill>
                <a:ea typeface="+mn-ea"/>
                <a:cs typeface="+mn-cs"/>
              </a:defRPr>
            </a:lvl1pPr>
          </a:lstStyle>
          <a:p>
            <a:pPr defTabSz="888980"/>
            <a:fld id="{3A65056A-10E9-40C8-A093-AA138EB7B919}" type="slidenum">
              <a:rPr lang="de-DE" smtClean="0"/>
              <a:pPr defTabSz="888980"/>
              <a:t>‹#›</a:t>
            </a:fld>
            <a:endParaRPr lang="de-DE" dirty="0"/>
          </a:p>
        </p:txBody>
      </p:sp>
      <p:pic>
        <p:nvPicPr>
          <p:cNvPr id="19" name="LOGO">
            <a:extLst>
              <a:ext uri="{FF2B5EF4-FFF2-40B4-BE49-F238E27FC236}">
                <a16:creationId xmlns:a16="http://schemas.microsoft.com/office/drawing/2014/main" id="{8C954DB7-CB2D-4B1E-851B-9C1B47D334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2" name="Footer"/>
          <p:cNvSpPr>
            <a:spLocks noGrp="1"/>
          </p:cNvSpPr>
          <p:nvPr>
            <p:ph type="ftr" sz="quarter" idx="17"/>
          </p:nvPr>
        </p:nvSpPr>
        <p:spPr>
          <a:xfrm>
            <a:off x="7988733" y="7308000"/>
            <a:ext cx="4474491" cy="123111"/>
          </a:xfrm>
        </p:spPr>
        <p:txBody>
          <a:bodyPr/>
          <a:lstStyle>
            <a:lvl1pPr>
              <a:defRPr>
                <a:solidFill>
                  <a:schemeClr val="bg1">
                    <a:lumMod val="50000"/>
                  </a:schemeClr>
                </a:solidFill>
                <a:ea typeface="+mn-ea"/>
                <a:cs typeface="+mn-cs"/>
              </a:defRPr>
            </a:lvl1pPr>
          </a:lstStyle>
          <a:p>
            <a:pPr defTabSz="888980"/>
            <a:r>
              <a:rPr lang="de-DE"/>
              <a:t>Simon-Kucher | Pricing Excellence | Vereniging voor Mededingingsrecht | March 5th 2024</a:t>
            </a:r>
            <a:endParaRPr lang="de-DE" dirty="0"/>
          </a:p>
        </p:txBody>
      </p:sp>
      <p:sp>
        <p:nvSpPr>
          <p:cNvPr id="8" name="Source"/>
          <p:cNvSpPr>
            <a:spLocks noGrp="1"/>
          </p:cNvSpPr>
          <p:nvPr>
            <p:ph type="body" sz="quarter" idx="14" hasCustomPrompt="1"/>
          </p:nvPr>
        </p:nvSpPr>
        <p:spPr>
          <a:xfrm>
            <a:off x="7988733" y="7124564"/>
            <a:ext cx="5012375" cy="107722"/>
          </a:xfrm>
          <a:prstGeom prst="rect">
            <a:avLst/>
          </a:prstGeom>
        </p:spPr>
        <p:txBody>
          <a:bodyPr wrap="square" lIns="0" tIns="0" rIns="0" bIns="0" anchor="b" anchorCtr="0">
            <a:spAutoFit/>
          </a:bodyPr>
          <a:lstStyle>
            <a:lvl1pPr marL="0" indent="0">
              <a:lnSpc>
                <a:spcPct val="100000"/>
              </a:lnSpc>
              <a:spcBef>
                <a:spcPts val="0"/>
              </a:spcBef>
              <a:buFont typeface="Wingdings" panose="05000000000000000000" pitchFamily="2" charset="2"/>
              <a:buNone/>
              <a:defRPr sz="700">
                <a:solidFill>
                  <a:schemeClr val="tx1"/>
                </a:solidFill>
                <a:ea typeface="+mn-ea"/>
                <a:cs typeface="+mn-cs"/>
              </a:defRPr>
            </a:lvl1pPr>
            <a:lvl2pPr marL="288000" indent="-144000">
              <a:lnSpc>
                <a:spcPct val="100000"/>
              </a:lnSpc>
              <a:spcBef>
                <a:spcPts val="0"/>
              </a:spcBef>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152000" indent="0">
              <a:lnSpc>
                <a:spcPct val="100000"/>
              </a:lnSpc>
              <a:spcBef>
                <a:spcPts val="0"/>
              </a:spcBef>
              <a:buNone/>
              <a:defRPr sz="800"/>
            </a:lvl9pPr>
          </a:lstStyle>
          <a:p>
            <a:pPr lvl="0"/>
            <a:r>
              <a:rPr lang="en-US" dirty="0"/>
              <a:t>Click to edit source</a:t>
            </a:r>
          </a:p>
        </p:txBody>
      </p:sp>
      <p:sp>
        <p:nvSpPr>
          <p:cNvPr id="9" name="Navigator">
            <a:extLst>
              <a:ext uri="{FF2B5EF4-FFF2-40B4-BE49-F238E27FC236}">
                <a16:creationId xmlns:a16="http://schemas.microsoft.com/office/drawing/2014/main" id="{E3B969D2-1A94-4FA0-9B0B-C0705CA2DB32}"/>
              </a:ext>
            </a:extLst>
          </p:cNvPr>
          <p:cNvSpPr>
            <a:spLocks noGrp="1"/>
          </p:cNvSpPr>
          <p:nvPr>
            <p:ph type="body" sz="quarter" idx="19" hasCustomPrompt="1"/>
          </p:nvPr>
        </p:nvSpPr>
        <p:spPr>
          <a:xfrm>
            <a:off x="431800" y="145559"/>
            <a:ext cx="10800000" cy="184666"/>
          </a:xfrm>
        </p:spPr>
        <p:txBody>
          <a:bodyPr vert="horz" wrap="square" lIns="0" tIns="0" rIns="0" bIns="0" rtlCol="0" anchor="t">
            <a:noAutofit/>
          </a:bodyPr>
          <a:lstStyle>
            <a:lvl1pPr>
              <a:defRPr lang="en-US" dirty="0">
                <a:ea typeface="+mn-ea"/>
                <a:cs typeface="+mn-cs"/>
              </a:defRPr>
            </a:lvl1pPr>
          </a:lstStyle>
          <a:p>
            <a:pPr marR="0" lvl="0" fontAlgn="auto">
              <a:spcBef>
                <a:spcPts val="0"/>
              </a:spcBef>
              <a:spcAft>
                <a:spcPts val="0"/>
              </a:spcAft>
              <a:buClrTx/>
              <a:buSzTx/>
              <a:tabLst/>
            </a:pPr>
            <a:r>
              <a:rPr lang="en-US" dirty="0"/>
              <a:t>Click to edit navigator</a:t>
            </a:r>
          </a:p>
        </p:txBody>
      </p:sp>
      <p:sp>
        <p:nvSpPr>
          <p:cNvPr id="7" name="Title">
            <a:extLst>
              <a:ext uri="{FF2B5EF4-FFF2-40B4-BE49-F238E27FC236}">
                <a16:creationId xmlns:a16="http://schemas.microsoft.com/office/drawing/2014/main" id="{EDC68F1B-B1F0-5C37-99FC-16B97AB39CDD}"/>
              </a:ext>
            </a:extLst>
          </p:cNvPr>
          <p:cNvSpPr>
            <a:spLocks noGrp="1"/>
          </p:cNvSpPr>
          <p:nvPr>
            <p:ph type="title" hasCustomPrompt="1"/>
          </p:nvPr>
        </p:nvSpPr>
        <p:spPr>
          <a:xfrm>
            <a:off x="7988733" y="1512000"/>
            <a:ext cx="5019243" cy="320294"/>
          </a:xfrm>
        </p:spPr>
        <p:txBody>
          <a:bodyPr vert="horz" anchor="t" anchorCtr="0"/>
          <a:lstStyle>
            <a:lvl1pPr>
              <a:buFontTx/>
              <a:defRPr>
                <a:ea typeface="+mn-ea"/>
                <a:cs typeface="+mn-cs"/>
              </a:defRPr>
            </a:lvl1pPr>
          </a:lstStyle>
          <a:p>
            <a:r>
              <a:rPr lang="en-US" dirty="0"/>
              <a:t>Click to edit title</a:t>
            </a:r>
          </a:p>
        </p:txBody>
      </p:sp>
    </p:spTree>
    <p:extLst>
      <p:ext uri="{BB962C8B-B14F-4D97-AF65-F5344CB8AC3E}">
        <p14:creationId xmlns:p14="http://schemas.microsoft.com/office/powerpoint/2010/main" val="7546532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Image right squa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432038-24AA-46C5-8019-B695D8A02B1B}"/>
              </a:ext>
            </a:extLst>
          </p:cNvPr>
          <p:cNvSpPr>
            <a:spLocks/>
          </p:cNvSpPr>
          <p:nvPr userDrawn="1"/>
        </p:nvSpPr>
        <p:spPr>
          <a:xfrm>
            <a:off x="5880100" y="0"/>
            <a:ext cx="7559675" cy="7559675"/>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a typeface="+mn-ea"/>
              <a:cs typeface="+mn-cs"/>
            </a:endParaRPr>
          </a:p>
        </p:txBody>
      </p:sp>
      <p:sp>
        <p:nvSpPr>
          <p:cNvPr id="14" name="Picture Placeholder 6">
            <a:extLst>
              <a:ext uri="{FF2B5EF4-FFF2-40B4-BE49-F238E27FC236}">
                <a16:creationId xmlns:a16="http://schemas.microsoft.com/office/drawing/2014/main" id="{E6D5E84C-9FFE-4D5E-9D9C-AE53E0D0EE39}"/>
              </a:ext>
            </a:extLst>
          </p:cNvPr>
          <p:cNvSpPr>
            <a:spLocks noGrp="1"/>
          </p:cNvSpPr>
          <p:nvPr>
            <p:ph type="pic" sz="quarter" idx="20"/>
          </p:nvPr>
        </p:nvSpPr>
        <p:spPr>
          <a:xfrm>
            <a:off x="5880100" y="0"/>
            <a:ext cx="7559675" cy="7559675"/>
          </a:xfrm>
          <a:solidFill>
            <a:schemeClr val="accent1">
              <a:lumMod val="40000"/>
              <a:lumOff val="60000"/>
            </a:schemeClr>
          </a:solidFill>
        </p:spPr>
        <p:txBody>
          <a:bodyPr/>
          <a:lstStyle/>
          <a:p>
            <a:r>
              <a:rPr lang="en-US"/>
              <a:t>Click icon to add picture</a:t>
            </a:r>
            <a:endParaRPr lang="en-US" dirty="0"/>
          </a:p>
        </p:txBody>
      </p:sp>
      <p:sp>
        <p:nvSpPr>
          <p:cNvPr id="5" name="Slide Number"/>
          <p:cNvSpPr>
            <a:spLocks noGrp="1"/>
          </p:cNvSpPr>
          <p:nvPr>
            <p:ph type="sldNum" sz="quarter" idx="18"/>
          </p:nvPr>
        </p:nvSpPr>
        <p:spPr>
          <a:xfrm>
            <a:off x="11212232" y="7308000"/>
            <a:ext cx="1795744" cy="111600"/>
          </a:xfrm>
        </p:spPr>
        <p:txBody>
          <a:bodyPr/>
          <a:lstStyle>
            <a:lvl1pPr>
              <a:buFontTx/>
              <a:defRPr>
                <a:solidFill>
                  <a:schemeClr val="bg1">
                    <a:lumMod val="50000"/>
                  </a:schemeClr>
                </a:solidFill>
                <a:ea typeface="+mn-ea"/>
                <a:cs typeface="+mn-cs"/>
              </a:defRPr>
            </a:lvl1pPr>
          </a:lstStyle>
          <a:p>
            <a:pPr defTabSz="888980"/>
            <a:fld id="{3A65056A-10E9-40C8-A093-AA138EB7B919}" type="slidenum">
              <a:rPr lang="de-DE" smtClean="0"/>
              <a:pPr defTabSz="888980"/>
              <a:t>‹#›</a:t>
            </a:fld>
            <a:endParaRPr lang="de-DE" dirty="0"/>
          </a:p>
        </p:txBody>
      </p:sp>
      <p:pic>
        <p:nvPicPr>
          <p:cNvPr id="19" name="LOGO">
            <a:extLst>
              <a:ext uri="{FF2B5EF4-FFF2-40B4-BE49-F238E27FC236}">
                <a16:creationId xmlns:a16="http://schemas.microsoft.com/office/drawing/2014/main" id="{8C954DB7-CB2D-4B1E-851B-9C1B47D334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2" name="Footer"/>
          <p:cNvSpPr>
            <a:spLocks noGrp="1"/>
          </p:cNvSpPr>
          <p:nvPr>
            <p:ph type="ftr" sz="quarter" idx="17"/>
          </p:nvPr>
        </p:nvSpPr>
        <p:spPr>
          <a:xfrm>
            <a:off x="431800" y="7308000"/>
            <a:ext cx="5014587" cy="123111"/>
          </a:xfrm>
        </p:spPr>
        <p:txBody>
          <a:bodyPr/>
          <a:lstStyle>
            <a:lvl1pPr>
              <a:defRPr>
                <a:solidFill>
                  <a:schemeClr val="bg1">
                    <a:lumMod val="50000"/>
                  </a:schemeClr>
                </a:solidFill>
                <a:ea typeface="+mn-ea"/>
                <a:cs typeface="+mn-cs"/>
              </a:defRPr>
            </a:lvl1pPr>
          </a:lstStyle>
          <a:p>
            <a:pPr defTabSz="888980"/>
            <a:r>
              <a:rPr lang="de-DE"/>
              <a:t>Simon-Kucher | Pricing Excellence | Vereniging voor Mededingingsrecht | March 5th 2024</a:t>
            </a:r>
            <a:endParaRPr lang="de-DE" dirty="0"/>
          </a:p>
        </p:txBody>
      </p:sp>
      <p:sp>
        <p:nvSpPr>
          <p:cNvPr id="8" name="Source"/>
          <p:cNvSpPr>
            <a:spLocks noGrp="1"/>
          </p:cNvSpPr>
          <p:nvPr>
            <p:ph type="body" sz="quarter" idx="14" hasCustomPrompt="1"/>
          </p:nvPr>
        </p:nvSpPr>
        <p:spPr>
          <a:xfrm>
            <a:off x="431800" y="7124564"/>
            <a:ext cx="5014587" cy="107722"/>
          </a:xfrm>
          <a:prstGeom prst="rect">
            <a:avLst/>
          </a:prstGeom>
        </p:spPr>
        <p:txBody>
          <a:bodyPr wrap="square" lIns="0" tIns="0" rIns="0" bIns="0" anchor="b" anchorCtr="0">
            <a:spAutoFit/>
          </a:bodyPr>
          <a:lstStyle>
            <a:lvl1pPr marL="0" indent="0">
              <a:lnSpc>
                <a:spcPct val="100000"/>
              </a:lnSpc>
              <a:spcBef>
                <a:spcPts val="0"/>
              </a:spcBef>
              <a:buFont typeface="Wingdings" panose="05000000000000000000" pitchFamily="2" charset="2"/>
              <a:buNone/>
              <a:defRPr sz="700">
                <a:solidFill>
                  <a:schemeClr val="tx1"/>
                </a:solidFill>
                <a:ea typeface="+mn-ea"/>
                <a:cs typeface="+mn-cs"/>
              </a:defRPr>
            </a:lvl1pPr>
            <a:lvl2pPr marL="288000" indent="-144000">
              <a:lnSpc>
                <a:spcPct val="100000"/>
              </a:lnSpc>
              <a:spcBef>
                <a:spcPts val="0"/>
              </a:spcBef>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152000" indent="0">
              <a:lnSpc>
                <a:spcPct val="100000"/>
              </a:lnSpc>
              <a:spcBef>
                <a:spcPts val="0"/>
              </a:spcBef>
              <a:buNone/>
              <a:defRPr sz="800"/>
            </a:lvl9pPr>
          </a:lstStyle>
          <a:p>
            <a:pPr lvl="0"/>
            <a:r>
              <a:rPr lang="en-US" dirty="0"/>
              <a:t>Click to edit source</a:t>
            </a:r>
          </a:p>
        </p:txBody>
      </p:sp>
      <p:sp>
        <p:nvSpPr>
          <p:cNvPr id="9" name="Navigator">
            <a:extLst>
              <a:ext uri="{FF2B5EF4-FFF2-40B4-BE49-F238E27FC236}">
                <a16:creationId xmlns:a16="http://schemas.microsoft.com/office/drawing/2014/main" id="{733C36F1-AA95-4580-924E-3C3E5FF30DDB}"/>
              </a:ext>
            </a:extLst>
          </p:cNvPr>
          <p:cNvSpPr>
            <a:spLocks noGrp="1"/>
          </p:cNvSpPr>
          <p:nvPr>
            <p:ph type="body" sz="quarter" idx="19" hasCustomPrompt="1"/>
          </p:nvPr>
        </p:nvSpPr>
        <p:spPr>
          <a:xfrm>
            <a:off x="431800" y="145559"/>
            <a:ext cx="10800000" cy="184666"/>
          </a:xfrm>
        </p:spPr>
        <p:txBody>
          <a:bodyPr vert="horz" wrap="square" lIns="0" tIns="0" rIns="0" bIns="0" rtlCol="0" anchor="t">
            <a:noAutofit/>
          </a:bodyPr>
          <a:lstStyle>
            <a:lvl1pPr>
              <a:defRPr lang="en-US" dirty="0">
                <a:ea typeface="+mn-ea"/>
                <a:cs typeface="+mn-cs"/>
              </a:defRPr>
            </a:lvl1pPr>
          </a:lstStyle>
          <a:p>
            <a:pPr marR="0" lvl="0" fontAlgn="auto">
              <a:spcBef>
                <a:spcPts val="0"/>
              </a:spcBef>
              <a:spcAft>
                <a:spcPts val="0"/>
              </a:spcAft>
              <a:buClrTx/>
              <a:buSzTx/>
              <a:tabLst/>
            </a:pPr>
            <a:r>
              <a:rPr lang="en-US" dirty="0"/>
              <a:t>Click to edit navigator</a:t>
            </a:r>
          </a:p>
        </p:txBody>
      </p:sp>
      <p:sp>
        <p:nvSpPr>
          <p:cNvPr id="7" name="Title">
            <a:extLst>
              <a:ext uri="{FF2B5EF4-FFF2-40B4-BE49-F238E27FC236}">
                <a16:creationId xmlns:a16="http://schemas.microsoft.com/office/drawing/2014/main" id="{164A0EBA-72D6-B786-FD38-16392A7FBBF9}"/>
              </a:ext>
            </a:extLst>
          </p:cNvPr>
          <p:cNvSpPr>
            <a:spLocks noGrp="1"/>
          </p:cNvSpPr>
          <p:nvPr>
            <p:ph type="title" hasCustomPrompt="1"/>
          </p:nvPr>
        </p:nvSpPr>
        <p:spPr>
          <a:xfrm>
            <a:off x="431800" y="1512000"/>
            <a:ext cx="5018400" cy="320294"/>
          </a:xfrm>
        </p:spPr>
        <p:txBody>
          <a:bodyPr vert="horz" lIns="0" tIns="0" rIns="0" bIns="0" rtlCol="0" anchor="t" anchorCtr="0">
            <a:spAutoFit/>
          </a:bodyPr>
          <a:lstStyle>
            <a:lvl1pPr>
              <a:buFontTx/>
              <a:defRPr lang="en-US">
                <a:ea typeface="+mn-ea"/>
                <a:cs typeface="+mn-cs"/>
              </a:defRPr>
            </a:lvl1pPr>
          </a:lstStyle>
          <a:p>
            <a:pPr lvl="0"/>
            <a:r>
              <a:rPr lang="en-US" dirty="0"/>
              <a:t>Click to edit title</a:t>
            </a:r>
          </a:p>
        </p:txBody>
      </p:sp>
    </p:spTree>
    <p:extLst>
      <p:ext uri="{BB962C8B-B14F-4D97-AF65-F5344CB8AC3E}">
        <p14:creationId xmlns:p14="http://schemas.microsoft.com/office/powerpoint/2010/main" val="692120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Image left 1: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62A8D5-E7D7-4B92-8C0F-526007EDFA4C}"/>
              </a:ext>
            </a:extLst>
          </p:cNvPr>
          <p:cNvSpPr>
            <a:spLocks/>
          </p:cNvSpPr>
          <p:nvPr userDrawn="1"/>
        </p:nvSpPr>
        <p:spPr>
          <a:xfrm>
            <a:off x="0" y="0"/>
            <a:ext cx="6719888" cy="7559675"/>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a typeface="+mn-ea"/>
              <a:cs typeface="+mn-cs"/>
            </a:endParaRPr>
          </a:p>
        </p:txBody>
      </p:sp>
      <p:sp>
        <p:nvSpPr>
          <p:cNvPr id="14" name="Picture Placeholder 6">
            <a:extLst>
              <a:ext uri="{FF2B5EF4-FFF2-40B4-BE49-F238E27FC236}">
                <a16:creationId xmlns:a16="http://schemas.microsoft.com/office/drawing/2014/main" id="{E6D5E84C-9FFE-4D5E-9D9C-AE53E0D0EE39}"/>
              </a:ext>
            </a:extLst>
          </p:cNvPr>
          <p:cNvSpPr>
            <a:spLocks noGrp="1"/>
          </p:cNvSpPr>
          <p:nvPr>
            <p:ph type="pic" sz="quarter" idx="20"/>
          </p:nvPr>
        </p:nvSpPr>
        <p:spPr>
          <a:xfrm>
            <a:off x="0" y="0"/>
            <a:ext cx="6719888" cy="7559675"/>
          </a:xfrm>
          <a:solidFill>
            <a:schemeClr val="accent1">
              <a:lumMod val="40000"/>
              <a:lumOff val="60000"/>
            </a:schemeClr>
          </a:solidFill>
        </p:spPr>
        <p:txBody>
          <a:bodyPr/>
          <a:lstStyle/>
          <a:p>
            <a:r>
              <a:rPr lang="en-US"/>
              <a:t>Click icon to add picture</a:t>
            </a:r>
          </a:p>
        </p:txBody>
      </p:sp>
      <p:sp>
        <p:nvSpPr>
          <p:cNvPr id="5" name="Slide Number"/>
          <p:cNvSpPr>
            <a:spLocks noGrp="1"/>
          </p:cNvSpPr>
          <p:nvPr>
            <p:ph type="sldNum" sz="quarter" idx="18"/>
          </p:nvPr>
        </p:nvSpPr>
        <p:spPr>
          <a:xfrm>
            <a:off x="11212232" y="7308000"/>
            <a:ext cx="1795744" cy="111600"/>
          </a:xfrm>
        </p:spPr>
        <p:txBody>
          <a:bodyPr/>
          <a:lstStyle>
            <a:lvl1pPr>
              <a:buFontTx/>
              <a:defRPr>
                <a:solidFill>
                  <a:schemeClr val="bg1">
                    <a:lumMod val="50000"/>
                  </a:schemeClr>
                </a:solidFill>
                <a:ea typeface="+mn-ea"/>
                <a:cs typeface="+mn-cs"/>
              </a:defRPr>
            </a:lvl1pPr>
          </a:lstStyle>
          <a:p>
            <a:pPr defTabSz="888980"/>
            <a:fld id="{3A65056A-10E9-40C8-A093-AA138EB7B919}" type="slidenum">
              <a:rPr lang="de-DE" smtClean="0"/>
              <a:pPr defTabSz="888980"/>
              <a:t>‹#›</a:t>
            </a:fld>
            <a:endParaRPr lang="de-DE" dirty="0"/>
          </a:p>
        </p:txBody>
      </p:sp>
      <p:pic>
        <p:nvPicPr>
          <p:cNvPr id="19" name="LOGO">
            <a:extLst>
              <a:ext uri="{FF2B5EF4-FFF2-40B4-BE49-F238E27FC236}">
                <a16:creationId xmlns:a16="http://schemas.microsoft.com/office/drawing/2014/main" id="{8C954DB7-CB2D-4B1E-851B-9C1B47D334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2" name="Footer"/>
          <p:cNvSpPr>
            <a:spLocks noGrp="1"/>
          </p:cNvSpPr>
          <p:nvPr>
            <p:ph type="ftr" sz="quarter" idx="17"/>
          </p:nvPr>
        </p:nvSpPr>
        <p:spPr>
          <a:xfrm>
            <a:off x="7143228" y="7308000"/>
            <a:ext cx="4500000" cy="123111"/>
          </a:xfrm>
        </p:spPr>
        <p:txBody>
          <a:bodyPr/>
          <a:lstStyle>
            <a:lvl1pPr>
              <a:defRPr>
                <a:solidFill>
                  <a:schemeClr val="bg1">
                    <a:lumMod val="50000"/>
                  </a:schemeClr>
                </a:solidFill>
                <a:ea typeface="+mn-ea"/>
                <a:cs typeface="+mn-cs"/>
              </a:defRPr>
            </a:lvl1pPr>
          </a:lstStyle>
          <a:p>
            <a:pPr defTabSz="888980"/>
            <a:r>
              <a:rPr lang="de-DE"/>
              <a:t>Simon-Kucher | Pricing Excellence | Vereniging voor Mededingingsrecht | March 5th 2024</a:t>
            </a:r>
            <a:endParaRPr lang="de-DE" dirty="0"/>
          </a:p>
        </p:txBody>
      </p:sp>
      <p:sp>
        <p:nvSpPr>
          <p:cNvPr id="8" name="Source"/>
          <p:cNvSpPr>
            <a:spLocks noGrp="1"/>
          </p:cNvSpPr>
          <p:nvPr>
            <p:ph type="body" sz="quarter" idx="14" hasCustomPrompt="1"/>
          </p:nvPr>
        </p:nvSpPr>
        <p:spPr>
          <a:xfrm>
            <a:off x="7143228" y="7124564"/>
            <a:ext cx="5847401" cy="107722"/>
          </a:xfrm>
          <a:prstGeom prst="rect">
            <a:avLst/>
          </a:prstGeom>
        </p:spPr>
        <p:txBody>
          <a:bodyPr wrap="square" lIns="0" tIns="0" rIns="0" bIns="0" anchor="b" anchorCtr="0">
            <a:spAutoFit/>
          </a:bodyPr>
          <a:lstStyle>
            <a:lvl1pPr marL="0" indent="0">
              <a:lnSpc>
                <a:spcPct val="100000"/>
              </a:lnSpc>
              <a:spcBef>
                <a:spcPts val="0"/>
              </a:spcBef>
              <a:buFont typeface="Wingdings" panose="05000000000000000000" pitchFamily="2" charset="2"/>
              <a:buNone/>
              <a:defRPr sz="700">
                <a:solidFill>
                  <a:schemeClr val="tx1"/>
                </a:solidFill>
                <a:ea typeface="+mn-ea"/>
                <a:cs typeface="+mn-cs"/>
              </a:defRPr>
            </a:lvl1pPr>
            <a:lvl2pPr marL="288000" indent="-144000">
              <a:lnSpc>
                <a:spcPct val="100000"/>
              </a:lnSpc>
              <a:spcBef>
                <a:spcPts val="0"/>
              </a:spcBef>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152000" indent="0">
              <a:lnSpc>
                <a:spcPct val="100000"/>
              </a:lnSpc>
              <a:spcBef>
                <a:spcPts val="0"/>
              </a:spcBef>
              <a:buNone/>
              <a:defRPr sz="800"/>
            </a:lvl9pPr>
          </a:lstStyle>
          <a:p>
            <a:pPr lvl="0"/>
            <a:r>
              <a:rPr lang="en-US" dirty="0"/>
              <a:t>Click to edit source</a:t>
            </a:r>
          </a:p>
        </p:txBody>
      </p:sp>
      <p:sp>
        <p:nvSpPr>
          <p:cNvPr id="9" name="Navigator">
            <a:extLst>
              <a:ext uri="{FF2B5EF4-FFF2-40B4-BE49-F238E27FC236}">
                <a16:creationId xmlns:a16="http://schemas.microsoft.com/office/drawing/2014/main" id="{4CCEE5EA-8785-4C75-B0A6-AC8C0EFC8013}"/>
              </a:ext>
            </a:extLst>
          </p:cNvPr>
          <p:cNvSpPr>
            <a:spLocks noGrp="1"/>
          </p:cNvSpPr>
          <p:nvPr>
            <p:ph type="body" sz="quarter" idx="19" hasCustomPrompt="1"/>
          </p:nvPr>
        </p:nvSpPr>
        <p:spPr>
          <a:xfrm>
            <a:off x="431800" y="145559"/>
            <a:ext cx="10800000" cy="184666"/>
          </a:xfrm>
        </p:spPr>
        <p:txBody>
          <a:bodyPr vert="horz" wrap="square" lIns="0" tIns="0" rIns="0" bIns="0" rtlCol="0" anchor="t">
            <a:noAutofit/>
          </a:bodyPr>
          <a:lstStyle>
            <a:lvl1pPr>
              <a:defRPr lang="en-US" dirty="0">
                <a:ea typeface="+mn-ea"/>
                <a:cs typeface="+mn-cs"/>
              </a:defRPr>
            </a:lvl1pPr>
          </a:lstStyle>
          <a:p>
            <a:pPr marR="0" lvl="0" fontAlgn="auto">
              <a:spcBef>
                <a:spcPts val="0"/>
              </a:spcBef>
              <a:spcAft>
                <a:spcPts val="0"/>
              </a:spcAft>
              <a:buClrTx/>
              <a:buSzTx/>
              <a:tabLst/>
            </a:pPr>
            <a:r>
              <a:rPr lang="en-US" dirty="0"/>
              <a:t>Click to edit navigator</a:t>
            </a:r>
          </a:p>
        </p:txBody>
      </p:sp>
      <p:sp>
        <p:nvSpPr>
          <p:cNvPr id="7" name="Title">
            <a:extLst>
              <a:ext uri="{FF2B5EF4-FFF2-40B4-BE49-F238E27FC236}">
                <a16:creationId xmlns:a16="http://schemas.microsoft.com/office/drawing/2014/main" id="{3B6DBEA2-E01A-91C8-9EDE-CAA3EC00DA30}"/>
              </a:ext>
            </a:extLst>
          </p:cNvPr>
          <p:cNvSpPr>
            <a:spLocks noGrp="1"/>
          </p:cNvSpPr>
          <p:nvPr>
            <p:ph type="title" hasCustomPrompt="1"/>
          </p:nvPr>
        </p:nvSpPr>
        <p:spPr>
          <a:xfrm>
            <a:off x="7143228" y="1512000"/>
            <a:ext cx="5847401" cy="320294"/>
          </a:xfrm>
        </p:spPr>
        <p:txBody>
          <a:bodyPr vert="horz" anchor="t"/>
          <a:lstStyle>
            <a:lvl1pPr>
              <a:buFontTx/>
              <a:defRPr>
                <a:ea typeface="+mn-ea"/>
                <a:cs typeface="+mn-cs"/>
              </a:defRPr>
            </a:lvl1pPr>
          </a:lstStyle>
          <a:p>
            <a:r>
              <a:rPr lang="en-US" dirty="0"/>
              <a:t>Click to edit title</a:t>
            </a:r>
          </a:p>
        </p:txBody>
      </p:sp>
    </p:spTree>
    <p:extLst>
      <p:ext uri="{BB962C8B-B14F-4D97-AF65-F5344CB8AC3E}">
        <p14:creationId xmlns:p14="http://schemas.microsoft.com/office/powerpoint/2010/main" val="41524631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Image right 1: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49FE1A-E32E-4492-9C5D-312933DE1122}"/>
              </a:ext>
            </a:extLst>
          </p:cNvPr>
          <p:cNvSpPr>
            <a:spLocks/>
          </p:cNvSpPr>
          <p:nvPr userDrawn="1"/>
        </p:nvSpPr>
        <p:spPr>
          <a:xfrm>
            <a:off x="6719887" y="0"/>
            <a:ext cx="6719888" cy="7559675"/>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a typeface="+mn-ea"/>
              <a:cs typeface="+mn-cs"/>
            </a:endParaRPr>
          </a:p>
        </p:txBody>
      </p:sp>
      <p:sp>
        <p:nvSpPr>
          <p:cNvPr id="14" name="Picture Placeholder 6">
            <a:extLst>
              <a:ext uri="{FF2B5EF4-FFF2-40B4-BE49-F238E27FC236}">
                <a16:creationId xmlns:a16="http://schemas.microsoft.com/office/drawing/2014/main" id="{E6D5E84C-9FFE-4D5E-9D9C-AE53E0D0EE39}"/>
              </a:ext>
            </a:extLst>
          </p:cNvPr>
          <p:cNvSpPr>
            <a:spLocks noGrp="1"/>
          </p:cNvSpPr>
          <p:nvPr>
            <p:ph type="pic" sz="quarter" idx="20"/>
          </p:nvPr>
        </p:nvSpPr>
        <p:spPr>
          <a:xfrm>
            <a:off x="6719887" y="0"/>
            <a:ext cx="6719888" cy="7559675"/>
          </a:xfrm>
          <a:solidFill>
            <a:schemeClr val="accent1">
              <a:lumMod val="40000"/>
              <a:lumOff val="60000"/>
            </a:schemeClr>
          </a:solidFill>
        </p:spPr>
        <p:txBody>
          <a:bodyPr/>
          <a:lstStyle/>
          <a:p>
            <a:r>
              <a:rPr lang="en-US"/>
              <a:t>Click icon to add picture</a:t>
            </a:r>
          </a:p>
        </p:txBody>
      </p:sp>
      <p:sp>
        <p:nvSpPr>
          <p:cNvPr id="5" name="Slide Number"/>
          <p:cNvSpPr>
            <a:spLocks noGrp="1"/>
          </p:cNvSpPr>
          <p:nvPr>
            <p:ph type="sldNum" sz="quarter" idx="18"/>
          </p:nvPr>
        </p:nvSpPr>
        <p:spPr>
          <a:xfrm>
            <a:off x="11212232" y="7308000"/>
            <a:ext cx="1795744" cy="111600"/>
          </a:xfrm>
        </p:spPr>
        <p:txBody>
          <a:bodyPr/>
          <a:lstStyle>
            <a:lvl1pPr>
              <a:buFontTx/>
              <a:defRPr>
                <a:solidFill>
                  <a:schemeClr val="bg1">
                    <a:lumMod val="50000"/>
                  </a:schemeClr>
                </a:solidFill>
                <a:ea typeface="+mn-ea"/>
                <a:cs typeface="+mn-cs"/>
              </a:defRPr>
            </a:lvl1pPr>
          </a:lstStyle>
          <a:p>
            <a:pPr defTabSz="888980"/>
            <a:fld id="{3A65056A-10E9-40C8-A093-AA138EB7B919}" type="slidenum">
              <a:rPr lang="de-DE" smtClean="0"/>
              <a:pPr defTabSz="888980"/>
              <a:t>‹#›</a:t>
            </a:fld>
            <a:endParaRPr lang="de-DE" dirty="0"/>
          </a:p>
        </p:txBody>
      </p:sp>
      <p:sp>
        <p:nvSpPr>
          <p:cNvPr id="4" name="Title"/>
          <p:cNvSpPr>
            <a:spLocks noGrp="1"/>
          </p:cNvSpPr>
          <p:nvPr>
            <p:ph type="title" hasCustomPrompt="1"/>
          </p:nvPr>
        </p:nvSpPr>
        <p:spPr>
          <a:xfrm>
            <a:off x="431800" y="1512000"/>
            <a:ext cx="5847401" cy="320294"/>
          </a:xfrm>
          <a:prstGeom prst="rect">
            <a:avLst/>
          </a:prstGeom>
        </p:spPr>
        <p:txBody>
          <a:bodyPr vert="horz" wrap="square" lIns="0" tIns="0" rIns="0" bIns="0" rtlCol="0" anchor="t" anchorCtr="0">
            <a:spAutoFit/>
          </a:bodyPr>
          <a:lstStyle>
            <a:lvl1pPr>
              <a:buFontTx/>
              <a:defRPr lang="de-DE" b="1" dirty="0">
                <a:latin typeface="+mj-lt"/>
                <a:ea typeface="+mn-ea"/>
                <a:cs typeface="+mn-cs"/>
              </a:defRPr>
            </a:lvl1pPr>
          </a:lstStyle>
          <a:p>
            <a:pPr lvl="0"/>
            <a:r>
              <a:rPr lang="en-US" dirty="0"/>
              <a:t>Click to edit title</a:t>
            </a:r>
            <a:endParaRPr lang="de-DE" dirty="0"/>
          </a:p>
        </p:txBody>
      </p:sp>
      <p:pic>
        <p:nvPicPr>
          <p:cNvPr id="19" name="LOGO">
            <a:extLst>
              <a:ext uri="{FF2B5EF4-FFF2-40B4-BE49-F238E27FC236}">
                <a16:creationId xmlns:a16="http://schemas.microsoft.com/office/drawing/2014/main" id="{8C954DB7-CB2D-4B1E-851B-9C1B47D334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2" name="Footer"/>
          <p:cNvSpPr>
            <a:spLocks noGrp="1"/>
          </p:cNvSpPr>
          <p:nvPr>
            <p:ph type="ftr" sz="quarter" idx="17"/>
          </p:nvPr>
        </p:nvSpPr>
        <p:spPr>
          <a:xfrm>
            <a:off x="431800" y="7308000"/>
            <a:ext cx="5847401" cy="123111"/>
          </a:xfrm>
        </p:spPr>
        <p:txBody>
          <a:bodyPr/>
          <a:lstStyle>
            <a:lvl1pPr>
              <a:defRPr>
                <a:solidFill>
                  <a:schemeClr val="bg1">
                    <a:lumMod val="50000"/>
                  </a:schemeClr>
                </a:solidFill>
                <a:ea typeface="+mn-ea"/>
                <a:cs typeface="+mn-cs"/>
              </a:defRPr>
            </a:lvl1pPr>
          </a:lstStyle>
          <a:p>
            <a:pPr defTabSz="888980"/>
            <a:r>
              <a:rPr lang="de-DE"/>
              <a:t>Simon-Kucher | Pricing Excellence | Vereniging voor Mededingingsrecht | March 5th 2024</a:t>
            </a:r>
            <a:endParaRPr lang="de-DE" dirty="0"/>
          </a:p>
        </p:txBody>
      </p:sp>
      <p:sp>
        <p:nvSpPr>
          <p:cNvPr id="8" name="Source"/>
          <p:cNvSpPr>
            <a:spLocks noGrp="1"/>
          </p:cNvSpPr>
          <p:nvPr>
            <p:ph type="body" sz="quarter" idx="14" hasCustomPrompt="1"/>
          </p:nvPr>
        </p:nvSpPr>
        <p:spPr>
          <a:xfrm>
            <a:off x="431800" y="7124564"/>
            <a:ext cx="5847401" cy="107722"/>
          </a:xfrm>
          <a:prstGeom prst="rect">
            <a:avLst/>
          </a:prstGeom>
        </p:spPr>
        <p:txBody>
          <a:bodyPr wrap="square" lIns="0" tIns="0" rIns="0" bIns="0" anchor="b" anchorCtr="0">
            <a:spAutoFit/>
          </a:bodyPr>
          <a:lstStyle>
            <a:lvl1pPr marL="0" indent="0">
              <a:lnSpc>
                <a:spcPct val="100000"/>
              </a:lnSpc>
              <a:spcBef>
                <a:spcPts val="0"/>
              </a:spcBef>
              <a:buFont typeface="Wingdings" panose="05000000000000000000" pitchFamily="2" charset="2"/>
              <a:buNone/>
              <a:defRPr sz="700">
                <a:solidFill>
                  <a:schemeClr val="tx1"/>
                </a:solidFill>
                <a:ea typeface="+mn-ea"/>
                <a:cs typeface="+mn-cs"/>
              </a:defRPr>
            </a:lvl1pPr>
            <a:lvl2pPr marL="288000" indent="-144000">
              <a:lnSpc>
                <a:spcPct val="100000"/>
              </a:lnSpc>
              <a:spcBef>
                <a:spcPts val="0"/>
              </a:spcBef>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152000" indent="0">
              <a:lnSpc>
                <a:spcPct val="100000"/>
              </a:lnSpc>
              <a:spcBef>
                <a:spcPts val="0"/>
              </a:spcBef>
              <a:buNone/>
              <a:defRPr sz="800"/>
            </a:lvl9pPr>
          </a:lstStyle>
          <a:p>
            <a:pPr lvl="0"/>
            <a:r>
              <a:rPr lang="en-US" dirty="0"/>
              <a:t>Click to edit source</a:t>
            </a:r>
          </a:p>
        </p:txBody>
      </p:sp>
      <p:sp>
        <p:nvSpPr>
          <p:cNvPr id="9" name="Navigator">
            <a:extLst>
              <a:ext uri="{FF2B5EF4-FFF2-40B4-BE49-F238E27FC236}">
                <a16:creationId xmlns:a16="http://schemas.microsoft.com/office/drawing/2014/main" id="{606B5EF9-28D9-4AE1-ABAF-34F3EEA9F691}"/>
              </a:ext>
            </a:extLst>
          </p:cNvPr>
          <p:cNvSpPr>
            <a:spLocks noGrp="1"/>
          </p:cNvSpPr>
          <p:nvPr>
            <p:ph type="body" sz="quarter" idx="19" hasCustomPrompt="1"/>
          </p:nvPr>
        </p:nvSpPr>
        <p:spPr>
          <a:xfrm>
            <a:off x="431800" y="145559"/>
            <a:ext cx="10800000" cy="184666"/>
          </a:xfrm>
        </p:spPr>
        <p:txBody>
          <a:bodyPr vert="horz" wrap="square" lIns="0" tIns="0" rIns="0" bIns="0" rtlCol="0" anchor="t">
            <a:noAutofit/>
          </a:bodyPr>
          <a:lstStyle>
            <a:lvl1pPr>
              <a:defRPr lang="en-US" dirty="0">
                <a:ea typeface="+mn-ea"/>
                <a:cs typeface="+mn-cs"/>
              </a:defRPr>
            </a:lvl1pPr>
          </a:lstStyle>
          <a:p>
            <a:pPr marR="0" lvl="0" fontAlgn="auto">
              <a:spcBef>
                <a:spcPts val="0"/>
              </a:spcBef>
              <a:spcAft>
                <a:spcPts val="0"/>
              </a:spcAft>
              <a:buClrTx/>
              <a:buSzTx/>
              <a:tabLst/>
            </a:pPr>
            <a:r>
              <a:rPr lang="en-US" dirty="0"/>
              <a:t>Click to edit navigator</a:t>
            </a:r>
          </a:p>
        </p:txBody>
      </p:sp>
    </p:spTree>
    <p:extLst>
      <p:ext uri="{BB962C8B-B14F-4D97-AF65-F5344CB8AC3E}">
        <p14:creationId xmlns:p14="http://schemas.microsoft.com/office/powerpoint/2010/main" val="3586147236"/>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Image left 1: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CBA5ACC-1D48-4248-B35D-F14CC9008635}"/>
              </a:ext>
            </a:extLst>
          </p:cNvPr>
          <p:cNvSpPr>
            <a:spLocks/>
          </p:cNvSpPr>
          <p:nvPr userDrawn="1"/>
        </p:nvSpPr>
        <p:spPr>
          <a:xfrm>
            <a:off x="0" y="0"/>
            <a:ext cx="5057774" cy="7559675"/>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a typeface="+mn-ea"/>
              <a:cs typeface="+mn-cs"/>
            </a:endParaRPr>
          </a:p>
        </p:txBody>
      </p:sp>
      <p:sp>
        <p:nvSpPr>
          <p:cNvPr id="14" name="Picture Placeholder 6">
            <a:extLst>
              <a:ext uri="{FF2B5EF4-FFF2-40B4-BE49-F238E27FC236}">
                <a16:creationId xmlns:a16="http://schemas.microsoft.com/office/drawing/2014/main" id="{E6D5E84C-9FFE-4D5E-9D9C-AE53E0D0EE39}"/>
              </a:ext>
            </a:extLst>
          </p:cNvPr>
          <p:cNvSpPr>
            <a:spLocks noGrp="1"/>
          </p:cNvSpPr>
          <p:nvPr>
            <p:ph type="pic" sz="quarter" idx="20"/>
          </p:nvPr>
        </p:nvSpPr>
        <p:spPr>
          <a:xfrm>
            <a:off x="0" y="0"/>
            <a:ext cx="5057774" cy="7559675"/>
          </a:xfrm>
          <a:solidFill>
            <a:schemeClr val="accent1">
              <a:lumMod val="40000"/>
              <a:lumOff val="60000"/>
            </a:schemeClr>
          </a:solidFill>
        </p:spPr>
        <p:txBody>
          <a:bodyPr/>
          <a:lstStyle/>
          <a:p>
            <a:r>
              <a:rPr lang="en-US"/>
              <a:t>Click icon to add picture</a:t>
            </a:r>
          </a:p>
        </p:txBody>
      </p:sp>
      <p:sp>
        <p:nvSpPr>
          <p:cNvPr id="5" name="Slide Number"/>
          <p:cNvSpPr>
            <a:spLocks noGrp="1"/>
          </p:cNvSpPr>
          <p:nvPr>
            <p:ph type="sldNum" sz="quarter" idx="18"/>
          </p:nvPr>
        </p:nvSpPr>
        <p:spPr>
          <a:xfrm>
            <a:off x="11212232" y="7308000"/>
            <a:ext cx="1795744" cy="111600"/>
          </a:xfrm>
        </p:spPr>
        <p:txBody>
          <a:bodyPr/>
          <a:lstStyle>
            <a:lvl1pPr>
              <a:buFontTx/>
              <a:defRPr>
                <a:solidFill>
                  <a:schemeClr val="bg1">
                    <a:lumMod val="50000"/>
                  </a:schemeClr>
                </a:solidFill>
                <a:ea typeface="+mn-ea"/>
                <a:cs typeface="+mn-cs"/>
              </a:defRPr>
            </a:lvl1pPr>
          </a:lstStyle>
          <a:p>
            <a:pPr defTabSz="888980"/>
            <a:fld id="{3A65056A-10E9-40C8-A093-AA138EB7B919}" type="slidenum">
              <a:rPr lang="de-DE" smtClean="0"/>
              <a:pPr defTabSz="888980"/>
              <a:t>‹#›</a:t>
            </a:fld>
            <a:endParaRPr lang="de-DE" dirty="0"/>
          </a:p>
        </p:txBody>
      </p:sp>
      <p:sp>
        <p:nvSpPr>
          <p:cNvPr id="4" name="Title"/>
          <p:cNvSpPr>
            <a:spLocks noGrp="1"/>
          </p:cNvSpPr>
          <p:nvPr>
            <p:ph type="title" hasCustomPrompt="1"/>
          </p:nvPr>
        </p:nvSpPr>
        <p:spPr>
          <a:xfrm>
            <a:off x="5479751" y="1512000"/>
            <a:ext cx="7528223" cy="320294"/>
          </a:xfrm>
          <a:prstGeom prst="rect">
            <a:avLst/>
          </a:prstGeom>
        </p:spPr>
        <p:txBody>
          <a:bodyPr vert="horz" wrap="square" lIns="0" tIns="0" rIns="0" bIns="0" rtlCol="0" anchor="t" anchorCtr="0">
            <a:spAutoFit/>
          </a:bodyPr>
          <a:lstStyle>
            <a:lvl1pPr>
              <a:buFontTx/>
              <a:defRPr lang="de-DE" b="1" dirty="0">
                <a:latin typeface="+mj-lt"/>
                <a:ea typeface="+mn-ea"/>
                <a:cs typeface="+mn-cs"/>
              </a:defRPr>
            </a:lvl1pPr>
          </a:lstStyle>
          <a:p>
            <a:pPr lvl="0"/>
            <a:r>
              <a:rPr lang="en-US" dirty="0"/>
              <a:t>Click to edit title</a:t>
            </a:r>
            <a:endParaRPr lang="de-DE" dirty="0"/>
          </a:p>
        </p:txBody>
      </p:sp>
      <p:pic>
        <p:nvPicPr>
          <p:cNvPr id="19" name="LOGO">
            <a:extLst>
              <a:ext uri="{FF2B5EF4-FFF2-40B4-BE49-F238E27FC236}">
                <a16:creationId xmlns:a16="http://schemas.microsoft.com/office/drawing/2014/main" id="{8C954DB7-CB2D-4B1E-851B-9C1B47D334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2" name="Footer"/>
          <p:cNvSpPr>
            <a:spLocks noGrp="1"/>
          </p:cNvSpPr>
          <p:nvPr>
            <p:ph type="ftr" sz="quarter" idx="17"/>
          </p:nvPr>
        </p:nvSpPr>
        <p:spPr>
          <a:xfrm>
            <a:off x="5479751" y="7308000"/>
            <a:ext cx="4590403" cy="123111"/>
          </a:xfrm>
        </p:spPr>
        <p:txBody>
          <a:bodyPr/>
          <a:lstStyle>
            <a:lvl1pPr>
              <a:defRPr>
                <a:solidFill>
                  <a:schemeClr val="bg1">
                    <a:lumMod val="50000"/>
                  </a:schemeClr>
                </a:solidFill>
                <a:ea typeface="+mn-ea"/>
                <a:cs typeface="+mn-cs"/>
              </a:defRPr>
            </a:lvl1pPr>
          </a:lstStyle>
          <a:p>
            <a:pPr defTabSz="888980"/>
            <a:r>
              <a:rPr lang="de-DE"/>
              <a:t>Simon-Kucher | Pricing Excellence | Vereniging voor Mededingingsrecht | March 5th 2024</a:t>
            </a:r>
            <a:endParaRPr lang="de-DE" dirty="0"/>
          </a:p>
        </p:txBody>
      </p:sp>
      <p:sp>
        <p:nvSpPr>
          <p:cNvPr id="8" name="Source"/>
          <p:cNvSpPr>
            <a:spLocks noGrp="1"/>
          </p:cNvSpPr>
          <p:nvPr>
            <p:ph type="body" sz="quarter" idx="14" hasCustomPrompt="1"/>
          </p:nvPr>
        </p:nvSpPr>
        <p:spPr>
          <a:xfrm>
            <a:off x="5479751" y="7124564"/>
            <a:ext cx="7528223" cy="107722"/>
          </a:xfrm>
          <a:prstGeom prst="rect">
            <a:avLst/>
          </a:prstGeom>
        </p:spPr>
        <p:txBody>
          <a:bodyPr wrap="square" lIns="0" tIns="0" rIns="0" bIns="0" anchor="b" anchorCtr="0">
            <a:spAutoFit/>
          </a:bodyPr>
          <a:lstStyle>
            <a:lvl1pPr marL="0" indent="0">
              <a:lnSpc>
                <a:spcPct val="100000"/>
              </a:lnSpc>
              <a:spcBef>
                <a:spcPts val="0"/>
              </a:spcBef>
              <a:buFont typeface="Wingdings" panose="05000000000000000000" pitchFamily="2" charset="2"/>
              <a:buNone/>
              <a:defRPr sz="700">
                <a:solidFill>
                  <a:schemeClr val="tx1"/>
                </a:solidFill>
                <a:ea typeface="+mn-ea"/>
                <a:cs typeface="+mn-cs"/>
              </a:defRPr>
            </a:lvl1pPr>
            <a:lvl2pPr marL="288000" indent="-144000">
              <a:lnSpc>
                <a:spcPct val="100000"/>
              </a:lnSpc>
              <a:spcBef>
                <a:spcPts val="0"/>
              </a:spcBef>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152000" indent="0">
              <a:lnSpc>
                <a:spcPct val="100000"/>
              </a:lnSpc>
              <a:spcBef>
                <a:spcPts val="0"/>
              </a:spcBef>
              <a:buNone/>
              <a:defRPr sz="800"/>
            </a:lvl9pPr>
          </a:lstStyle>
          <a:p>
            <a:pPr lvl="0"/>
            <a:r>
              <a:rPr lang="en-US" dirty="0"/>
              <a:t>Click to edit source</a:t>
            </a:r>
          </a:p>
        </p:txBody>
      </p:sp>
      <p:sp>
        <p:nvSpPr>
          <p:cNvPr id="9" name="Navigator">
            <a:extLst>
              <a:ext uri="{FF2B5EF4-FFF2-40B4-BE49-F238E27FC236}">
                <a16:creationId xmlns:a16="http://schemas.microsoft.com/office/drawing/2014/main" id="{673B4E18-B148-441B-8435-15A1206E0CB2}"/>
              </a:ext>
            </a:extLst>
          </p:cNvPr>
          <p:cNvSpPr>
            <a:spLocks noGrp="1"/>
          </p:cNvSpPr>
          <p:nvPr>
            <p:ph type="body" sz="quarter" idx="19" hasCustomPrompt="1"/>
          </p:nvPr>
        </p:nvSpPr>
        <p:spPr>
          <a:xfrm>
            <a:off x="431800" y="145559"/>
            <a:ext cx="10800000" cy="184666"/>
          </a:xfrm>
        </p:spPr>
        <p:txBody>
          <a:bodyPr vert="horz" wrap="square" lIns="0" tIns="0" rIns="0" bIns="0" rtlCol="0" anchor="t">
            <a:noAutofit/>
          </a:bodyPr>
          <a:lstStyle>
            <a:lvl1pPr>
              <a:defRPr lang="en-US" dirty="0">
                <a:ea typeface="+mn-ea"/>
                <a:cs typeface="+mn-cs"/>
              </a:defRPr>
            </a:lvl1pPr>
          </a:lstStyle>
          <a:p>
            <a:pPr marR="0" lvl="0" fontAlgn="auto">
              <a:spcBef>
                <a:spcPts val="0"/>
              </a:spcBef>
              <a:spcAft>
                <a:spcPts val="0"/>
              </a:spcAft>
              <a:buClrTx/>
              <a:buSzTx/>
              <a:tabLst/>
            </a:pPr>
            <a:r>
              <a:rPr lang="en-US" dirty="0"/>
              <a:t>Click to edit navigator</a:t>
            </a:r>
          </a:p>
        </p:txBody>
      </p:sp>
    </p:spTree>
    <p:extLst>
      <p:ext uri="{BB962C8B-B14F-4D97-AF65-F5344CB8AC3E}">
        <p14:creationId xmlns:p14="http://schemas.microsoft.com/office/powerpoint/2010/main" val="33371830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 Image right 1: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825F575-5B58-4453-9A0A-B05B7041C5FA}"/>
              </a:ext>
            </a:extLst>
          </p:cNvPr>
          <p:cNvSpPr>
            <a:spLocks/>
          </p:cNvSpPr>
          <p:nvPr userDrawn="1"/>
        </p:nvSpPr>
        <p:spPr>
          <a:xfrm>
            <a:off x="8380413" y="0"/>
            <a:ext cx="5059362" cy="7559675"/>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a typeface="+mn-ea"/>
              <a:cs typeface="+mn-cs"/>
            </a:endParaRPr>
          </a:p>
        </p:txBody>
      </p:sp>
      <p:sp>
        <p:nvSpPr>
          <p:cNvPr id="9" name="Picture Placeholder 6">
            <a:extLst>
              <a:ext uri="{FF2B5EF4-FFF2-40B4-BE49-F238E27FC236}">
                <a16:creationId xmlns:a16="http://schemas.microsoft.com/office/drawing/2014/main" id="{F9A47D67-2D5B-48A5-BA82-200511DEF5DD}"/>
              </a:ext>
            </a:extLst>
          </p:cNvPr>
          <p:cNvSpPr>
            <a:spLocks noGrp="1"/>
          </p:cNvSpPr>
          <p:nvPr>
            <p:ph type="pic" sz="quarter" idx="20"/>
          </p:nvPr>
        </p:nvSpPr>
        <p:spPr>
          <a:xfrm>
            <a:off x="8380413" y="0"/>
            <a:ext cx="5059362" cy="7559675"/>
          </a:xfrm>
          <a:solidFill>
            <a:schemeClr val="accent1">
              <a:lumMod val="40000"/>
              <a:lumOff val="60000"/>
            </a:schemeClr>
          </a:solidFill>
        </p:spPr>
        <p:txBody>
          <a:bodyPr/>
          <a:lstStyle/>
          <a:p>
            <a:r>
              <a:rPr lang="en-US"/>
              <a:t>Click icon to add picture</a:t>
            </a:r>
          </a:p>
        </p:txBody>
      </p:sp>
      <p:sp>
        <p:nvSpPr>
          <p:cNvPr id="4" name="Title"/>
          <p:cNvSpPr>
            <a:spLocks noGrp="1"/>
          </p:cNvSpPr>
          <p:nvPr>
            <p:ph type="title" hasCustomPrompt="1"/>
          </p:nvPr>
        </p:nvSpPr>
        <p:spPr>
          <a:xfrm>
            <a:off x="431800" y="1512000"/>
            <a:ext cx="7509514" cy="320294"/>
          </a:xfrm>
          <a:prstGeom prst="rect">
            <a:avLst/>
          </a:prstGeom>
        </p:spPr>
        <p:txBody>
          <a:bodyPr vert="horz" wrap="square" lIns="0" tIns="0" rIns="0" bIns="0" rtlCol="0" anchor="t" anchorCtr="0">
            <a:spAutoFit/>
          </a:bodyPr>
          <a:lstStyle>
            <a:lvl1pPr>
              <a:buFontTx/>
              <a:defRPr lang="de-DE" b="1" dirty="0">
                <a:latin typeface="+mj-lt"/>
                <a:ea typeface="+mn-ea"/>
                <a:cs typeface="+mn-cs"/>
              </a:defRPr>
            </a:lvl1pPr>
          </a:lstStyle>
          <a:p>
            <a:pPr lvl="0"/>
            <a:r>
              <a:rPr lang="en-US" dirty="0"/>
              <a:t>Click to edit title</a:t>
            </a:r>
            <a:endParaRPr lang="de-DE" dirty="0"/>
          </a:p>
        </p:txBody>
      </p:sp>
      <p:pic>
        <p:nvPicPr>
          <p:cNvPr id="19" name="LOGO">
            <a:extLst>
              <a:ext uri="{FF2B5EF4-FFF2-40B4-BE49-F238E27FC236}">
                <a16:creationId xmlns:a16="http://schemas.microsoft.com/office/drawing/2014/main" id="{8C954DB7-CB2D-4B1E-851B-9C1B47D334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2" name="Footer"/>
          <p:cNvSpPr>
            <a:spLocks noGrp="1"/>
          </p:cNvSpPr>
          <p:nvPr>
            <p:ph type="ftr" sz="quarter" idx="17"/>
          </p:nvPr>
        </p:nvSpPr>
        <p:spPr>
          <a:xfrm>
            <a:off x="431800" y="7308000"/>
            <a:ext cx="7509514" cy="123111"/>
          </a:xfrm>
        </p:spPr>
        <p:txBody>
          <a:bodyPr/>
          <a:lstStyle>
            <a:lvl1pPr>
              <a:defRPr>
                <a:solidFill>
                  <a:schemeClr val="bg1">
                    <a:lumMod val="50000"/>
                  </a:schemeClr>
                </a:solidFill>
                <a:ea typeface="+mn-ea"/>
                <a:cs typeface="+mn-cs"/>
              </a:defRPr>
            </a:lvl1pPr>
          </a:lstStyle>
          <a:p>
            <a:pPr defTabSz="888980"/>
            <a:r>
              <a:rPr lang="de-DE"/>
              <a:t>Simon-Kucher | Pricing Excellence | Vereniging voor Mededingingsrecht | March 5th 2024</a:t>
            </a:r>
            <a:endParaRPr lang="de-DE" dirty="0"/>
          </a:p>
        </p:txBody>
      </p:sp>
      <p:sp>
        <p:nvSpPr>
          <p:cNvPr id="8" name="Source"/>
          <p:cNvSpPr>
            <a:spLocks noGrp="1"/>
          </p:cNvSpPr>
          <p:nvPr>
            <p:ph type="body" sz="quarter" idx="14" hasCustomPrompt="1"/>
          </p:nvPr>
        </p:nvSpPr>
        <p:spPr>
          <a:xfrm>
            <a:off x="431800" y="7124564"/>
            <a:ext cx="7509514" cy="107722"/>
          </a:xfrm>
          <a:prstGeom prst="rect">
            <a:avLst/>
          </a:prstGeom>
        </p:spPr>
        <p:txBody>
          <a:bodyPr wrap="square" lIns="0" tIns="0" rIns="0" bIns="0" anchor="b" anchorCtr="0">
            <a:spAutoFit/>
          </a:bodyPr>
          <a:lstStyle>
            <a:lvl1pPr marL="0" indent="0">
              <a:lnSpc>
                <a:spcPct val="100000"/>
              </a:lnSpc>
              <a:spcBef>
                <a:spcPts val="0"/>
              </a:spcBef>
              <a:buFont typeface="Wingdings" panose="05000000000000000000" pitchFamily="2" charset="2"/>
              <a:buNone/>
              <a:defRPr sz="700">
                <a:solidFill>
                  <a:schemeClr val="tx1"/>
                </a:solidFill>
                <a:ea typeface="+mn-ea"/>
                <a:cs typeface="+mn-cs"/>
              </a:defRPr>
            </a:lvl1pPr>
            <a:lvl2pPr marL="288000" indent="-144000">
              <a:lnSpc>
                <a:spcPct val="100000"/>
              </a:lnSpc>
              <a:spcBef>
                <a:spcPts val="0"/>
              </a:spcBef>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152000" indent="0">
              <a:lnSpc>
                <a:spcPct val="100000"/>
              </a:lnSpc>
              <a:spcBef>
                <a:spcPts val="0"/>
              </a:spcBef>
              <a:buNone/>
              <a:defRPr sz="800"/>
            </a:lvl9pPr>
          </a:lstStyle>
          <a:p>
            <a:pPr lvl="0"/>
            <a:r>
              <a:rPr lang="en-US" dirty="0"/>
              <a:t>Click to edit source</a:t>
            </a:r>
          </a:p>
        </p:txBody>
      </p:sp>
      <p:sp>
        <p:nvSpPr>
          <p:cNvPr id="5" name="Slide Number"/>
          <p:cNvSpPr>
            <a:spLocks noGrp="1"/>
          </p:cNvSpPr>
          <p:nvPr>
            <p:ph type="sldNum" sz="quarter" idx="18"/>
          </p:nvPr>
        </p:nvSpPr>
        <p:spPr>
          <a:xfrm>
            <a:off x="11212232" y="7308000"/>
            <a:ext cx="1795744" cy="111600"/>
          </a:xfrm>
        </p:spPr>
        <p:txBody>
          <a:bodyPr/>
          <a:lstStyle>
            <a:lvl1pPr>
              <a:buFontTx/>
              <a:defRPr>
                <a:solidFill>
                  <a:schemeClr val="bg1">
                    <a:lumMod val="50000"/>
                  </a:schemeClr>
                </a:solidFill>
                <a:ea typeface="+mn-ea"/>
                <a:cs typeface="+mn-cs"/>
              </a:defRPr>
            </a:lvl1pPr>
          </a:lstStyle>
          <a:p>
            <a:pPr defTabSz="888980"/>
            <a:fld id="{3A65056A-10E9-40C8-A093-AA138EB7B919}" type="slidenum">
              <a:rPr lang="de-DE" smtClean="0"/>
              <a:pPr defTabSz="888980"/>
              <a:t>‹#›</a:t>
            </a:fld>
            <a:endParaRPr lang="de-DE" dirty="0"/>
          </a:p>
        </p:txBody>
      </p:sp>
      <p:sp>
        <p:nvSpPr>
          <p:cNvPr id="10" name="Navigator">
            <a:extLst>
              <a:ext uri="{FF2B5EF4-FFF2-40B4-BE49-F238E27FC236}">
                <a16:creationId xmlns:a16="http://schemas.microsoft.com/office/drawing/2014/main" id="{65EEF764-B59E-488A-B5F1-CE41F42450F3}"/>
              </a:ext>
            </a:extLst>
          </p:cNvPr>
          <p:cNvSpPr>
            <a:spLocks noGrp="1"/>
          </p:cNvSpPr>
          <p:nvPr>
            <p:ph type="body" sz="quarter" idx="19" hasCustomPrompt="1"/>
          </p:nvPr>
        </p:nvSpPr>
        <p:spPr>
          <a:xfrm>
            <a:off x="431800" y="145559"/>
            <a:ext cx="10800000" cy="184666"/>
          </a:xfrm>
        </p:spPr>
        <p:txBody>
          <a:bodyPr vert="horz" wrap="square" lIns="0" tIns="0" rIns="0" bIns="0" rtlCol="0" anchor="t">
            <a:noAutofit/>
          </a:bodyPr>
          <a:lstStyle>
            <a:lvl1pPr>
              <a:defRPr lang="en-US" dirty="0">
                <a:ea typeface="+mn-ea"/>
                <a:cs typeface="+mn-cs"/>
              </a:defRPr>
            </a:lvl1pPr>
          </a:lstStyle>
          <a:p>
            <a:pPr marR="0" lvl="0" fontAlgn="auto">
              <a:spcBef>
                <a:spcPts val="0"/>
              </a:spcBef>
              <a:spcAft>
                <a:spcPts val="0"/>
              </a:spcAft>
              <a:buClrTx/>
              <a:buSzTx/>
              <a:tabLst/>
            </a:pPr>
            <a:r>
              <a:rPr lang="en-US" dirty="0"/>
              <a:t>Click to edit navigator</a:t>
            </a:r>
          </a:p>
        </p:txBody>
      </p:sp>
    </p:spTree>
    <p:extLst>
      <p:ext uri="{BB962C8B-B14F-4D97-AF65-F5344CB8AC3E}">
        <p14:creationId xmlns:p14="http://schemas.microsoft.com/office/powerpoint/2010/main" val="1417726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 Image and background top lef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17A8AA8-EBF6-4E05-8AA1-925D719B10A8}"/>
              </a:ext>
            </a:extLst>
          </p:cNvPr>
          <p:cNvSpPr/>
          <p:nvPr userDrawn="1"/>
        </p:nvSpPr>
        <p:spPr>
          <a:xfrm>
            <a:off x="0" y="1150938"/>
            <a:ext cx="5829410" cy="5832474"/>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a typeface="+mn-ea"/>
              <a:cs typeface="+mn-cs"/>
            </a:endParaRPr>
          </a:p>
        </p:txBody>
      </p:sp>
      <p:sp>
        <p:nvSpPr>
          <p:cNvPr id="5" name="Slide Number"/>
          <p:cNvSpPr>
            <a:spLocks noGrp="1"/>
          </p:cNvSpPr>
          <p:nvPr>
            <p:ph type="sldNum" sz="quarter" idx="18"/>
          </p:nvPr>
        </p:nvSpPr>
        <p:spPr>
          <a:xfrm>
            <a:off x="11212232" y="7308000"/>
            <a:ext cx="1795744" cy="111600"/>
          </a:xfrm>
        </p:spPr>
        <p:txBody>
          <a:bodyPr/>
          <a:lstStyle>
            <a:lvl1pPr>
              <a:buFontTx/>
              <a:defRPr>
                <a:solidFill>
                  <a:schemeClr val="bg1">
                    <a:lumMod val="50000"/>
                  </a:schemeClr>
                </a:solidFill>
                <a:ea typeface="+mn-ea"/>
                <a:cs typeface="+mn-cs"/>
              </a:defRPr>
            </a:lvl1pPr>
          </a:lstStyle>
          <a:p>
            <a:pPr defTabSz="888980"/>
            <a:fld id="{3A65056A-10E9-40C8-A093-AA138EB7B919}" type="slidenum">
              <a:rPr lang="de-DE" smtClean="0"/>
              <a:pPr defTabSz="888980"/>
              <a:t>‹#›</a:t>
            </a:fld>
            <a:endParaRPr lang="de-DE" dirty="0"/>
          </a:p>
        </p:txBody>
      </p:sp>
      <p:sp>
        <p:nvSpPr>
          <p:cNvPr id="4" name="Title"/>
          <p:cNvSpPr>
            <a:spLocks noGrp="1"/>
          </p:cNvSpPr>
          <p:nvPr>
            <p:ph type="title" hasCustomPrompt="1"/>
          </p:nvPr>
        </p:nvSpPr>
        <p:spPr>
          <a:xfrm>
            <a:off x="431800" y="743433"/>
            <a:ext cx="10836275" cy="320344"/>
          </a:xfrm>
          <a:prstGeom prst="rect">
            <a:avLst/>
          </a:prstGeom>
        </p:spPr>
        <p:txBody>
          <a:bodyPr vert="horz" wrap="square" lIns="0" tIns="0" rIns="0" bIns="0" rtlCol="0" anchor="b" anchorCtr="0">
            <a:spAutoFit/>
          </a:bodyPr>
          <a:lstStyle>
            <a:lvl1pPr>
              <a:buFontTx/>
              <a:defRPr lang="de-DE" dirty="0">
                <a:ea typeface="+mn-ea"/>
                <a:cs typeface="+mn-cs"/>
              </a:defRPr>
            </a:lvl1pPr>
          </a:lstStyle>
          <a:p>
            <a:pPr lvl="0">
              <a:lnSpc>
                <a:spcPct val="111000"/>
              </a:lnSpc>
            </a:pPr>
            <a:r>
              <a:rPr lang="en-US" dirty="0"/>
              <a:t>Click to edit title</a:t>
            </a:r>
            <a:endParaRPr lang="de-DE" dirty="0"/>
          </a:p>
        </p:txBody>
      </p:sp>
      <p:pic>
        <p:nvPicPr>
          <p:cNvPr id="19" name="LOGO">
            <a:extLst>
              <a:ext uri="{FF2B5EF4-FFF2-40B4-BE49-F238E27FC236}">
                <a16:creationId xmlns:a16="http://schemas.microsoft.com/office/drawing/2014/main" id="{8C954DB7-CB2D-4B1E-851B-9C1B47D334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2" name="Footer"/>
          <p:cNvSpPr>
            <a:spLocks noGrp="1"/>
          </p:cNvSpPr>
          <p:nvPr>
            <p:ph type="ftr" sz="quarter" idx="17"/>
          </p:nvPr>
        </p:nvSpPr>
        <p:spPr>
          <a:xfrm>
            <a:off x="431800" y="7308000"/>
            <a:ext cx="9907591" cy="123111"/>
          </a:xfrm>
        </p:spPr>
        <p:txBody>
          <a:bodyPr/>
          <a:lstStyle>
            <a:lvl1pPr>
              <a:defRPr>
                <a:solidFill>
                  <a:schemeClr val="bg1">
                    <a:lumMod val="50000"/>
                  </a:schemeClr>
                </a:solidFill>
                <a:ea typeface="+mn-ea"/>
                <a:cs typeface="+mn-cs"/>
              </a:defRPr>
            </a:lvl1pPr>
          </a:lstStyle>
          <a:p>
            <a:pPr defTabSz="888980"/>
            <a:r>
              <a:rPr lang="de-DE"/>
              <a:t>Simon-Kucher | Pricing Excellence | Vereniging voor Mededingingsrecht | March 5th 2024</a:t>
            </a:r>
            <a:endParaRPr lang="de-DE" dirty="0"/>
          </a:p>
        </p:txBody>
      </p:sp>
      <p:sp>
        <p:nvSpPr>
          <p:cNvPr id="8" name="Source"/>
          <p:cNvSpPr>
            <a:spLocks noGrp="1"/>
          </p:cNvSpPr>
          <p:nvPr>
            <p:ph type="body" sz="quarter" idx="14" hasCustomPrompt="1"/>
          </p:nvPr>
        </p:nvSpPr>
        <p:spPr>
          <a:xfrm>
            <a:off x="431800" y="7124564"/>
            <a:ext cx="12572377" cy="107722"/>
          </a:xfrm>
          <a:prstGeom prst="rect">
            <a:avLst/>
          </a:prstGeom>
        </p:spPr>
        <p:txBody>
          <a:bodyPr wrap="square" lIns="0" tIns="0" rIns="0" bIns="0" anchor="b" anchorCtr="0">
            <a:spAutoFit/>
          </a:bodyPr>
          <a:lstStyle>
            <a:lvl1pPr marL="0" indent="0">
              <a:lnSpc>
                <a:spcPct val="100000"/>
              </a:lnSpc>
              <a:spcBef>
                <a:spcPts val="0"/>
              </a:spcBef>
              <a:buFont typeface="Wingdings" panose="05000000000000000000" pitchFamily="2" charset="2"/>
              <a:buNone/>
              <a:defRPr sz="700">
                <a:solidFill>
                  <a:schemeClr val="tx1"/>
                </a:solidFill>
                <a:ea typeface="+mn-ea"/>
                <a:cs typeface="+mn-cs"/>
              </a:defRPr>
            </a:lvl1pPr>
            <a:lvl2pPr marL="288000" indent="-144000">
              <a:lnSpc>
                <a:spcPct val="100000"/>
              </a:lnSpc>
              <a:spcBef>
                <a:spcPts val="0"/>
              </a:spcBef>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152000" indent="0">
              <a:lnSpc>
                <a:spcPct val="100000"/>
              </a:lnSpc>
              <a:spcBef>
                <a:spcPts val="0"/>
              </a:spcBef>
              <a:buNone/>
              <a:defRPr sz="800"/>
            </a:lvl9pPr>
          </a:lstStyle>
          <a:p>
            <a:pPr lvl="0"/>
            <a:r>
              <a:rPr lang="en-US" dirty="0"/>
              <a:t>Click to edit source</a:t>
            </a:r>
          </a:p>
        </p:txBody>
      </p:sp>
      <p:sp>
        <p:nvSpPr>
          <p:cNvPr id="3" name="Rectangle 2">
            <a:extLst>
              <a:ext uri="{FF2B5EF4-FFF2-40B4-BE49-F238E27FC236}">
                <a16:creationId xmlns:a16="http://schemas.microsoft.com/office/drawing/2014/main" id="{15C4B68F-4091-424F-9D0E-6A0BED3B69CB}"/>
              </a:ext>
            </a:extLst>
          </p:cNvPr>
          <p:cNvSpPr>
            <a:spLocks/>
          </p:cNvSpPr>
          <p:nvPr userDrawn="1"/>
        </p:nvSpPr>
        <p:spPr>
          <a:xfrm>
            <a:off x="431800" y="1512000"/>
            <a:ext cx="5397612" cy="5471412"/>
          </a:xfrm>
          <a:prstGeom prst="rect">
            <a:avLst/>
          </a:prstGeom>
          <a:solidFill>
            <a:schemeClr val="bg1">
              <a:alpha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a typeface="+mn-ea"/>
              <a:cs typeface="+mn-cs"/>
            </a:endParaRPr>
          </a:p>
        </p:txBody>
      </p:sp>
      <p:sp>
        <p:nvSpPr>
          <p:cNvPr id="14" name="Picture Placeholder 6">
            <a:extLst>
              <a:ext uri="{FF2B5EF4-FFF2-40B4-BE49-F238E27FC236}">
                <a16:creationId xmlns:a16="http://schemas.microsoft.com/office/drawing/2014/main" id="{E6D5E84C-9FFE-4D5E-9D9C-AE53E0D0EE39}"/>
              </a:ext>
            </a:extLst>
          </p:cNvPr>
          <p:cNvSpPr>
            <a:spLocks noGrp="1"/>
          </p:cNvSpPr>
          <p:nvPr>
            <p:ph type="pic" sz="quarter" idx="20"/>
          </p:nvPr>
        </p:nvSpPr>
        <p:spPr>
          <a:xfrm>
            <a:off x="431800" y="1512000"/>
            <a:ext cx="5397612" cy="5471412"/>
          </a:xfrm>
          <a:solidFill>
            <a:schemeClr val="bg1">
              <a:alpha val="80000"/>
            </a:schemeClr>
          </a:solidFill>
        </p:spPr>
        <p:txBody>
          <a:bodyPr/>
          <a:lstStyle/>
          <a:p>
            <a:r>
              <a:rPr lang="en-US"/>
              <a:t>Click icon to add picture</a:t>
            </a:r>
          </a:p>
        </p:txBody>
      </p:sp>
      <p:sp>
        <p:nvSpPr>
          <p:cNvPr id="11" name="Navigator">
            <a:extLst>
              <a:ext uri="{FF2B5EF4-FFF2-40B4-BE49-F238E27FC236}">
                <a16:creationId xmlns:a16="http://schemas.microsoft.com/office/drawing/2014/main" id="{473BEA81-8306-4988-8785-57AC5F1ADA76}"/>
              </a:ext>
            </a:extLst>
          </p:cNvPr>
          <p:cNvSpPr>
            <a:spLocks noGrp="1"/>
          </p:cNvSpPr>
          <p:nvPr>
            <p:ph type="body" sz="quarter" idx="19" hasCustomPrompt="1"/>
          </p:nvPr>
        </p:nvSpPr>
        <p:spPr>
          <a:xfrm>
            <a:off x="431800" y="145559"/>
            <a:ext cx="10800000" cy="184666"/>
          </a:xfrm>
        </p:spPr>
        <p:txBody>
          <a:bodyPr vert="horz" wrap="square" lIns="0" tIns="0" rIns="0" bIns="0" rtlCol="0" anchor="t">
            <a:noAutofit/>
          </a:bodyPr>
          <a:lstStyle>
            <a:lvl1pPr>
              <a:defRPr lang="en-US" dirty="0">
                <a:ea typeface="+mn-ea"/>
                <a:cs typeface="+mn-cs"/>
              </a:defRPr>
            </a:lvl1pPr>
          </a:lstStyle>
          <a:p>
            <a:pPr marR="0" lvl="0" fontAlgn="auto">
              <a:spcBef>
                <a:spcPts val="0"/>
              </a:spcBef>
              <a:spcAft>
                <a:spcPts val="0"/>
              </a:spcAft>
              <a:buClrTx/>
              <a:buSzTx/>
              <a:tabLst/>
            </a:pPr>
            <a:r>
              <a:rPr lang="en-US" dirty="0"/>
              <a:t>Click to edit navigator</a:t>
            </a:r>
          </a:p>
        </p:txBody>
      </p:sp>
    </p:spTree>
    <p:extLst>
      <p:ext uri="{BB962C8B-B14F-4D97-AF65-F5344CB8AC3E}">
        <p14:creationId xmlns:p14="http://schemas.microsoft.com/office/powerpoint/2010/main" val="120110732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 Image and background to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96D465D-D65E-4CC5-A676-3AE6915FCB42}"/>
              </a:ext>
            </a:extLst>
          </p:cNvPr>
          <p:cNvSpPr/>
          <p:nvPr userDrawn="1"/>
        </p:nvSpPr>
        <p:spPr>
          <a:xfrm>
            <a:off x="0" y="1150938"/>
            <a:ext cx="13439774" cy="2715638"/>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a typeface="+mn-ea"/>
              <a:cs typeface="+mn-cs"/>
            </a:endParaRPr>
          </a:p>
        </p:txBody>
      </p:sp>
      <p:sp>
        <p:nvSpPr>
          <p:cNvPr id="5" name="Slide Number"/>
          <p:cNvSpPr>
            <a:spLocks noGrp="1"/>
          </p:cNvSpPr>
          <p:nvPr>
            <p:ph type="sldNum" sz="quarter" idx="18"/>
          </p:nvPr>
        </p:nvSpPr>
        <p:spPr>
          <a:xfrm>
            <a:off x="11212232" y="7308000"/>
            <a:ext cx="1795744" cy="111600"/>
          </a:xfrm>
        </p:spPr>
        <p:txBody>
          <a:bodyPr/>
          <a:lstStyle>
            <a:lvl1pPr>
              <a:buFontTx/>
              <a:defRPr>
                <a:solidFill>
                  <a:schemeClr val="bg1">
                    <a:lumMod val="50000"/>
                  </a:schemeClr>
                </a:solidFill>
                <a:ea typeface="+mn-ea"/>
                <a:cs typeface="+mn-cs"/>
              </a:defRPr>
            </a:lvl1pPr>
          </a:lstStyle>
          <a:p>
            <a:pPr defTabSz="888980"/>
            <a:fld id="{3A65056A-10E9-40C8-A093-AA138EB7B919}" type="slidenum">
              <a:rPr lang="de-DE" smtClean="0"/>
              <a:pPr defTabSz="888980"/>
              <a:t>‹#›</a:t>
            </a:fld>
            <a:endParaRPr lang="de-DE" dirty="0"/>
          </a:p>
        </p:txBody>
      </p:sp>
      <p:sp>
        <p:nvSpPr>
          <p:cNvPr id="4" name="Title"/>
          <p:cNvSpPr>
            <a:spLocks noGrp="1"/>
          </p:cNvSpPr>
          <p:nvPr>
            <p:ph type="title" hasCustomPrompt="1"/>
          </p:nvPr>
        </p:nvSpPr>
        <p:spPr>
          <a:xfrm>
            <a:off x="431800" y="743433"/>
            <a:ext cx="10836275" cy="320344"/>
          </a:xfrm>
          <a:prstGeom prst="rect">
            <a:avLst/>
          </a:prstGeom>
        </p:spPr>
        <p:txBody>
          <a:bodyPr vert="horz" wrap="square" lIns="0" tIns="0" rIns="0" bIns="0" rtlCol="0" anchor="b" anchorCtr="0">
            <a:spAutoFit/>
          </a:bodyPr>
          <a:lstStyle>
            <a:lvl1pPr>
              <a:buFontTx/>
              <a:defRPr lang="de-DE" dirty="0">
                <a:ea typeface="+mn-ea"/>
                <a:cs typeface="+mn-cs"/>
              </a:defRPr>
            </a:lvl1pPr>
          </a:lstStyle>
          <a:p>
            <a:pPr lvl="0">
              <a:lnSpc>
                <a:spcPct val="111000"/>
              </a:lnSpc>
            </a:pPr>
            <a:r>
              <a:rPr lang="en-US" dirty="0"/>
              <a:t>Click to edit title</a:t>
            </a:r>
            <a:endParaRPr lang="de-DE" dirty="0"/>
          </a:p>
        </p:txBody>
      </p:sp>
      <p:pic>
        <p:nvPicPr>
          <p:cNvPr id="19" name="LOGO">
            <a:extLst>
              <a:ext uri="{FF2B5EF4-FFF2-40B4-BE49-F238E27FC236}">
                <a16:creationId xmlns:a16="http://schemas.microsoft.com/office/drawing/2014/main" id="{8C954DB7-CB2D-4B1E-851B-9C1B47D334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2" name="Footer"/>
          <p:cNvSpPr>
            <a:spLocks noGrp="1"/>
          </p:cNvSpPr>
          <p:nvPr>
            <p:ph type="ftr" sz="quarter" idx="17"/>
          </p:nvPr>
        </p:nvSpPr>
        <p:spPr>
          <a:xfrm>
            <a:off x="431800" y="7308000"/>
            <a:ext cx="9907591" cy="123111"/>
          </a:xfrm>
        </p:spPr>
        <p:txBody>
          <a:bodyPr/>
          <a:lstStyle>
            <a:lvl1pPr>
              <a:defRPr>
                <a:solidFill>
                  <a:schemeClr val="bg1">
                    <a:lumMod val="50000"/>
                  </a:schemeClr>
                </a:solidFill>
                <a:ea typeface="+mn-ea"/>
                <a:cs typeface="+mn-cs"/>
              </a:defRPr>
            </a:lvl1pPr>
          </a:lstStyle>
          <a:p>
            <a:pPr defTabSz="888980"/>
            <a:r>
              <a:rPr lang="de-DE"/>
              <a:t>Simon-Kucher | Pricing Excellence | Vereniging voor Mededingingsrecht | March 5th 2024</a:t>
            </a:r>
            <a:endParaRPr lang="de-DE" dirty="0"/>
          </a:p>
        </p:txBody>
      </p:sp>
      <p:sp>
        <p:nvSpPr>
          <p:cNvPr id="8" name="Source"/>
          <p:cNvSpPr>
            <a:spLocks noGrp="1"/>
          </p:cNvSpPr>
          <p:nvPr>
            <p:ph type="body" sz="quarter" idx="14" hasCustomPrompt="1"/>
          </p:nvPr>
        </p:nvSpPr>
        <p:spPr>
          <a:xfrm>
            <a:off x="431800" y="7124564"/>
            <a:ext cx="12572377" cy="107722"/>
          </a:xfrm>
          <a:prstGeom prst="rect">
            <a:avLst/>
          </a:prstGeom>
        </p:spPr>
        <p:txBody>
          <a:bodyPr wrap="square" lIns="0" tIns="0" rIns="0" bIns="0" anchor="b" anchorCtr="0">
            <a:spAutoFit/>
          </a:bodyPr>
          <a:lstStyle>
            <a:lvl1pPr marL="0" indent="0">
              <a:lnSpc>
                <a:spcPct val="100000"/>
              </a:lnSpc>
              <a:spcBef>
                <a:spcPts val="0"/>
              </a:spcBef>
              <a:buFont typeface="Wingdings" panose="05000000000000000000" pitchFamily="2" charset="2"/>
              <a:buNone/>
              <a:defRPr sz="700">
                <a:solidFill>
                  <a:schemeClr val="tx1"/>
                </a:solidFill>
                <a:ea typeface="+mn-ea"/>
                <a:cs typeface="+mn-cs"/>
              </a:defRPr>
            </a:lvl1pPr>
            <a:lvl2pPr marL="288000" indent="-144000">
              <a:lnSpc>
                <a:spcPct val="100000"/>
              </a:lnSpc>
              <a:spcBef>
                <a:spcPts val="0"/>
              </a:spcBef>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152000" indent="0">
              <a:lnSpc>
                <a:spcPct val="100000"/>
              </a:lnSpc>
              <a:spcBef>
                <a:spcPts val="0"/>
              </a:spcBef>
              <a:buNone/>
              <a:defRPr sz="800"/>
            </a:lvl9pPr>
          </a:lstStyle>
          <a:p>
            <a:pPr lvl="0"/>
            <a:r>
              <a:rPr lang="en-US" dirty="0"/>
              <a:t>Click to edit source</a:t>
            </a:r>
          </a:p>
        </p:txBody>
      </p:sp>
      <p:sp>
        <p:nvSpPr>
          <p:cNvPr id="16" name="Picture Placeholder 6">
            <a:extLst>
              <a:ext uri="{FF2B5EF4-FFF2-40B4-BE49-F238E27FC236}">
                <a16:creationId xmlns:a16="http://schemas.microsoft.com/office/drawing/2014/main" id="{D56E8676-A642-4ED1-AF6D-949131DB4012}"/>
              </a:ext>
            </a:extLst>
          </p:cNvPr>
          <p:cNvSpPr>
            <a:spLocks noGrp="1"/>
          </p:cNvSpPr>
          <p:nvPr>
            <p:ph type="pic" sz="quarter" idx="20"/>
          </p:nvPr>
        </p:nvSpPr>
        <p:spPr>
          <a:xfrm>
            <a:off x="431799" y="1512000"/>
            <a:ext cx="5397612" cy="5471413"/>
          </a:xfrm>
          <a:solidFill>
            <a:schemeClr val="bg1">
              <a:alpha val="80000"/>
            </a:schemeClr>
          </a:solidFill>
        </p:spPr>
        <p:txBody>
          <a:bodyPr/>
          <a:lstStyle/>
          <a:p>
            <a:r>
              <a:rPr lang="en-US"/>
              <a:t>Click icon to add picture</a:t>
            </a:r>
          </a:p>
        </p:txBody>
      </p:sp>
      <p:sp>
        <p:nvSpPr>
          <p:cNvPr id="11" name="Navigator">
            <a:extLst>
              <a:ext uri="{FF2B5EF4-FFF2-40B4-BE49-F238E27FC236}">
                <a16:creationId xmlns:a16="http://schemas.microsoft.com/office/drawing/2014/main" id="{E6233B72-C44C-4011-BBF2-EE3EED3506FE}"/>
              </a:ext>
            </a:extLst>
          </p:cNvPr>
          <p:cNvSpPr>
            <a:spLocks noGrp="1"/>
          </p:cNvSpPr>
          <p:nvPr>
            <p:ph type="body" sz="quarter" idx="19" hasCustomPrompt="1"/>
          </p:nvPr>
        </p:nvSpPr>
        <p:spPr>
          <a:xfrm>
            <a:off x="431800" y="145559"/>
            <a:ext cx="10800000" cy="184666"/>
          </a:xfrm>
        </p:spPr>
        <p:txBody>
          <a:bodyPr vert="horz" wrap="square" lIns="0" tIns="0" rIns="0" bIns="0" rtlCol="0" anchor="t">
            <a:noAutofit/>
          </a:bodyPr>
          <a:lstStyle>
            <a:lvl1pPr>
              <a:defRPr lang="en-US" dirty="0">
                <a:ea typeface="+mn-ea"/>
                <a:cs typeface="+mn-cs"/>
              </a:defRPr>
            </a:lvl1pPr>
          </a:lstStyle>
          <a:p>
            <a:pPr marR="0" lvl="0" fontAlgn="auto">
              <a:spcBef>
                <a:spcPts val="0"/>
              </a:spcBef>
              <a:spcAft>
                <a:spcPts val="0"/>
              </a:spcAft>
              <a:buClrTx/>
              <a:buSzTx/>
              <a:tabLst/>
            </a:pPr>
            <a:r>
              <a:rPr lang="en-US" dirty="0"/>
              <a:t>Click to edit navigator</a:t>
            </a:r>
          </a:p>
        </p:txBody>
      </p:sp>
    </p:spTree>
    <p:extLst>
      <p:ext uri="{BB962C8B-B14F-4D97-AF65-F5344CB8AC3E}">
        <p14:creationId xmlns:p14="http://schemas.microsoft.com/office/powerpoint/2010/main" val="38635371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 Image and backgrou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002B7F-1DD7-4876-A9C8-A4CF881E1B54}"/>
              </a:ext>
            </a:extLst>
          </p:cNvPr>
          <p:cNvSpPr/>
          <p:nvPr userDrawn="1"/>
        </p:nvSpPr>
        <p:spPr>
          <a:xfrm>
            <a:off x="0" y="1150938"/>
            <a:ext cx="13439774" cy="2715638"/>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a typeface="+mn-ea"/>
              <a:cs typeface="+mn-cs"/>
            </a:endParaRPr>
          </a:p>
        </p:txBody>
      </p:sp>
      <p:sp>
        <p:nvSpPr>
          <p:cNvPr id="16" name="Picture Placeholder 6">
            <a:extLst>
              <a:ext uri="{FF2B5EF4-FFF2-40B4-BE49-F238E27FC236}">
                <a16:creationId xmlns:a16="http://schemas.microsoft.com/office/drawing/2014/main" id="{D56E8676-A642-4ED1-AF6D-949131DB4012}"/>
              </a:ext>
            </a:extLst>
          </p:cNvPr>
          <p:cNvSpPr>
            <a:spLocks noGrp="1"/>
          </p:cNvSpPr>
          <p:nvPr>
            <p:ph type="pic" sz="quarter" idx="20"/>
          </p:nvPr>
        </p:nvSpPr>
        <p:spPr>
          <a:xfrm>
            <a:off x="431799" y="1150939"/>
            <a:ext cx="5397611" cy="5832474"/>
          </a:xfrm>
          <a:solidFill>
            <a:schemeClr val="bg1">
              <a:alpha val="80000"/>
            </a:schemeClr>
          </a:solidFill>
        </p:spPr>
        <p:txBody>
          <a:bodyPr/>
          <a:lstStyle/>
          <a:p>
            <a:r>
              <a:rPr lang="en-US"/>
              <a:t>Click icon to add picture</a:t>
            </a:r>
          </a:p>
        </p:txBody>
      </p:sp>
      <p:sp>
        <p:nvSpPr>
          <p:cNvPr id="5" name="Slide Number"/>
          <p:cNvSpPr>
            <a:spLocks noGrp="1"/>
          </p:cNvSpPr>
          <p:nvPr>
            <p:ph type="sldNum" sz="quarter" idx="18"/>
          </p:nvPr>
        </p:nvSpPr>
        <p:spPr>
          <a:xfrm>
            <a:off x="11212232" y="7308000"/>
            <a:ext cx="1795744" cy="111600"/>
          </a:xfrm>
        </p:spPr>
        <p:txBody>
          <a:bodyPr/>
          <a:lstStyle>
            <a:lvl1pPr>
              <a:buFontTx/>
              <a:defRPr>
                <a:solidFill>
                  <a:schemeClr val="bg1">
                    <a:lumMod val="50000"/>
                  </a:schemeClr>
                </a:solidFill>
                <a:ea typeface="+mn-ea"/>
                <a:cs typeface="+mn-cs"/>
              </a:defRPr>
            </a:lvl1pPr>
          </a:lstStyle>
          <a:p>
            <a:pPr defTabSz="888980"/>
            <a:fld id="{3A65056A-10E9-40C8-A093-AA138EB7B919}" type="slidenum">
              <a:rPr lang="de-DE" smtClean="0"/>
              <a:pPr defTabSz="888980"/>
              <a:t>‹#›</a:t>
            </a:fld>
            <a:endParaRPr lang="de-DE" dirty="0"/>
          </a:p>
        </p:txBody>
      </p:sp>
      <p:sp>
        <p:nvSpPr>
          <p:cNvPr id="4" name="Title"/>
          <p:cNvSpPr>
            <a:spLocks noGrp="1"/>
          </p:cNvSpPr>
          <p:nvPr>
            <p:ph type="title" hasCustomPrompt="1"/>
          </p:nvPr>
        </p:nvSpPr>
        <p:spPr>
          <a:xfrm>
            <a:off x="431800" y="743433"/>
            <a:ext cx="10836275" cy="320344"/>
          </a:xfrm>
          <a:prstGeom prst="rect">
            <a:avLst/>
          </a:prstGeom>
        </p:spPr>
        <p:txBody>
          <a:bodyPr vert="horz" wrap="square" lIns="0" tIns="0" rIns="0" bIns="0" rtlCol="0" anchor="b" anchorCtr="0">
            <a:spAutoFit/>
          </a:bodyPr>
          <a:lstStyle>
            <a:lvl1pPr>
              <a:buFontTx/>
              <a:defRPr lang="de-DE" dirty="0">
                <a:ea typeface="+mn-ea"/>
                <a:cs typeface="+mn-cs"/>
              </a:defRPr>
            </a:lvl1pPr>
          </a:lstStyle>
          <a:p>
            <a:pPr lvl="0">
              <a:lnSpc>
                <a:spcPct val="111000"/>
              </a:lnSpc>
            </a:pPr>
            <a:r>
              <a:rPr lang="en-US" dirty="0"/>
              <a:t>Click to edit title</a:t>
            </a:r>
            <a:endParaRPr lang="de-DE" dirty="0"/>
          </a:p>
        </p:txBody>
      </p:sp>
      <p:pic>
        <p:nvPicPr>
          <p:cNvPr id="19" name="LOGO">
            <a:extLst>
              <a:ext uri="{FF2B5EF4-FFF2-40B4-BE49-F238E27FC236}">
                <a16:creationId xmlns:a16="http://schemas.microsoft.com/office/drawing/2014/main" id="{8C954DB7-CB2D-4B1E-851B-9C1B47D334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
        <p:nvSpPr>
          <p:cNvPr id="2" name="Footer"/>
          <p:cNvSpPr>
            <a:spLocks noGrp="1"/>
          </p:cNvSpPr>
          <p:nvPr>
            <p:ph type="ftr" sz="quarter" idx="17"/>
          </p:nvPr>
        </p:nvSpPr>
        <p:spPr>
          <a:xfrm>
            <a:off x="431800" y="7308000"/>
            <a:ext cx="9907591" cy="123111"/>
          </a:xfrm>
        </p:spPr>
        <p:txBody>
          <a:bodyPr/>
          <a:lstStyle>
            <a:lvl1pPr>
              <a:defRPr>
                <a:solidFill>
                  <a:schemeClr val="bg1">
                    <a:lumMod val="50000"/>
                  </a:schemeClr>
                </a:solidFill>
                <a:ea typeface="+mn-ea"/>
                <a:cs typeface="+mn-cs"/>
              </a:defRPr>
            </a:lvl1pPr>
          </a:lstStyle>
          <a:p>
            <a:pPr defTabSz="888980"/>
            <a:r>
              <a:rPr lang="de-DE"/>
              <a:t>Simon-Kucher | Pricing Excellence | Vereniging voor Mededingingsrecht | March 5th 2024</a:t>
            </a:r>
            <a:endParaRPr lang="de-DE" dirty="0"/>
          </a:p>
        </p:txBody>
      </p:sp>
      <p:sp>
        <p:nvSpPr>
          <p:cNvPr id="8" name="Source"/>
          <p:cNvSpPr>
            <a:spLocks noGrp="1"/>
          </p:cNvSpPr>
          <p:nvPr>
            <p:ph type="body" sz="quarter" idx="14" hasCustomPrompt="1"/>
          </p:nvPr>
        </p:nvSpPr>
        <p:spPr>
          <a:xfrm>
            <a:off x="431800" y="7124564"/>
            <a:ext cx="12572377" cy="107722"/>
          </a:xfrm>
          <a:prstGeom prst="rect">
            <a:avLst/>
          </a:prstGeom>
        </p:spPr>
        <p:txBody>
          <a:bodyPr wrap="square" lIns="0" tIns="0" rIns="0" bIns="0" anchor="b" anchorCtr="0">
            <a:spAutoFit/>
          </a:bodyPr>
          <a:lstStyle>
            <a:lvl1pPr marL="0" indent="0">
              <a:lnSpc>
                <a:spcPct val="100000"/>
              </a:lnSpc>
              <a:spcBef>
                <a:spcPts val="0"/>
              </a:spcBef>
              <a:buFont typeface="Wingdings" panose="05000000000000000000" pitchFamily="2" charset="2"/>
              <a:buNone/>
              <a:defRPr sz="700">
                <a:solidFill>
                  <a:schemeClr val="tx1"/>
                </a:solidFill>
                <a:ea typeface="+mn-ea"/>
                <a:cs typeface="+mn-cs"/>
              </a:defRPr>
            </a:lvl1pPr>
            <a:lvl2pPr marL="288000" indent="-144000">
              <a:lnSpc>
                <a:spcPct val="100000"/>
              </a:lnSpc>
              <a:spcBef>
                <a:spcPts val="0"/>
              </a:spcBef>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152000" indent="0">
              <a:lnSpc>
                <a:spcPct val="100000"/>
              </a:lnSpc>
              <a:spcBef>
                <a:spcPts val="0"/>
              </a:spcBef>
              <a:buNone/>
              <a:defRPr sz="800"/>
            </a:lvl9pPr>
          </a:lstStyle>
          <a:p>
            <a:pPr lvl="0"/>
            <a:r>
              <a:rPr lang="en-US" dirty="0"/>
              <a:t>Click to edit source</a:t>
            </a:r>
          </a:p>
        </p:txBody>
      </p:sp>
      <p:sp>
        <p:nvSpPr>
          <p:cNvPr id="11" name="Navigator">
            <a:extLst>
              <a:ext uri="{FF2B5EF4-FFF2-40B4-BE49-F238E27FC236}">
                <a16:creationId xmlns:a16="http://schemas.microsoft.com/office/drawing/2014/main" id="{B80FD6BB-9742-478E-B027-E3C9C836043F}"/>
              </a:ext>
            </a:extLst>
          </p:cNvPr>
          <p:cNvSpPr>
            <a:spLocks noGrp="1"/>
          </p:cNvSpPr>
          <p:nvPr>
            <p:ph type="body" sz="quarter" idx="19" hasCustomPrompt="1"/>
          </p:nvPr>
        </p:nvSpPr>
        <p:spPr>
          <a:xfrm>
            <a:off x="431800" y="145559"/>
            <a:ext cx="10800000" cy="184666"/>
          </a:xfrm>
        </p:spPr>
        <p:txBody>
          <a:bodyPr vert="horz" wrap="square" lIns="0" tIns="0" rIns="0" bIns="0" rtlCol="0" anchor="t">
            <a:noAutofit/>
          </a:bodyPr>
          <a:lstStyle>
            <a:lvl1pPr>
              <a:defRPr lang="en-US" dirty="0">
                <a:ea typeface="+mn-ea"/>
                <a:cs typeface="+mn-cs"/>
              </a:defRPr>
            </a:lvl1pPr>
          </a:lstStyle>
          <a:p>
            <a:pPr marR="0" lvl="0" fontAlgn="auto">
              <a:spcBef>
                <a:spcPts val="0"/>
              </a:spcBef>
              <a:spcAft>
                <a:spcPts val="0"/>
              </a:spcAft>
              <a:buClrTx/>
              <a:buSzTx/>
              <a:tabLst/>
            </a:pPr>
            <a:r>
              <a:rPr lang="en-US" dirty="0"/>
              <a:t>Click to edit navigator</a:t>
            </a:r>
          </a:p>
        </p:txBody>
      </p:sp>
    </p:spTree>
    <p:extLst>
      <p:ext uri="{BB962C8B-B14F-4D97-AF65-F5344CB8AC3E}">
        <p14:creationId xmlns:p14="http://schemas.microsoft.com/office/powerpoint/2010/main" val="31684615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artner CV">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B4DC3E8-2A99-4E10-BF7B-BB7EDA167572}"/>
              </a:ext>
            </a:extLst>
          </p:cNvPr>
          <p:cNvSpPr>
            <a:spLocks noGrp="1"/>
          </p:cNvSpPr>
          <p:nvPr>
            <p:ph type="title" hasCustomPrompt="1"/>
          </p:nvPr>
        </p:nvSpPr>
        <p:spPr>
          <a:xfrm>
            <a:off x="431800" y="743433"/>
            <a:ext cx="10440352" cy="320344"/>
          </a:xfrm>
          <a:prstGeom prst="rect">
            <a:avLst/>
          </a:prstGeom>
        </p:spPr>
        <p:txBody>
          <a:bodyPr vert="horz" wrap="square" lIns="0" tIns="0" rIns="0" bIns="0" rtlCol="0" anchor="b" anchorCtr="0">
            <a:spAutoFit/>
          </a:bodyPr>
          <a:lstStyle>
            <a:lvl1pPr>
              <a:buFontTx/>
              <a:defRPr lang="en-US" dirty="0">
                <a:ea typeface="+mn-ea"/>
                <a:cs typeface="+mn-cs"/>
              </a:defRPr>
            </a:lvl1pPr>
          </a:lstStyle>
          <a:p>
            <a:pPr lvl="0">
              <a:lnSpc>
                <a:spcPct val="111000"/>
              </a:lnSpc>
            </a:pPr>
            <a:r>
              <a:rPr lang="en-US" dirty="0"/>
              <a:t>Click to edit title</a:t>
            </a:r>
          </a:p>
        </p:txBody>
      </p:sp>
      <p:sp>
        <p:nvSpPr>
          <p:cNvPr id="3" name="Slide Number">
            <a:extLst>
              <a:ext uri="{FF2B5EF4-FFF2-40B4-BE49-F238E27FC236}">
                <a16:creationId xmlns:a16="http://schemas.microsoft.com/office/drawing/2014/main" id="{22BFD10A-EDD7-468A-8A8D-F16D4E48C27D}"/>
              </a:ext>
            </a:extLst>
          </p:cNvPr>
          <p:cNvSpPr>
            <a:spLocks noGrp="1"/>
          </p:cNvSpPr>
          <p:nvPr>
            <p:ph type="sldNum" sz="quarter" idx="10"/>
          </p:nvPr>
        </p:nvSpPr>
        <p:spPr>
          <a:xfrm>
            <a:off x="11212232" y="7308000"/>
            <a:ext cx="1795744" cy="111600"/>
          </a:xfrm>
        </p:spPr>
        <p:txBody>
          <a:bodyPr/>
          <a:lstStyle>
            <a:lvl1pPr>
              <a:buFontTx/>
              <a:defRPr>
                <a:ea typeface="+mn-ea"/>
                <a:cs typeface="+mn-cs"/>
              </a:defRPr>
            </a:lvl1pPr>
          </a:lstStyle>
          <a:p>
            <a:pPr defTabSz="888980"/>
            <a:fld id="{3A65056A-10E9-40C8-A093-AA138EB7B919}" type="slidenum">
              <a:rPr lang="de-DE" smtClean="0"/>
              <a:pPr defTabSz="888980"/>
              <a:t>‹#›</a:t>
            </a:fld>
            <a:endParaRPr lang="de-DE" dirty="0"/>
          </a:p>
        </p:txBody>
      </p:sp>
      <p:sp>
        <p:nvSpPr>
          <p:cNvPr id="4" name="Footer">
            <a:extLst>
              <a:ext uri="{FF2B5EF4-FFF2-40B4-BE49-F238E27FC236}">
                <a16:creationId xmlns:a16="http://schemas.microsoft.com/office/drawing/2014/main" id="{3257D06B-9683-4BAB-98C2-2EF65043504A}"/>
              </a:ext>
            </a:extLst>
          </p:cNvPr>
          <p:cNvSpPr>
            <a:spLocks noGrp="1"/>
          </p:cNvSpPr>
          <p:nvPr>
            <p:ph type="ftr" sz="quarter" idx="11"/>
          </p:nvPr>
        </p:nvSpPr>
        <p:spPr/>
        <p:txBody>
          <a:bodyPr/>
          <a:lstStyle>
            <a:lvl1pPr>
              <a:defRPr>
                <a:ea typeface="+mn-ea"/>
                <a:cs typeface="+mn-cs"/>
              </a:defRPr>
            </a:lvl1pPr>
          </a:lstStyle>
          <a:p>
            <a:pPr defTabSz="888980"/>
            <a:r>
              <a:rPr lang="de-DE"/>
              <a:t>Simon-Kucher | Pricing Excellence | Vereniging voor Mededingingsrecht | March 5th 2024</a:t>
            </a:r>
            <a:endParaRPr lang="de-DE" dirty="0"/>
          </a:p>
        </p:txBody>
      </p:sp>
      <p:sp>
        <p:nvSpPr>
          <p:cNvPr id="5" name="Rectangle 4">
            <a:extLst>
              <a:ext uri="{FF2B5EF4-FFF2-40B4-BE49-F238E27FC236}">
                <a16:creationId xmlns:a16="http://schemas.microsoft.com/office/drawing/2014/main" id="{A1F3017D-6163-41B7-B9AC-4094BF9D2C5B}"/>
              </a:ext>
            </a:extLst>
          </p:cNvPr>
          <p:cNvSpPr/>
          <p:nvPr userDrawn="1"/>
        </p:nvSpPr>
        <p:spPr>
          <a:xfrm>
            <a:off x="0" y="1150938"/>
            <a:ext cx="2714400" cy="5832475"/>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ea typeface="+mn-ea"/>
              <a:cs typeface="+mn-cs"/>
            </a:endParaRPr>
          </a:p>
        </p:txBody>
      </p:sp>
      <p:sp>
        <p:nvSpPr>
          <p:cNvPr id="6" name="Rectangle 5">
            <a:extLst>
              <a:ext uri="{FF2B5EF4-FFF2-40B4-BE49-F238E27FC236}">
                <a16:creationId xmlns:a16="http://schemas.microsoft.com/office/drawing/2014/main" id="{B3DFBE58-771F-4419-B5A2-672D4AC45575}"/>
              </a:ext>
            </a:extLst>
          </p:cNvPr>
          <p:cNvSpPr/>
          <p:nvPr userDrawn="1"/>
        </p:nvSpPr>
        <p:spPr>
          <a:xfrm>
            <a:off x="431800" y="1511999"/>
            <a:ext cx="2282600" cy="320124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ea typeface="+mn-ea"/>
              <a:cs typeface="+mn-cs"/>
            </a:endParaRPr>
          </a:p>
        </p:txBody>
      </p:sp>
      <p:sp>
        <p:nvSpPr>
          <p:cNvPr id="8" name="Text Placeholder 7">
            <a:extLst>
              <a:ext uri="{FF2B5EF4-FFF2-40B4-BE49-F238E27FC236}">
                <a16:creationId xmlns:a16="http://schemas.microsoft.com/office/drawing/2014/main" id="{EDCE26F1-C544-4EFE-87CA-27FFA80CCB31}"/>
              </a:ext>
            </a:extLst>
          </p:cNvPr>
          <p:cNvSpPr>
            <a:spLocks noGrp="1"/>
          </p:cNvSpPr>
          <p:nvPr>
            <p:ph type="body" sz="quarter" idx="12" hasCustomPrompt="1"/>
          </p:nvPr>
        </p:nvSpPr>
        <p:spPr>
          <a:xfrm>
            <a:off x="3235397" y="2237716"/>
            <a:ext cx="9772578" cy="564642"/>
          </a:xfrm>
        </p:spPr>
        <p:txBody>
          <a:bodyPr anchor="b"/>
          <a:lstStyle>
            <a:lvl1pPr>
              <a:defRPr sz="3600" b="1">
                <a:ea typeface="+mn-ea"/>
                <a:cs typeface="+mn-cs"/>
              </a:defRPr>
            </a:lvl1pPr>
            <a:lvl2pPr marL="0" indent="0">
              <a:buNone/>
              <a:defRPr/>
            </a:lvl2pPr>
            <a:lvl3pPr marL="31287" indent="0">
              <a:buNone/>
              <a:defRPr/>
            </a:lvl3pPr>
            <a:lvl4pPr marL="0" indent="0">
              <a:buNone/>
              <a:defRPr/>
            </a:lvl4pPr>
            <a:lvl5pPr marL="0" indent="0">
              <a:buNone/>
              <a:defRPr/>
            </a:lvl5pPr>
          </a:lstStyle>
          <a:p>
            <a:pPr lvl="0"/>
            <a:r>
              <a:rPr lang="en-US" dirty="0"/>
              <a:t>Insert Partner name here</a:t>
            </a:r>
          </a:p>
        </p:txBody>
      </p:sp>
      <p:cxnSp>
        <p:nvCxnSpPr>
          <p:cNvPr id="10" name="Straight Connector 9">
            <a:extLst>
              <a:ext uri="{FF2B5EF4-FFF2-40B4-BE49-F238E27FC236}">
                <a16:creationId xmlns:a16="http://schemas.microsoft.com/office/drawing/2014/main" id="{5FE2853F-D776-4DB2-B2C3-C9E7AB81BDCC}"/>
              </a:ext>
            </a:extLst>
          </p:cNvPr>
          <p:cNvCxnSpPr/>
          <p:nvPr userDrawn="1"/>
        </p:nvCxnSpPr>
        <p:spPr>
          <a:xfrm>
            <a:off x="3235397" y="3103487"/>
            <a:ext cx="1350000" cy="0"/>
          </a:xfrm>
          <a:prstGeom prst="line">
            <a:avLst/>
          </a:prstGeom>
          <a:ln w="38100">
            <a:solidFill>
              <a:srgbClr val="C8004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731C2250-9273-426A-B8AE-830592879F00}"/>
              </a:ext>
            </a:extLst>
          </p:cNvPr>
          <p:cNvSpPr>
            <a:spLocks noGrp="1"/>
          </p:cNvSpPr>
          <p:nvPr>
            <p:ph type="body" sz="quarter" idx="13" hasCustomPrompt="1"/>
          </p:nvPr>
        </p:nvSpPr>
        <p:spPr>
          <a:xfrm>
            <a:off x="3235397" y="3467387"/>
            <a:ext cx="9772578" cy="3516025"/>
          </a:xfrm>
        </p:spPr>
        <p:txBody>
          <a:bodyPr/>
          <a:lstStyle>
            <a:lvl1pPr>
              <a:lnSpc>
                <a:spcPct val="113000"/>
              </a:lnSpc>
              <a:spcBef>
                <a:spcPts val="800"/>
              </a:spcBef>
              <a:defRPr sz="1600">
                <a:ea typeface="+mn-ea"/>
                <a:cs typeface="+mn-cs"/>
              </a:defRPr>
            </a:lvl1pPr>
          </a:lstStyle>
          <a:p>
            <a:pPr lvl="0"/>
            <a:r>
              <a:rPr lang="en-US" dirty="0"/>
              <a:t>Insert Partner CV here</a:t>
            </a:r>
          </a:p>
        </p:txBody>
      </p:sp>
      <p:sp>
        <p:nvSpPr>
          <p:cNvPr id="16" name="Picture Placeholder 15">
            <a:extLst>
              <a:ext uri="{FF2B5EF4-FFF2-40B4-BE49-F238E27FC236}">
                <a16:creationId xmlns:a16="http://schemas.microsoft.com/office/drawing/2014/main" id="{65EB1DFF-4AD8-495F-8E85-4F2EFDBA1DAF}"/>
              </a:ext>
            </a:extLst>
          </p:cNvPr>
          <p:cNvSpPr>
            <a:spLocks noGrp="1"/>
          </p:cNvSpPr>
          <p:nvPr>
            <p:ph type="pic" sz="quarter" idx="14"/>
          </p:nvPr>
        </p:nvSpPr>
        <p:spPr>
          <a:xfrm>
            <a:off x="579371" y="1636227"/>
            <a:ext cx="2135029" cy="2941872"/>
          </a:xfrm>
        </p:spPr>
        <p:txBody>
          <a:bodyPr/>
          <a:lstStyle/>
          <a:p>
            <a:r>
              <a:rPr lang="en-US"/>
              <a:t>Click icon to add picture</a:t>
            </a:r>
          </a:p>
        </p:txBody>
      </p:sp>
      <p:sp>
        <p:nvSpPr>
          <p:cNvPr id="11" name="Navigator">
            <a:extLst>
              <a:ext uri="{FF2B5EF4-FFF2-40B4-BE49-F238E27FC236}">
                <a16:creationId xmlns:a16="http://schemas.microsoft.com/office/drawing/2014/main" id="{201EF06E-7ED0-4E41-A28E-64DFD68DAED1}"/>
              </a:ext>
            </a:extLst>
          </p:cNvPr>
          <p:cNvSpPr>
            <a:spLocks noGrp="1"/>
          </p:cNvSpPr>
          <p:nvPr>
            <p:ph type="body" sz="quarter" idx="19" hasCustomPrompt="1"/>
          </p:nvPr>
        </p:nvSpPr>
        <p:spPr>
          <a:xfrm>
            <a:off x="431800" y="145559"/>
            <a:ext cx="10440352" cy="184666"/>
          </a:xfrm>
        </p:spPr>
        <p:txBody>
          <a:bodyPr vert="horz" wrap="square" lIns="0" tIns="0" rIns="0" bIns="0" rtlCol="0" anchor="t">
            <a:noAutofit/>
          </a:bodyPr>
          <a:lstStyle>
            <a:lvl1pPr>
              <a:defRPr lang="en-US" dirty="0">
                <a:ea typeface="+mn-ea"/>
                <a:cs typeface="+mn-cs"/>
              </a:defRPr>
            </a:lvl1pPr>
          </a:lstStyle>
          <a:p>
            <a:pPr marR="0" lvl="0" fontAlgn="auto">
              <a:spcBef>
                <a:spcPts val="0"/>
              </a:spcBef>
              <a:spcAft>
                <a:spcPts val="0"/>
              </a:spcAft>
              <a:buClrTx/>
              <a:buSzTx/>
              <a:tabLst/>
            </a:pPr>
            <a:r>
              <a:rPr lang="en-US" dirty="0"/>
              <a:t>Click to edit navigator</a:t>
            </a:r>
          </a:p>
        </p:txBody>
      </p:sp>
      <p:pic>
        <p:nvPicPr>
          <p:cNvPr id="12" name="LOGO">
            <a:extLst>
              <a:ext uri="{FF2B5EF4-FFF2-40B4-BE49-F238E27FC236}">
                <a16:creationId xmlns:a16="http://schemas.microsoft.com/office/drawing/2014/main" id="{1B00F9F8-6C73-49F9-AC5B-15962512A8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1438893" y="259080"/>
            <a:ext cx="1795743" cy="972000"/>
          </a:xfrm>
          <a:prstGeom prst="rect">
            <a:avLst/>
          </a:prstGeom>
        </p:spPr>
      </p:pic>
    </p:spTree>
    <p:extLst>
      <p:ext uri="{BB962C8B-B14F-4D97-AF65-F5344CB8AC3E}">
        <p14:creationId xmlns:p14="http://schemas.microsoft.com/office/powerpoint/2010/main" val="13592296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 Dark footer">
    <p:bg>
      <p:bgPr>
        <a:solidFill>
          <a:schemeClr val="bg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A922A63-42A0-4FEC-A503-44B78F17B6BC}"/>
              </a:ext>
              <a:ext uri="{C183D7F6-B498-43B3-948B-1728B52AA6E4}">
                <adec:decorative xmlns:adec="http://schemas.microsoft.com/office/drawing/2017/decorative" val="1"/>
              </a:ext>
            </a:extLst>
          </p:cNvPr>
          <p:cNvGrpSpPr/>
          <p:nvPr userDrawn="1"/>
        </p:nvGrpSpPr>
        <p:grpSpPr>
          <a:xfrm>
            <a:off x="0" y="4795992"/>
            <a:ext cx="13439775" cy="2763683"/>
            <a:chOff x="0" y="4795992"/>
            <a:chExt cx="13439775" cy="2763683"/>
          </a:xfrm>
        </p:grpSpPr>
        <p:sp>
          <p:nvSpPr>
            <p:cNvPr id="14" name="Rectangle 13">
              <a:extLst>
                <a:ext uri="{FF2B5EF4-FFF2-40B4-BE49-F238E27FC236}">
                  <a16:creationId xmlns:a16="http://schemas.microsoft.com/office/drawing/2014/main" id="{A38F656D-AD22-42D5-9A2C-865A73F7FE9B}"/>
                </a:ext>
              </a:extLst>
            </p:cNvPr>
            <p:cNvSpPr/>
            <p:nvPr userDrawn="1"/>
          </p:nvSpPr>
          <p:spPr>
            <a:xfrm>
              <a:off x="0" y="4853592"/>
              <a:ext cx="13439775" cy="2706083"/>
            </a:xfrm>
            <a:prstGeom prst="rect">
              <a:avLst/>
            </a:prstGeom>
            <a:solidFill>
              <a:srgbClr val="323F48"/>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sp>
          <p:nvSpPr>
            <p:cNvPr id="15" name="Rectangle 14">
              <a:extLst>
                <a:ext uri="{FF2B5EF4-FFF2-40B4-BE49-F238E27FC236}">
                  <a16:creationId xmlns:a16="http://schemas.microsoft.com/office/drawing/2014/main" id="{C64BBD79-DE2D-4D2B-9168-F4E5D614F68F}"/>
                </a:ext>
              </a:extLst>
            </p:cNvPr>
            <p:cNvSpPr/>
            <p:nvPr userDrawn="1"/>
          </p:nvSpPr>
          <p:spPr>
            <a:xfrm>
              <a:off x="0" y="4795992"/>
              <a:ext cx="13439775" cy="57600"/>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grpSp>
      <p:sp>
        <p:nvSpPr>
          <p:cNvPr id="5" name="Picture Placeholder 4">
            <a:extLst>
              <a:ext uri="{FF2B5EF4-FFF2-40B4-BE49-F238E27FC236}">
                <a16:creationId xmlns:a16="http://schemas.microsoft.com/office/drawing/2014/main" id="{861F5BFC-58B6-403A-945C-9C0CDBF125AB}"/>
              </a:ext>
              <a:ext uri="{C183D7F6-B498-43B3-948B-1728B52AA6E4}">
                <adec:decorative xmlns:adec="http://schemas.microsoft.com/office/drawing/2017/decorative" val="1"/>
              </a:ext>
            </a:extLst>
          </p:cNvPr>
          <p:cNvSpPr>
            <a:spLocks noGrp="1"/>
          </p:cNvSpPr>
          <p:nvPr>
            <p:ph type="pic" sz="quarter" idx="10"/>
          </p:nvPr>
        </p:nvSpPr>
        <p:spPr>
          <a:xfrm>
            <a:off x="0" y="0"/>
            <a:ext cx="13439775" cy="4795992"/>
          </a:xfrm>
        </p:spPr>
        <p:txBody>
          <a:bodyPr/>
          <a:lstStyle>
            <a:lvl1pPr>
              <a:defRPr>
                <a:ea typeface="+mn-ea"/>
                <a:cs typeface="+mn-cs"/>
              </a:defRPr>
            </a:lvl1pPr>
          </a:lstStyle>
          <a:p>
            <a:r>
              <a:rPr lang="en-US"/>
              <a:t>Click icon to add picture</a:t>
            </a:r>
          </a:p>
        </p:txBody>
      </p:sp>
      <p:pic>
        <p:nvPicPr>
          <p:cNvPr id="4" name="LOGO">
            <a:extLst>
              <a:ext uri="{FF2B5EF4-FFF2-40B4-BE49-F238E27FC236}">
                <a16:creationId xmlns:a16="http://schemas.microsoft.com/office/drawing/2014/main" id="{84A03ACA-F2E8-8898-5B33-90B1A634A4DB}"/>
              </a:ext>
              <a:ext uri="{C183D7F6-B498-43B3-948B-1728B52AA6E4}">
                <adec:decorative xmlns:adec="http://schemas.microsoft.com/office/drawing/2017/decorative" val="1"/>
              </a:ext>
            </a:extLst>
          </p:cNvPr>
          <p:cNvPicPr/>
          <p:nvPr userDrawn="1"/>
        </p:nvPicPr>
        <p:blipFill>
          <a:blip r:embed="rId2"/>
          <a:stretch>
            <a:fillRect/>
          </a:stretch>
        </p:blipFill>
        <p:spPr>
          <a:xfrm>
            <a:off x="10755630" y="257354"/>
            <a:ext cx="2577664" cy="1619100"/>
          </a:xfrm>
          <a:prstGeom prst="rect">
            <a:avLst/>
          </a:prstGeom>
        </p:spPr>
      </p:pic>
      <p:sp>
        <p:nvSpPr>
          <p:cNvPr id="7" name="www.simon-kucher.com">
            <a:extLst>
              <a:ext uri="{FF2B5EF4-FFF2-40B4-BE49-F238E27FC236}">
                <a16:creationId xmlns:a16="http://schemas.microsoft.com/office/drawing/2014/main" id="{EBB1465A-2052-D48A-E1EB-7402F95FAC8B}"/>
              </a:ext>
            </a:extLst>
          </p:cNvPr>
          <p:cNvSpPr txBox="1">
            <a:spLocks/>
          </p:cNvSpPr>
          <p:nvPr userDrawn="1"/>
        </p:nvSpPr>
        <p:spPr>
          <a:xfrm>
            <a:off x="431800" y="6763012"/>
            <a:ext cx="2686633" cy="276999"/>
          </a:xfrm>
          <a:prstGeom prst="rect">
            <a:avLst/>
          </a:prstGeom>
          <a:noFill/>
        </p:spPr>
        <p:txBody>
          <a:bodyPr wrap="square" lIns="0" tIns="0" rIns="0" bIns="0" rtlCol="0" anchor="b">
            <a:spAutoFit/>
          </a:bodyPr>
          <a:lstStyle/>
          <a:p>
            <a:pPr defTabSz="888980">
              <a:spcBef>
                <a:spcPts val="0"/>
              </a:spcBef>
              <a:buFontTx/>
            </a:pPr>
            <a:r>
              <a:rPr lang="en-IE" sz="1800" spc="60" baseline="0" dirty="0">
                <a:solidFill>
                  <a:schemeClr val="bg1"/>
                </a:solidFill>
                <a:ea typeface="+mn-ea"/>
                <a:cs typeface="+mn-cs"/>
              </a:rPr>
              <a:t>www.simon-kucher.com</a:t>
            </a:r>
          </a:p>
        </p:txBody>
      </p:sp>
    </p:spTree>
    <p:extLst>
      <p:ext uri="{BB962C8B-B14F-4D97-AF65-F5344CB8AC3E}">
        <p14:creationId xmlns:p14="http://schemas.microsoft.com/office/powerpoint/2010/main" val="553728942"/>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 White footer">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B724950-F3E3-4A45-939F-37EA4E7AA97C}"/>
              </a:ext>
              <a:ext uri="{C183D7F6-B498-43B3-948B-1728B52AA6E4}">
                <adec:decorative xmlns:adec="http://schemas.microsoft.com/office/drawing/2017/decorative" val="1"/>
              </a:ext>
            </a:extLst>
          </p:cNvPr>
          <p:cNvSpPr>
            <a:spLocks noGrp="1"/>
          </p:cNvSpPr>
          <p:nvPr>
            <p:ph type="pic" sz="quarter" idx="10"/>
          </p:nvPr>
        </p:nvSpPr>
        <p:spPr>
          <a:xfrm>
            <a:off x="0" y="0"/>
            <a:ext cx="13439775" cy="4795992"/>
          </a:xfrm>
        </p:spPr>
        <p:txBody>
          <a:bodyPr/>
          <a:lstStyle>
            <a:lvl1pPr>
              <a:defRPr>
                <a:ea typeface="+mn-ea"/>
                <a:cs typeface="+mn-cs"/>
              </a:defRPr>
            </a:lvl1pPr>
          </a:lstStyle>
          <a:p>
            <a:r>
              <a:rPr lang="en-US"/>
              <a:t>Click icon to add picture</a:t>
            </a:r>
          </a:p>
        </p:txBody>
      </p:sp>
      <p:grpSp>
        <p:nvGrpSpPr>
          <p:cNvPr id="3" name="Group 2">
            <a:extLst>
              <a:ext uri="{FF2B5EF4-FFF2-40B4-BE49-F238E27FC236}">
                <a16:creationId xmlns:a16="http://schemas.microsoft.com/office/drawing/2014/main" id="{5474C40E-B5BD-491F-B25E-1A255B5A6E24}"/>
              </a:ext>
              <a:ext uri="{C183D7F6-B498-43B3-948B-1728B52AA6E4}">
                <adec:decorative xmlns:adec="http://schemas.microsoft.com/office/drawing/2017/decorative" val="1"/>
              </a:ext>
            </a:extLst>
          </p:cNvPr>
          <p:cNvGrpSpPr/>
          <p:nvPr userDrawn="1"/>
        </p:nvGrpSpPr>
        <p:grpSpPr>
          <a:xfrm>
            <a:off x="0" y="4795992"/>
            <a:ext cx="13439775" cy="2763683"/>
            <a:chOff x="0" y="4795992"/>
            <a:chExt cx="13439775" cy="2763683"/>
          </a:xfrm>
        </p:grpSpPr>
        <p:sp>
          <p:nvSpPr>
            <p:cNvPr id="15" name="Rectangle 14">
              <a:extLst>
                <a:ext uri="{FF2B5EF4-FFF2-40B4-BE49-F238E27FC236}">
                  <a16:creationId xmlns:a16="http://schemas.microsoft.com/office/drawing/2014/main" id="{35A72A23-4D05-41F4-BD58-3A1721CAA244}"/>
                </a:ext>
              </a:extLst>
            </p:cNvPr>
            <p:cNvSpPr/>
            <p:nvPr userDrawn="1"/>
          </p:nvSpPr>
          <p:spPr>
            <a:xfrm>
              <a:off x="0" y="4853592"/>
              <a:ext cx="13439775" cy="270608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sp>
          <p:nvSpPr>
            <p:cNvPr id="17" name="Rectangle 16">
              <a:extLst>
                <a:ext uri="{FF2B5EF4-FFF2-40B4-BE49-F238E27FC236}">
                  <a16:creationId xmlns:a16="http://schemas.microsoft.com/office/drawing/2014/main" id="{D0F41365-228B-455D-8AC3-239AA6B278F6}"/>
                </a:ext>
              </a:extLst>
            </p:cNvPr>
            <p:cNvSpPr/>
            <p:nvPr userDrawn="1"/>
          </p:nvSpPr>
          <p:spPr>
            <a:xfrm>
              <a:off x="0" y="4795992"/>
              <a:ext cx="13439775" cy="57600"/>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grpSp>
      <p:pic>
        <p:nvPicPr>
          <p:cNvPr id="22" name="LOGO">
            <a:extLst>
              <a:ext uri="{FF2B5EF4-FFF2-40B4-BE49-F238E27FC236}">
                <a16:creationId xmlns:a16="http://schemas.microsoft.com/office/drawing/2014/main" id="{BDE558EB-C651-45A6-AE1B-2B1ED7C49AE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0755630" y="257354"/>
            <a:ext cx="2577664" cy="1619100"/>
          </a:xfrm>
          <a:prstGeom prst="rect">
            <a:avLst/>
          </a:prstGeom>
        </p:spPr>
      </p:pic>
      <p:sp>
        <p:nvSpPr>
          <p:cNvPr id="5" name="www.simon-kucher.com">
            <a:extLst>
              <a:ext uri="{FF2B5EF4-FFF2-40B4-BE49-F238E27FC236}">
                <a16:creationId xmlns:a16="http://schemas.microsoft.com/office/drawing/2014/main" id="{AB2AA664-A0A4-1CA7-07A3-F1CF18FD89CD}"/>
              </a:ext>
            </a:extLst>
          </p:cNvPr>
          <p:cNvSpPr txBox="1">
            <a:spLocks/>
          </p:cNvSpPr>
          <p:nvPr userDrawn="1"/>
        </p:nvSpPr>
        <p:spPr>
          <a:xfrm>
            <a:off x="431800" y="6763012"/>
            <a:ext cx="2686633" cy="276999"/>
          </a:xfrm>
          <a:prstGeom prst="rect">
            <a:avLst/>
          </a:prstGeom>
          <a:noFill/>
        </p:spPr>
        <p:txBody>
          <a:bodyPr wrap="square" lIns="0" tIns="0" rIns="0" bIns="0" rtlCol="0" anchor="b">
            <a:spAutoFit/>
          </a:bodyPr>
          <a:lstStyle/>
          <a:p>
            <a:pPr defTabSz="888980">
              <a:spcBef>
                <a:spcPts val="0"/>
              </a:spcBef>
              <a:buFontTx/>
            </a:pPr>
            <a:r>
              <a:rPr lang="en-IE" sz="1800" spc="60" baseline="0" dirty="0">
                <a:solidFill>
                  <a:schemeClr val="tx1"/>
                </a:solidFill>
                <a:ea typeface="+mn-ea"/>
                <a:cs typeface="+mn-cs"/>
              </a:rPr>
              <a:t>www.simon-kucher.com</a:t>
            </a:r>
          </a:p>
        </p:txBody>
      </p:sp>
    </p:spTree>
    <p:extLst>
      <p:ext uri="{BB962C8B-B14F-4D97-AF65-F5344CB8AC3E}">
        <p14:creationId xmlns:p14="http://schemas.microsoft.com/office/powerpoint/2010/main" val="866160859"/>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 - Gradient backgroun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8668753-5FAB-4A84-A443-AA3452581AE8}"/>
              </a:ext>
              <a:ext uri="{C183D7F6-B498-43B3-948B-1728B52AA6E4}">
                <adec:decorative xmlns:adec="http://schemas.microsoft.com/office/drawing/2017/decorative" val="1"/>
              </a:ext>
            </a:extLst>
          </p:cNvPr>
          <p:cNvGrpSpPr/>
          <p:nvPr userDrawn="1"/>
        </p:nvGrpSpPr>
        <p:grpSpPr>
          <a:xfrm>
            <a:off x="-2" y="0"/>
            <a:ext cx="13439777" cy="4878000"/>
            <a:chOff x="-2" y="2683506"/>
            <a:chExt cx="13439777" cy="4878000"/>
          </a:xfrm>
        </p:grpSpPr>
        <p:sp>
          <p:nvSpPr>
            <p:cNvPr id="10" name="Rectangle 9">
              <a:extLst>
                <a:ext uri="{FF2B5EF4-FFF2-40B4-BE49-F238E27FC236}">
                  <a16:creationId xmlns:a16="http://schemas.microsoft.com/office/drawing/2014/main" id="{6992EE05-B400-46DF-8522-6EBC6C145D2D}"/>
                </a:ext>
              </a:extLst>
            </p:cNvPr>
            <p:cNvSpPr/>
            <p:nvPr userDrawn="1"/>
          </p:nvSpPr>
          <p:spPr>
            <a:xfrm>
              <a:off x="0" y="2683506"/>
              <a:ext cx="13439775" cy="4878000"/>
            </a:xfrm>
            <a:prstGeom prst="rect">
              <a:avLst/>
            </a:prstGeom>
            <a:gradFill flip="none" rotWithShape="1">
              <a:gsLst>
                <a:gs pos="20000">
                  <a:schemeClr val="accent3"/>
                </a:gs>
                <a:gs pos="100000">
                  <a:schemeClr val="accent2">
                    <a:lumMod val="70000"/>
                  </a:schemeClr>
                </a:gs>
              </a:gsLst>
              <a:lin ang="18900000" scaled="0"/>
              <a:tileRect/>
            </a:gradFill>
            <a:ln w="9525" cap="flat" cmpd="sng" algn="ctr">
              <a:no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R="0" lvl="0" indent="0" algn="ctr" defTabSz="914400" fontAlgn="auto">
                <a:lnSpc>
                  <a:spcPct val="100000"/>
                </a:lnSpc>
                <a:spcBef>
                  <a:spcPts val="0"/>
                </a:spcBef>
                <a:spcAft>
                  <a:spcPts val="0"/>
                </a:spcAft>
                <a:buClrTx/>
                <a:buSzTx/>
                <a:buFontTx/>
                <a:buNone/>
                <a:tabLst/>
              </a:pPr>
              <a:endParaRPr kumimoji="0" lang="en-GB" sz="1400" b="0" i="0" u="none" strike="noStrike" kern="0" cap="none" spc="0" normalizeH="0" baseline="0" dirty="0" err="1">
                <a:ln>
                  <a:noFill/>
                </a:ln>
                <a:solidFill>
                  <a:srgbClr val="322E2C"/>
                </a:solidFill>
                <a:effectLst/>
                <a:uLnTx/>
                <a:uFillTx/>
                <a:latin typeface="+mn-lt"/>
                <a:ea typeface="+mn-ea"/>
                <a:cs typeface="+mn-cs"/>
              </a:endParaRPr>
            </a:p>
          </p:txBody>
        </p:sp>
        <p:grpSp>
          <p:nvGrpSpPr>
            <p:cNvPr id="14" name="Group 13">
              <a:extLst>
                <a:ext uri="{FF2B5EF4-FFF2-40B4-BE49-F238E27FC236}">
                  <a16:creationId xmlns:a16="http://schemas.microsoft.com/office/drawing/2014/main" id="{4A479413-9BCB-4786-8E84-6EDCD3F8CCC9}"/>
                </a:ext>
              </a:extLst>
            </p:cNvPr>
            <p:cNvGrpSpPr/>
            <p:nvPr userDrawn="1"/>
          </p:nvGrpSpPr>
          <p:grpSpPr>
            <a:xfrm>
              <a:off x="-2" y="3711100"/>
              <a:ext cx="4611306" cy="2300115"/>
              <a:chOff x="-2" y="3373746"/>
              <a:chExt cx="5287640" cy="2637470"/>
            </a:xfrm>
          </p:grpSpPr>
          <p:sp>
            <p:nvSpPr>
              <p:cNvPr id="18" name="Diamond 17">
                <a:extLst>
                  <a:ext uri="{FF2B5EF4-FFF2-40B4-BE49-F238E27FC236}">
                    <a16:creationId xmlns:a16="http://schemas.microsoft.com/office/drawing/2014/main" id="{08A43B33-D368-4805-A45C-B4D91FBCA1CC}"/>
                  </a:ext>
                </a:extLst>
              </p:cNvPr>
              <p:cNvSpPr/>
              <p:nvPr userDrawn="1"/>
            </p:nvSpPr>
            <p:spPr>
              <a:xfrm>
                <a:off x="2650168" y="3373746"/>
                <a:ext cx="2637470" cy="2637470"/>
              </a:xfrm>
              <a:prstGeom prst="diamond">
                <a:avLst/>
              </a:prstGeom>
              <a:noFill/>
              <a:ln w="127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sp>
            <p:nvSpPr>
              <p:cNvPr id="19" name="Diamond 18">
                <a:extLst>
                  <a:ext uri="{FF2B5EF4-FFF2-40B4-BE49-F238E27FC236}">
                    <a16:creationId xmlns:a16="http://schemas.microsoft.com/office/drawing/2014/main" id="{A03EE673-3444-4F70-8425-B1F64A6025BA}"/>
                  </a:ext>
                </a:extLst>
              </p:cNvPr>
              <p:cNvSpPr/>
              <p:nvPr userDrawn="1"/>
            </p:nvSpPr>
            <p:spPr>
              <a:xfrm>
                <a:off x="-2" y="3373746"/>
                <a:ext cx="2637470" cy="2637470"/>
              </a:xfrm>
              <a:prstGeom prst="diamond">
                <a:avLst/>
              </a:prstGeom>
              <a:noFill/>
              <a:ln w="127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grpSp>
        <p:sp>
          <p:nvSpPr>
            <p:cNvPr id="20" name="Freeform: Shape 19">
              <a:extLst>
                <a:ext uri="{FF2B5EF4-FFF2-40B4-BE49-F238E27FC236}">
                  <a16:creationId xmlns:a16="http://schemas.microsoft.com/office/drawing/2014/main" id="{726A23F5-C100-4F5E-B701-5D1C8C132EE9}"/>
                </a:ext>
              </a:extLst>
            </p:cNvPr>
            <p:cNvSpPr/>
            <p:nvPr userDrawn="1"/>
          </p:nvSpPr>
          <p:spPr>
            <a:xfrm>
              <a:off x="4627669"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1150058" y="0"/>
                  </a:moveTo>
                  <a:lnTo>
                    <a:pt x="2300115" y="1150058"/>
                  </a:lnTo>
                  <a:lnTo>
                    <a:pt x="1909474" y="1540699"/>
                  </a:lnTo>
                  <a:lnTo>
                    <a:pt x="390642" y="1540699"/>
                  </a:lnTo>
                  <a:lnTo>
                    <a:pt x="0" y="1150058"/>
                  </a:lnTo>
                  <a:close/>
                </a:path>
              </a:pathLst>
            </a:custGeom>
            <a:noFill/>
            <a:ln w="127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sp>
          <p:nvSpPr>
            <p:cNvPr id="22" name="Freeform: Shape 21">
              <a:extLst>
                <a:ext uri="{FF2B5EF4-FFF2-40B4-BE49-F238E27FC236}">
                  <a16:creationId xmlns:a16="http://schemas.microsoft.com/office/drawing/2014/main" id="{FEBD1847-96A9-49F5-83CB-A909BC1DD240}"/>
                </a:ext>
              </a:extLst>
            </p:cNvPr>
            <p:cNvSpPr/>
            <p:nvPr userDrawn="1"/>
          </p:nvSpPr>
          <p:spPr>
            <a:xfrm>
              <a:off x="2316478"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1150058" y="0"/>
                  </a:moveTo>
                  <a:lnTo>
                    <a:pt x="2300115" y="1150058"/>
                  </a:lnTo>
                  <a:lnTo>
                    <a:pt x="1909474" y="1540699"/>
                  </a:lnTo>
                  <a:lnTo>
                    <a:pt x="390642" y="1540699"/>
                  </a:lnTo>
                  <a:lnTo>
                    <a:pt x="0" y="1150058"/>
                  </a:lnTo>
                  <a:close/>
                </a:path>
              </a:pathLst>
            </a:custGeom>
            <a:noFill/>
            <a:ln w="127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grpSp>
      <p:grpSp>
        <p:nvGrpSpPr>
          <p:cNvPr id="4" name="Group 3">
            <a:extLst>
              <a:ext uri="{FF2B5EF4-FFF2-40B4-BE49-F238E27FC236}">
                <a16:creationId xmlns:a16="http://schemas.microsoft.com/office/drawing/2014/main" id="{A881DAC4-78F4-41E6-AA74-ED7E81B5BA44}"/>
              </a:ext>
            </a:extLst>
          </p:cNvPr>
          <p:cNvGrpSpPr/>
          <p:nvPr userDrawn="1"/>
        </p:nvGrpSpPr>
        <p:grpSpPr>
          <a:xfrm>
            <a:off x="0" y="4816312"/>
            <a:ext cx="13439775" cy="2763683"/>
            <a:chOff x="0" y="4795992"/>
            <a:chExt cx="13439775" cy="2763683"/>
          </a:xfrm>
        </p:grpSpPr>
        <p:sp>
          <p:nvSpPr>
            <p:cNvPr id="26" name="Rectangle 25">
              <a:extLst>
                <a:ext uri="{FF2B5EF4-FFF2-40B4-BE49-F238E27FC236}">
                  <a16:creationId xmlns:a16="http://schemas.microsoft.com/office/drawing/2014/main" id="{C763CB3D-31FC-4351-93EC-E5DEF7A0B8F6}"/>
                </a:ext>
              </a:extLst>
            </p:cNvPr>
            <p:cNvSpPr/>
            <p:nvPr userDrawn="1"/>
          </p:nvSpPr>
          <p:spPr>
            <a:xfrm>
              <a:off x="0" y="4853592"/>
              <a:ext cx="13439775" cy="2706083"/>
            </a:xfrm>
            <a:prstGeom prst="rect">
              <a:avLst/>
            </a:prstGeom>
            <a:solidFill>
              <a:srgbClr val="323F48"/>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sp>
          <p:nvSpPr>
            <p:cNvPr id="27" name="Rectangle 26">
              <a:extLst>
                <a:ext uri="{FF2B5EF4-FFF2-40B4-BE49-F238E27FC236}">
                  <a16:creationId xmlns:a16="http://schemas.microsoft.com/office/drawing/2014/main" id="{5257F317-B993-44B3-83CC-C302A92B58FA}"/>
                </a:ext>
              </a:extLst>
            </p:cNvPr>
            <p:cNvSpPr/>
            <p:nvPr userDrawn="1"/>
          </p:nvSpPr>
          <p:spPr>
            <a:xfrm>
              <a:off x="0" y="4795992"/>
              <a:ext cx="13439775" cy="57600"/>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n-lt"/>
                <a:ea typeface="+mn-ea"/>
                <a:cs typeface="+mn-cs"/>
              </a:endParaRPr>
            </a:p>
          </p:txBody>
        </p:sp>
      </p:grpSp>
      <p:sp>
        <p:nvSpPr>
          <p:cNvPr id="29" name="www.simon-kucher.com">
            <a:extLst>
              <a:ext uri="{FF2B5EF4-FFF2-40B4-BE49-F238E27FC236}">
                <a16:creationId xmlns:a16="http://schemas.microsoft.com/office/drawing/2014/main" id="{6040052F-5614-4D4C-ACD9-B6B71F33ED01}"/>
              </a:ext>
            </a:extLst>
          </p:cNvPr>
          <p:cNvSpPr txBox="1">
            <a:spLocks/>
          </p:cNvSpPr>
          <p:nvPr userDrawn="1"/>
        </p:nvSpPr>
        <p:spPr>
          <a:xfrm>
            <a:off x="431800" y="6763012"/>
            <a:ext cx="2686633" cy="276999"/>
          </a:xfrm>
          <a:prstGeom prst="rect">
            <a:avLst/>
          </a:prstGeom>
          <a:noFill/>
        </p:spPr>
        <p:txBody>
          <a:bodyPr wrap="square" lIns="0" tIns="0" rIns="0" bIns="0" rtlCol="0" anchor="b">
            <a:spAutoFit/>
          </a:bodyPr>
          <a:lstStyle/>
          <a:p>
            <a:pPr defTabSz="888980">
              <a:spcBef>
                <a:spcPts val="0"/>
              </a:spcBef>
              <a:buFontTx/>
            </a:pPr>
            <a:r>
              <a:rPr lang="en-IE" sz="1800" spc="60" baseline="0" dirty="0">
                <a:solidFill>
                  <a:schemeClr val="bg1"/>
                </a:solidFill>
                <a:ea typeface="+mn-ea"/>
                <a:cs typeface="+mn-cs"/>
              </a:rPr>
              <a:t>www.simon-kucher.com</a:t>
            </a:r>
          </a:p>
        </p:txBody>
      </p:sp>
      <p:pic>
        <p:nvPicPr>
          <p:cNvPr id="31" name="LOGO">
            <a:extLst>
              <a:ext uri="{FF2B5EF4-FFF2-40B4-BE49-F238E27FC236}">
                <a16:creationId xmlns:a16="http://schemas.microsoft.com/office/drawing/2014/main" id="{8132E14B-E69F-4CBA-8133-6C97BA238D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0755630" y="257354"/>
            <a:ext cx="2577664" cy="1619100"/>
          </a:xfrm>
          <a:prstGeom prst="rect">
            <a:avLst/>
          </a:prstGeom>
        </p:spPr>
      </p:pic>
    </p:spTree>
    <p:extLst>
      <p:ext uri="{BB962C8B-B14F-4D97-AF65-F5344CB8AC3E}">
        <p14:creationId xmlns:p14="http://schemas.microsoft.com/office/powerpoint/2010/main" val="25835447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Content Layout - White">
    <p:spTree>
      <p:nvGrpSpPr>
        <p:cNvPr id="1" name=""/>
        <p:cNvGrpSpPr/>
        <p:nvPr/>
      </p:nvGrpSpPr>
      <p:grpSpPr>
        <a:xfrm>
          <a:off x="0" y="0"/>
          <a:ext cx="0" cy="0"/>
          <a:chOff x="0" y="0"/>
          <a:chExt cx="0" cy="0"/>
        </a:xfrm>
      </p:grpSpPr>
      <p:sp>
        <p:nvSpPr>
          <p:cNvPr id="6" name="Slide Number Placeholder"/>
          <p:cNvSpPr>
            <a:spLocks noGrp="1"/>
          </p:cNvSpPr>
          <p:nvPr>
            <p:ph type="sldNum" sz="quarter" idx="16"/>
          </p:nvPr>
        </p:nvSpPr>
        <p:spPr/>
        <p:txBody>
          <a:bodyPr/>
          <a:lstStyle/>
          <a:p>
            <a:pPr defTabSz="914400"/>
            <a:fld id="{3A65056A-10E9-40C8-A093-AA138EB7B919}" type="slidenum">
              <a:rPr lang="de-DE" smtClean="0">
                <a:solidFill>
                  <a:srgbClr val="39322B"/>
                </a:solidFill>
              </a:rPr>
              <a:pPr defTabSz="914400"/>
              <a:t>‹#›</a:t>
            </a:fld>
            <a:endParaRPr lang="de-DE" dirty="0">
              <a:solidFill>
                <a:srgbClr val="39322B"/>
              </a:solidFill>
            </a:endParaRPr>
          </a:p>
        </p:txBody>
      </p:sp>
      <p:sp>
        <p:nvSpPr>
          <p:cNvPr id="4" name="Footer Placeholder"/>
          <p:cNvSpPr>
            <a:spLocks noGrp="1"/>
          </p:cNvSpPr>
          <p:nvPr>
            <p:ph type="ftr" sz="quarter" idx="15"/>
          </p:nvPr>
        </p:nvSpPr>
        <p:spPr>
          <a:xfrm>
            <a:off x="411075" y="7280488"/>
            <a:ext cx="8733744" cy="123111"/>
          </a:xfrm>
        </p:spPr>
        <p:txBody>
          <a:bodyPr/>
          <a:lstStyle/>
          <a:p>
            <a:r>
              <a:rPr lang="en-US"/>
              <a:t>Simon-Kucher | Pricing Excellence | Vereniging voor Mededingingsrecht | March 5th 2024</a:t>
            </a:r>
            <a:endParaRPr lang="de-DE" dirty="0"/>
          </a:p>
        </p:txBody>
      </p:sp>
      <p:sp>
        <p:nvSpPr>
          <p:cNvPr id="8" name="Text Placeholder"/>
          <p:cNvSpPr>
            <a:spLocks noGrp="1"/>
          </p:cNvSpPr>
          <p:nvPr>
            <p:ph type="body" sz="quarter" idx="14" hasCustomPrompt="1"/>
          </p:nvPr>
        </p:nvSpPr>
        <p:spPr>
          <a:xfrm>
            <a:off x="411076" y="7083290"/>
            <a:ext cx="12626878" cy="123111"/>
          </a:xfrm>
          <a:prstGeom prst="rect">
            <a:avLst/>
          </a:prstGeom>
        </p:spPr>
        <p:txBody>
          <a:bodyPr wrap="square" lIns="0" tIns="0" rIns="0" bIns="0" anchor="b" anchorCtr="0">
            <a:spAutoFit/>
          </a:bodyPr>
          <a:lstStyle>
            <a:lvl1pPr marL="0" indent="0">
              <a:lnSpc>
                <a:spcPct val="100000"/>
              </a:lnSpc>
              <a:spcBef>
                <a:spcPts val="0"/>
              </a:spcBef>
              <a:buNone/>
              <a:defRPr sz="800">
                <a:solidFill>
                  <a:schemeClr val="tx1"/>
                </a:solidFill>
              </a:defRPr>
            </a:lvl1pPr>
          </a:lstStyle>
          <a:p>
            <a:pPr lvl="0"/>
            <a:r>
              <a:rPr lang="en-US" dirty="0"/>
              <a:t>Click to edit source</a:t>
            </a:r>
          </a:p>
        </p:txBody>
      </p:sp>
      <p:sp>
        <p:nvSpPr>
          <p:cNvPr id="9" name="Subtitle"/>
          <p:cNvSpPr>
            <a:spLocks noGrp="1"/>
          </p:cNvSpPr>
          <p:nvPr>
            <p:ph type="subTitle" idx="13" hasCustomPrompt="1"/>
          </p:nvPr>
        </p:nvSpPr>
        <p:spPr>
          <a:xfrm>
            <a:off x="411075" y="1152001"/>
            <a:ext cx="12631591" cy="246221"/>
          </a:xfrm>
          <a:prstGeom prst="rect">
            <a:avLst/>
          </a:prstGeom>
        </p:spPr>
        <p:txBody>
          <a:bodyPr wrap="square" lIns="0" tIns="0" rIns="0" bIns="0">
            <a:spAutoFit/>
          </a:bodyPr>
          <a:lstStyle>
            <a:lvl1pPr marL="0" indent="0" algn="l">
              <a:lnSpc>
                <a:spcPct val="100000"/>
              </a:lnSpc>
              <a:spcBef>
                <a:spcPts val="0"/>
              </a:spcBef>
              <a:buNone/>
              <a:defRPr sz="1600"/>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dirty="0"/>
              <a:t>Click to edit subtitle</a:t>
            </a:r>
          </a:p>
        </p:txBody>
      </p:sp>
      <p:sp>
        <p:nvSpPr>
          <p:cNvPr id="2" name="Title"/>
          <p:cNvSpPr>
            <a:spLocks noGrp="1"/>
          </p:cNvSpPr>
          <p:nvPr>
            <p:ph type="title"/>
          </p:nvPr>
        </p:nvSpPr>
        <p:spPr>
          <a:xfrm>
            <a:off x="411075" y="642030"/>
            <a:ext cx="8733744" cy="322652"/>
          </a:xfrm>
        </p:spPr>
        <p:txBody>
          <a:bodyPr/>
          <a:lstStyle/>
          <a:p>
            <a:r>
              <a:rPr lang="en-US"/>
              <a:t>Click to edit Master title style</a:t>
            </a:r>
            <a:endParaRPr lang="en-IE" dirty="0"/>
          </a:p>
        </p:txBody>
      </p:sp>
    </p:spTree>
    <p:extLst>
      <p:ext uri="{BB962C8B-B14F-4D97-AF65-F5344CB8AC3E}">
        <p14:creationId xmlns:p14="http://schemas.microsoft.com/office/powerpoint/2010/main" val="736425280"/>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Main">
    <p:bg>
      <p:bgPr>
        <a:solidFill>
          <a:srgbClr val="F7F7F7"/>
        </a:solidFill>
        <a:effectLst/>
      </p:bgPr>
    </p:bg>
    <p:spTree>
      <p:nvGrpSpPr>
        <p:cNvPr id="1" name=""/>
        <p:cNvGrpSpPr/>
        <p:nvPr/>
      </p:nvGrpSpPr>
      <p:grpSpPr>
        <a:xfrm>
          <a:off x="0" y="0"/>
          <a:ext cx="0" cy="0"/>
          <a:chOff x="0" y="0"/>
          <a:chExt cx="0" cy="0"/>
        </a:xfrm>
      </p:grpSpPr>
      <p:sp>
        <p:nvSpPr>
          <p:cNvPr id="5" name="Slide Number"/>
          <p:cNvSpPr>
            <a:spLocks noGrp="1"/>
          </p:cNvSpPr>
          <p:nvPr>
            <p:ph type="sldNum" sz="quarter" idx="18"/>
          </p:nvPr>
        </p:nvSpPr>
        <p:spPr>
          <a:xfrm>
            <a:off x="90892" y="254268"/>
            <a:ext cx="294554" cy="123826"/>
          </a:xfrm>
        </p:spPr>
        <p:txBody>
          <a:bodyPr/>
          <a:lstStyle>
            <a:lvl1pPr algn="ctr">
              <a:defRPr>
                <a:solidFill>
                  <a:srgbClr val="A6A6A6"/>
                </a:solidFill>
              </a:defRPr>
            </a:lvl1pPr>
          </a:lstStyle>
          <a:p>
            <a:pPr defTabSz="888980"/>
            <a:fld id="{3A65056A-10E9-40C8-A093-AA138EB7B919}" type="slidenum">
              <a:rPr lang="de-DE" smtClean="0"/>
              <a:pPr defTabSz="888980"/>
              <a:t>‹#›</a:t>
            </a:fld>
            <a:endParaRPr lang="de-DE" dirty="0"/>
          </a:p>
        </p:txBody>
      </p:sp>
      <p:sp>
        <p:nvSpPr>
          <p:cNvPr id="2" name="Footer"/>
          <p:cNvSpPr>
            <a:spLocks noGrp="1"/>
          </p:cNvSpPr>
          <p:nvPr>
            <p:ph type="ftr" sz="quarter" idx="17"/>
          </p:nvPr>
        </p:nvSpPr>
        <p:spPr>
          <a:xfrm rot="16200000">
            <a:off x="11553770" y="5482349"/>
            <a:ext cx="4046930" cy="107723"/>
          </a:xfrm>
        </p:spPr>
        <p:txBody>
          <a:bodyPr/>
          <a:lstStyle>
            <a:lvl1pPr algn="l">
              <a:defRPr sz="700">
                <a:solidFill>
                  <a:srgbClr val="A6A6A6"/>
                </a:solidFill>
              </a:defRPr>
            </a:lvl1pPr>
          </a:lstStyle>
          <a:p>
            <a:pPr defTabSz="888980"/>
            <a:r>
              <a:rPr lang="en-US"/>
              <a:t>Simon-Kucher | Pricing Excellence | Vereniging voor Mededingingsrecht | March 5th 2024</a:t>
            </a:r>
            <a:endParaRPr lang="de-DE" dirty="0"/>
          </a:p>
        </p:txBody>
      </p:sp>
      <p:sp>
        <p:nvSpPr>
          <p:cNvPr id="8" name="Source"/>
          <p:cNvSpPr>
            <a:spLocks noGrp="1"/>
          </p:cNvSpPr>
          <p:nvPr>
            <p:ph type="body" sz="quarter" idx="14" hasCustomPrompt="1"/>
          </p:nvPr>
        </p:nvSpPr>
        <p:spPr>
          <a:xfrm>
            <a:off x="433388" y="7323389"/>
            <a:ext cx="12572375" cy="107722"/>
          </a:xfrm>
          <a:prstGeom prst="rect">
            <a:avLst/>
          </a:prstGeom>
        </p:spPr>
        <p:txBody>
          <a:bodyPr wrap="square" lIns="0" tIns="0" rIns="0" bIns="0" anchor="b" anchorCtr="0">
            <a:spAutoFit/>
          </a:bodyPr>
          <a:lstStyle>
            <a:lvl1pPr marL="0" indent="0">
              <a:lnSpc>
                <a:spcPct val="100000"/>
              </a:lnSpc>
              <a:spcBef>
                <a:spcPts val="0"/>
              </a:spcBef>
              <a:buFont typeface="Wingdings" panose="05000000000000000000" pitchFamily="2" charset="2"/>
              <a:buNone/>
              <a:defRPr sz="700">
                <a:solidFill>
                  <a:srgbClr val="A6A6A6"/>
                </a:solidFill>
              </a:defRPr>
            </a:lvl1pPr>
            <a:lvl2pPr marL="288000" indent="-144000">
              <a:lnSpc>
                <a:spcPct val="100000"/>
              </a:lnSpc>
              <a:spcBef>
                <a:spcPts val="0"/>
              </a:spcBef>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152000" indent="0">
              <a:lnSpc>
                <a:spcPct val="100000"/>
              </a:lnSpc>
              <a:spcBef>
                <a:spcPts val="0"/>
              </a:spcBef>
              <a:buNone/>
              <a:defRPr sz="800"/>
            </a:lvl9pPr>
          </a:lstStyle>
          <a:p>
            <a:pPr lvl="0"/>
            <a:r>
              <a:rPr lang="en-US" dirty="0"/>
              <a:t>Click to edit source</a:t>
            </a:r>
          </a:p>
        </p:txBody>
      </p:sp>
      <p:sp>
        <p:nvSpPr>
          <p:cNvPr id="23" name="Subtitle"/>
          <p:cNvSpPr>
            <a:spLocks noGrp="1"/>
          </p:cNvSpPr>
          <p:nvPr>
            <p:ph type="subTitle" idx="13"/>
          </p:nvPr>
        </p:nvSpPr>
        <p:spPr>
          <a:xfrm>
            <a:off x="433388" y="244219"/>
            <a:ext cx="12572376" cy="153888"/>
          </a:xfrm>
          <a:prstGeom prst="rect">
            <a:avLst/>
          </a:prstGeom>
        </p:spPr>
        <p:txBody>
          <a:bodyPr wrap="square" lIns="0" tIns="0" rIns="0" bIns="0">
            <a:spAutoFit/>
          </a:bodyPr>
          <a:lstStyle>
            <a:lvl1pPr marL="0" indent="0" algn="l">
              <a:lnSpc>
                <a:spcPct val="100000"/>
              </a:lnSpc>
              <a:spcBef>
                <a:spcPts val="0"/>
              </a:spcBef>
              <a:buFont typeface="Wingdings" panose="05000000000000000000" pitchFamily="2" charset="2"/>
              <a:buNone/>
              <a:defRPr sz="1000" spc="200" baseline="0">
                <a:solidFill>
                  <a:srgbClr val="A6A6A6"/>
                </a:solidFill>
              </a:defRPr>
            </a:lvl1pPr>
            <a:lvl2pPr marL="541338" indent="-252000" algn="l">
              <a:spcBef>
                <a:spcPts val="0"/>
              </a:spcBef>
              <a:buFont typeface="Symbol" panose="05050102010706020507" pitchFamily="18" charset="2"/>
              <a:buChar char="-"/>
              <a:defRPr sz="1600"/>
            </a:lvl2pPr>
            <a:lvl3pPr marL="806450" indent="-252000" algn="l">
              <a:spcBef>
                <a:spcPts val="0"/>
              </a:spcBef>
              <a:buFont typeface="Symbol" panose="05050102010706020507" pitchFamily="18" charset="2"/>
              <a:buChar char="-"/>
              <a:defRPr sz="1600"/>
            </a:lvl3pPr>
            <a:lvl4pPr marL="1071563" indent="-252000" algn="l">
              <a:spcBef>
                <a:spcPts val="0"/>
              </a:spcBef>
              <a:buFont typeface="Symbol" panose="05050102010706020507" pitchFamily="18" charset="2"/>
              <a:buChar char="-"/>
              <a:defRPr sz="1600"/>
            </a:lvl4pPr>
            <a:lvl5pPr marL="1347788" indent="-252000" algn="l">
              <a:spcBef>
                <a:spcPts val="0"/>
              </a:spcBef>
              <a:buFont typeface="Symbol" panose="05050102010706020507" pitchFamily="18" charset="2"/>
              <a:buChar char="-"/>
              <a:defRPr sz="1600"/>
            </a:lvl5pPr>
            <a:lvl6pPr marL="1612900" indent="-252000" algn="l">
              <a:spcBef>
                <a:spcPts val="0"/>
              </a:spcBef>
              <a:buFont typeface="Symbol" panose="05050102010706020507" pitchFamily="18" charset="2"/>
              <a:buChar char="-"/>
              <a:defRPr sz="1600"/>
            </a:lvl6pPr>
            <a:lvl7pPr marL="1900238" indent="-252000" algn="l">
              <a:spcBef>
                <a:spcPts val="0"/>
              </a:spcBef>
              <a:buFont typeface="Symbol" panose="05050102010706020507" pitchFamily="18" charset="2"/>
              <a:buChar char="-"/>
              <a:defRPr sz="1600"/>
            </a:lvl7pPr>
            <a:lvl8pPr marL="2262188" indent="-252000" algn="l">
              <a:spcBef>
                <a:spcPts val="0"/>
              </a:spcBef>
              <a:buFont typeface="Symbol" panose="05050102010706020507" pitchFamily="18" charset="2"/>
              <a:buChar char="-"/>
              <a:defRPr sz="1600"/>
            </a:lvl8pPr>
            <a:lvl9pPr marL="2514600" indent="-276225" algn="l">
              <a:spcBef>
                <a:spcPts val="0"/>
              </a:spcBef>
              <a:buFont typeface="Symbol" panose="05050102010706020507" pitchFamily="18" charset="2"/>
              <a:buChar char="-"/>
              <a:defRPr sz="1600"/>
            </a:lvl9pPr>
          </a:lstStyle>
          <a:p>
            <a:endParaRPr lang="en-US" dirty="0"/>
          </a:p>
        </p:txBody>
      </p:sp>
      <p:sp>
        <p:nvSpPr>
          <p:cNvPr id="4" name="Title"/>
          <p:cNvSpPr>
            <a:spLocks noGrp="1"/>
          </p:cNvSpPr>
          <p:nvPr>
            <p:ph type="title"/>
          </p:nvPr>
        </p:nvSpPr>
        <p:spPr>
          <a:xfrm>
            <a:off x="433388" y="503799"/>
            <a:ext cx="12600442" cy="307777"/>
          </a:xfrm>
        </p:spPr>
        <p:txBody>
          <a:bodyPr anchor="t"/>
          <a:lstStyle/>
          <a:p>
            <a:r>
              <a:rPr lang="en-US" dirty="0"/>
              <a:t>Click to edit Master title style</a:t>
            </a:r>
            <a:endParaRPr lang="de-DE" dirty="0"/>
          </a:p>
        </p:txBody>
      </p:sp>
      <p:cxnSp>
        <p:nvCxnSpPr>
          <p:cNvPr id="9" name="Straight Connector 8"/>
          <p:cNvCxnSpPr/>
          <p:nvPr userDrawn="1"/>
        </p:nvCxnSpPr>
        <p:spPr>
          <a:xfrm>
            <a:off x="405945" y="443446"/>
            <a:ext cx="12627885" cy="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userDrawn="1"/>
        </p:nvGrpSpPr>
        <p:grpSpPr>
          <a:xfrm>
            <a:off x="12734304" y="182361"/>
            <a:ext cx="295274" cy="267641"/>
            <a:chOff x="12734304" y="217801"/>
            <a:chExt cx="295274" cy="267641"/>
          </a:xfrm>
        </p:grpSpPr>
        <p:pic>
          <p:nvPicPr>
            <p:cNvPr id="11" name="Picture 10"/>
            <p:cNvPicPr>
              <a:picLocks noChangeAspect="1"/>
            </p:cNvPicPr>
            <p:nvPr userDrawn="1"/>
          </p:nvPicPr>
          <p:blipFill rotWithShape="1">
            <a:blip r:embed="rId2" cstate="print">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a:off x="12734304" y="217801"/>
              <a:ext cx="82550" cy="267641"/>
            </a:xfrm>
            <a:prstGeom prst="rect">
              <a:avLst/>
            </a:prstGeom>
            <a:effectLst/>
          </p:spPr>
        </p:pic>
        <p:pic>
          <p:nvPicPr>
            <p:cNvPr id="12" name="Picture 11"/>
            <p:cNvPicPr>
              <a:picLocks noChangeAspect="1"/>
            </p:cNvPicPr>
            <p:nvPr userDrawn="1"/>
          </p:nvPicPr>
          <p:blipFill rotWithShape="1">
            <a:blip r:embed="rId3" cstate="print">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a:off x="12813679" y="217801"/>
              <a:ext cx="82550" cy="267641"/>
            </a:xfrm>
            <a:prstGeom prst="rect">
              <a:avLst/>
            </a:prstGeom>
            <a:effectLst/>
          </p:spPr>
        </p:pic>
        <p:pic>
          <p:nvPicPr>
            <p:cNvPr id="13" name="Picture 12"/>
            <p:cNvPicPr>
              <a:picLocks noChangeAspect="1"/>
            </p:cNvPicPr>
            <p:nvPr userDrawn="1"/>
          </p:nvPicPr>
          <p:blipFill rotWithShape="1">
            <a:blip r:embed="rId4" cstate="print">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a:off x="12896230" y="217801"/>
              <a:ext cx="133348" cy="267641"/>
            </a:xfrm>
            <a:prstGeom prst="rect">
              <a:avLst/>
            </a:prstGeom>
            <a:effectLst/>
          </p:spPr>
        </p:pic>
      </p:grpSp>
    </p:spTree>
    <p:extLst>
      <p:ext uri="{BB962C8B-B14F-4D97-AF65-F5344CB8AC3E}">
        <p14:creationId xmlns:p14="http://schemas.microsoft.com/office/powerpoint/2010/main" val="7110806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Standard Folienlayout Jan 2011">
    <p:spTree>
      <p:nvGrpSpPr>
        <p:cNvPr id="1" name=""/>
        <p:cNvGrpSpPr/>
        <p:nvPr/>
      </p:nvGrpSpPr>
      <p:grpSpPr>
        <a:xfrm>
          <a:off x="0" y="0"/>
          <a:ext cx="0" cy="0"/>
          <a:chOff x="0" y="0"/>
          <a:chExt cx="0" cy="0"/>
        </a:xfrm>
      </p:grpSpPr>
      <p:sp>
        <p:nvSpPr>
          <p:cNvPr id="2" name="Title 1"/>
          <p:cNvSpPr>
            <a:spLocks noGrp="1"/>
          </p:cNvSpPr>
          <p:nvPr>
            <p:ph type="title"/>
          </p:nvPr>
        </p:nvSpPr>
        <p:spPr>
          <a:xfrm>
            <a:off x="415160" y="402940"/>
            <a:ext cx="12612712" cy="407163"/>
          </a:xfrm>
          <a:prstGeom prst="rect">
            <a:avLst/>
          </a:prstGeom>
        </p:spPr>
        <p:txBody>
          <a:bodyPr lIns="0" rIns="0" anchor="b" anchorCtr="0">
            <a:spAutoFit/>
          </a:bodyPr>
          <a:lstStyle>
            <a:lvl1pPr>
              <a:lnSpc>
                <a:spcPct val="100000"/>
              </a:lnSpc>
              <a:defRPr sz="2646"/>
            </a:lvl1pPr>
          </a:lstStyle>
          <a:p>
            <a:r>
              <a:rPr lang="de-DE" noProof="0"/>
              <a:t>Titelmasterformat durch Klicken bearbeiten</a:t>
            </a:r>
            <a:endParaRPr lang="de-DE" noProof="0" dirty="0"/>
          </a:p>
        </p:txBody>
      </p:sp>
      <p:sp>
        <p:nvSpPr>
          <p:cNvPr id="4" name="Slide Number Placeholder 3"/>
          <p:cNvSpPr>
            <a:spLocks noGrp="1"/>
          </p:cNvSpPr>
          <p:nvPr>
            <p:ph type="sldNum" sz="quarter" idx="11"/>
          </p:nvPr>
        </p:nvSpPr>
        <p:spPr>
          <a:xfrm>
            <a:off x="7191573" y="7043792"/>
            <a:ext cx="5834671" cy="134745"/>
          </a:xfrm>
        </p:spPr>
        <p:txBody>
          <a:bodyPr/>
          <a:lstStyle/>
          <a:p>
            <a:r>
              <a:rPr lang="de-DE">
                <a:solidFill>
                  <a:srgbClr val="000000"/>
                </a:solidFill>
              </a:rPr>
              <a:t>- </a:t>
            </a:r>
            <a:fld id="{B255CE32-4F72-4F17-B25F-B17B931C0CD6}" type="slidenum">
              <a:rPr lang="de-DE" smtClean="0">
                <a:solidFill>
                  <a:srgbClr val="000000"/>
                </a:solidFill>
              </a:rPr>
              <a:pPr/>
              <a:t>‹#›</a:t>
            </a:fld>
            <a:r>
              <a:rPr lang="de-DE">
                <a:solidFill>
                  <a:srgbClr val="000000"/>
                </a:solidFill>
              </a:rPr>
              <a:t> -</a:t>
            </a:r>
            <a:endParaRPr lang="de-DE" dirty="0">
              <a:solidFill>
                <a:srgbClr val="000000"/>
              </a:solidFill>
            </a:endParaRPr>
          </a:p>
        </p:txBody>
      </p:sp>
      <p:sp>
        <p:nvSpPr>
          <p:cNvPr id="12" name="Text Placeholder 11"/>
          <p:cNvSpPr>
            <a:spLocks noGrp="1"/>
          </p:cNvSpPr>
          <p:nvPr>
            <p:ph type="body" sz="quarter" idx="14"/>
          </p:nvPr>
        </p:nvSpPr>
        <p:spPr>
          <a:xfrm>
            <a:off x="413532" y="916686"/>
            <a:ext cx="12612712" cy="279180"/>
          </a:xfrm>
          <a:prstGeom prst="rect">
            <a:avLst/>
          </a:prstGeom>
        </p:spPr>
        <p:txBody>
          <a:bodyPr vert="horz" lIns="0" tIns="46800" rIns="0" bIns="46800" rtlCol="0">
            <a:spAutoFit/>
          </a:bodyPr>
          <a:lstStyle>
            <a:lvl1pPr marL="0" indent="0">
              <a:buFont typeface="Wingdings" pitchFamily="2" charset="2"/>
              <a:buNone/>
              <a:defRPr lang="en-US" dirty="0" smtClean="0"/>
            </a:lvl1pPr>
            <a:lvl2pPr marL="818954" indent="-314982">
              <a:buFont typeface="Arial" pitchFamily="34" charset="0"/>
              <a:buChar char="•"/>
              <a:defRPr/>
            </a:lvl2pPr>
            <a:lvl3pPr marL="1322925" indent="-314982">
              <a:buFont typeface="Arial" pitchFamily="34" charset="0"/>
              <a:buChar char="•"/>
              <a:defRPr/>
            </a:lvl3pPr>
          </a:lstStyle>
          <a:p>
            <a:pPr lvl="0"/>
            <a:r>
              <a:rPr lang="de-DE" noProof="0"/>
              <a:t>Textmasterformat bearbeiten</a:t>
            </a:r>
          </a:p>
        </p:txBody>
      </p:sp>
      <p:sp>
        <p:nvSpPr>
          <p:cNvPr id="11" name="Text Placeholder 10"/>
          <p:cNvSpPr>
            <a:spLocks noGrp="1"/>
          </p:cNvSpPr>
          <p:nvPr>
            <p:ph type="body" sz="quarter" idx="15"/>
          </p:nvPr>
        </p:nvSpPr>
        <p:spPr>
          <a:xfrm>
            <a:off x="413532" y="6779702"/>
            <a:ext cx="12610557" cy="169633"/>
          </a:xfrm>
          <a:prstGeom prst="rect">
            <a:avLst/>
          </a:prstGeom>
        </p:spPr>
        <p:txBody>
          <a:bodyPr lIns="0" tIns="0" rIns="0" bIns="0" anchor="b">
            <a:spAutoFit/>
          </a:bodyPr>
          <a:lstStyle>
            <a:lvl1pPr>
              <a:defRPr sz="1102"/>
            </a:lvl1pPr>
            <a:lvl2pPr>
              <a:defRPr sz="882"/>
            </a:lvl2pPr>
            <a:lvl3pPr>
              <a:defRPr sz="882"/>
            </a:lvl3pPr>
            <a:lvl4pPr>
              <a:defRPr sz="882"/>
            </a:lvl4pPr>
            <a:lvl5pPr>
              <a:defRPr sz="882"/>
            </a:lvl5pPr>
          </a:lstStyle>
          <a:p>
            <a:pPr lvl="0"/>
            <a:r>
              <a:rPr lang="de-DE" noProof="0" dirty="0"/>
              <a:t>Textmasterformat bearbeiten</a:t>
            </a:r>
          </a:p>
        </p:txBody>
      </p:sp>
      <p:sp>
        <p:nvSpPr>
          <p:cNvPr id="7" name="Rectangle 3"/>
          <p:cNvSpPr>
            <a:spLocks noGrp="1" noChangeArrowheads="1"/>
          </p:cNvSpPr>
          <p:nvPr>
            <p:ph type="ftr" sz="quarter" idx="10"/>
          </p:nvPr>
        </p:nvSpPr>
        <p:spPr bwMode="auto">
          <a:xfrm>
            <a:off x="413532" y="7043792"/>
            <a:ext cx="6739272" cy="134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a:spcBef>
                <a:spcPct val="0"/>
              </a:spcBef>
              <a:buClrTx/>
              <a:buFontTx/>
              <a:buNone/>
              <a:defRPr sz="882">
                <a:latin typeface="Arial" pitchFamily="34" charset="0"/>
              </a:defRPr>
            </a:lvl1pPr>
          </a:lstStyle>
          <a:p>
            <a:r>
              <a:rPr lang="en-US"/>
              <a:t>Simon-Kucher | Pricing Excellence | Vereniging voor Mededingingsrecht | March 5th 2024</a:t>
            </a:r>
            <a:endParaRPr lang="nl-NL" dirty="0"/>
          </a:p>
        </p:txBody>
      </p:sp>
    </p:spTree>
    <p:extLst>
      <p:ext uri="{BB962C8B-B14F-4D97-AF65-F5344CB8AC3E}">
        <p14:creationId xmlns:p14="http://schemas.microsoft.com/office/powerpoint/2010/main" val="20608862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White">
    <p:spTree>
      <p:nvGrpSpPr>
        <p:cNvPr id="1" name=""/>
        <p:cNvGrpSpPr/>
        <p:nvPr/>
      </p:nvGrpSpPr>
      <p:grpSpPr>
        <a:xfrm>
          <a:off x="0" y="0"/>
          <a:ext cx="0" cy="0"/>
          <a:chOff x="0" y="0"/>
          <a:chExt cx="0" cy="0"/>
        </a:xfrm>
      </p:grpSpPr>
      <p:sp>
        <p:nvSpPr>
          <p:cNvPr id="5" name="Slide Number"/>
          <p:cNvSpPr>
            <a:spLocks noGrp="1"/>
          </p:cNvSpPr>
          <p:nvPr>
            <p:ph type="sldNum" sz="quarter" idx="18"/>
          </p:nvPr>
        </p:nvSpPr>
        <p:spPr>
          <a:xfrm>
            <a:off x="11212232" y="7308000"/>
            <a:ext cx="1795744" cy="111600"/>
          </a:xfrm>
        </p:spPr>
        <p:txBody>
          <a:bodyPr/>
          <a:lstStyle>
            <a:lvl1pPr>
              <a:buFontTx/>
              <a:defRPr>
                <a:solidFill>
                  <a:schemeClr val="bg1">
                    <a:lumMod val="50000"/>
                  </a:schemeClr>
                </a:solidFill>
                <a:latin typeface="+mn-lt"/>
                <a:ea typeface="+mn-ea"/>
                <a:cs typeface="+mn-cs"/>
                <a:sym typeface="+mn-lt"/>
              </a:defRPr>
            </a:lvl1pPr>
          </a:lstStyle>
          <a:p>
            <a:pPr defTabSz="888980"/>
            <a:fld id="{3A65056A-10E9-40C8-A093-AA138EB7B919}" type="slidenum">
              <a:rPr lang="de-DE" smtClean="0"/>
              <a:pPr defTabSz="888980"/>
              <a:t>‹#›</a:t>
            </a:fld>
            <a:endParaRPr lang="de-DE" dirty="0"/>
          </a:p>
        </p:txBody>
      </p:sp>
      <p:sp>
        <p:nvSpPr>
          <p:cNvPr id="6" name="Navigator">
            <a:extLst>
              <a:ext uri="{FF2B5EF4-FFF2-40B4-BE49-F238E27FC236}">
                <a16:creationId xmlns:a16="http://schemas.microsoft.com/office/drawing/2014/main" id="{C24E1A5C-BE7B-4830-912C-BB48DFF8E210}"/>
              </a:ext>
            </a:extLst>
          </p:cNvPr>
          <p:cNvSpPr>
            <a:spLocks noGrp="1"/>
          </p:cNvSpPr>
          <p:nvPr>
            <p:ph type="body" sz="quarter" idx="19" hasCustomPrompt="1"/>
          </p:nvPr>
        </p:nvSpPr>
        <p:spPr>
          <a:xfrm>
            <a:off x="431800" y="145559"/>
            <a:ext cx="10440352" cy="184666"/>
          </a:xfrm>
        </p:spPr>
        <p:txBody>
          <a:bodyPr vert="horz" wrap="square" lIns="0" tIns="0" rIns="0" bIns="0" rtlCol="0" anchor="t">
            <a:noAutofit/>
          </a:bodyPr>
          <a:lstStyle>
            <a:lvl1pPr>
              <a:defRPr lang="en-US" dirty="0">
                <a:latin typeface="+mn-lt"/>
                <a:ea typeface="+mn-ea"/>
                <a:cs typeface="+mn-cs"/>
                <a:sym typeface="+mn-lt"/>
              </a:defRPr>
            </a:lvl1pPr>
          </a:lstStyle>
          <a:p>
            <a:pPr marR="0" lvl="0" fontAlgn="auto">
              <a:spcBef>
                <a:spcPts val="0"/>
              </a:spcBef>
              <a:spcAft>
                <a:spcPts val="0"/>
              </a:spcAft>
              <a:buClrTx/>
              <a:buSzTx/>
              <a:tabLst/>
            </a:pPr>
            <a:r>
              <a:rPr lang="en-US" dirty="0"/>
              <a:t>Click to edit navigator</a:t>
            </a:r>
          </a:p>
        </p:txBody>
      </p:sp>
      <p:sp>
        <p:nvSpPr>
          <p:cNvPr id="23" name="Subtitle"/>
          <p:cNvSpPr>
            <a:spLocks noGrp="1"/>
          </p:cNvSpPr>
          <p:nvPr>
            <p:ph type="subTitle" idx="13" hasCustomPrompt="1"/>
          </p:nvPr>
        </p:nvSpPr>
        <p:spPr>
          <a:xfrm>
            <a:off x="431800" y="1152000"/>
            <a:ext cx="12572376" cy="311654"/>
          </a:xfrm>
          <a:prstGeom prst="rect">
            <a:avLst/>
          </a:prstGeom>
        </p:spPr>
        <p:txBody>
          <a:bodyPr vert="horz" wrap="square" lIns="0" tIns="64800" rIns="0" bIns="0" rtlCol="0">
            <a:spAutoFit/>
          </a:bodyPr>
          <a:lstStyle>
            <a:lvl1pPr>
              <a:spcBef>
                <a:spcPts val="600"/>
              </a:spcBef>
              <a:defRPr lang="en-US" sz="1600" dirty="0">
                <a:solidFill>
                  <a:schemeClr val="tx1"/>
                </a:solidFill>
                <a:latin typeface="+mn-lt"/>
                <a:ea typeface="+mn-ea"/>
                <a:cs typeface="+mn-cs"/>
                <a:sym typeface="+mn-lt"/>
              </a:defRPr>
            </a:lvl1pPr>
          </a:lstStyle>
          <a:p>
            <a:pPr marL="0" lvl="0" indent="0">
              <a:spcBef>
                <a:spcPts val="0"/>
              </a:spcBef>
            </a:pPr>
            <a:r>
              <a:rPr lang="en-US" dirty="0"/>
              <a:t>Click to edit subtitle</a:t>
            </a:r>
          </a:p>
        </p:txBody>
      </p:sp>
      <p:sp>
        <p:nvSpPr>
          <p:cNvPr id="2" name="Footer"/>
          <p:cNvSpPr>
            <a:spLocks noGrp="1"/>
          </p:cNvSpPr>
          <p:nvPr>
            <p:ph type="ftr" sz="quarter" idx="17"/>
          </p:nvPr>
        </p:nvSpPr>
        <p:spPr>
          <a:xfrm>
            <a:off x="431800" y="7308000"/>
            <a:ext cx="9360000" cy="123111"/>
          </a:xfrm>
        </p:spPr>
        <p:txBody>
          <a:bodyPr/>
          <a:lstStyle>
            <a:lvl1pPr>
              <a:defRPr>
                <a:solidFill>
                  <a:schemeClr val="bg1">
                    <a:lumMod val="50000"/>
                  </a:schemeClr>
                </a:solidFill>
                <a:latin typeface="+mn-lt"/>
                <a:ea typeface="+mn-ea"/>
                <a:cs typeface="+mn-cs"/>
                <a:sym typeface="+mn-lt"/>
              </a:defRPr>
            </a:lvl1pPr>
          </a:lstStyle>
          <a:p>
            <a:pPr defTabSz="888980"/>
            <a:r>
              <a:rPr lang="de-DE"/>
              <a:t>Simon-Kucher | Pricing Excellence | Vereniging voor Mededingingsrecht | March 5th 2024</a:t>
            </a:r>
            <a:endParaRPr lang="de-DE" dirty="0"/>
          </a:p>
        </p:txBody>
      </p:sp>
      <p:sp>
        <p:nvSpPr>
          <p:cNvPr id="8" name="Source"/>
          <p:cNvSpPr>
            <a:spLocks noGrp="1"/>
          </p:cNvSpPr>
          <p:nvPr>
            <p:ph type="body" sz="quarter" idx="14" hasCustomPrompt="1"/>
          </p:nvPr>
        </p:nvSpPr>
        <p:spPr>
          <a:xfrm>
            <a:off x="431800" y="7124564"/>
            <a:ext cx="12572375" cy="107722"/>
          </a:xfrm>
          <a:prstGeom prst="rect">
            <a:avLst/>
          </a:prstGeom>
        </p:spPr>
        <p:txBody>
          <a:bodyPr wrap="square" lIns="0" tIns="0" rIns="0" bIns="0" anchor="b" anchorCtr="0">
            <a:spAutoFit/>
          </a:bodyPr>
          <a:lstStyle>
            <a:lvl1pPr marL="0" indent="0">
              <a:lnSpc>
                <a:spcPct val="100000"/>
              </a:lnSpc>
              <a:spcBef>
                <a:spcPts val="0"/>
              </a:spcBef>
              <a:buFont typeface="Wingdings" panose="05000000000000000000" pitchFamily="2" charset="2"/>
              <a:buNone/>
              <a:defRPr sz="700">
                <a:solidFill>
                  <a:schemeClr val="tx1"/>
                </a:solidFill>
                <a:latin typeface="+mn-lt"/>
                <a:ea typeface="+mn-ea"/>
                <a:cs typeface="+mn-cs"/>
                <a:sym typeface="+mn-lt"/>
              </a:defRPr>
            </a:lvl1pPr>
            <a:lvl2pPr marL="288000" indent="-144000">
              <a:lnSpc>
                <a:spcPct val="100000"/>
              </a:lnSpc>
              <a:spcBef>
                <a:spcPts val="0"/>
              </a:spcBef>
              <a:defRPr sz="800"/>
            </a:lvl2pPr>
            <a:lvl3pPr marL="432000" indent="-144000">
              <a:lnSpc>
                <a:spcPct val="100000"/>
              </a:lnSpc>
              <a:spcBef>
                <a:spcPts val="0"/>
              </a:spcBef>
              <a:defRPr sz="800"/>
            </a:lvl3pPr>
            <a:lvl4pPr marL="576000" indent="-144000">
              <a:lnSpc>
                <a:spcPct val="100000"/>
              </a:lnSpc>
              <a:spcBef>
                <a:spcPts val="0"/>
              </a:spcBef>
              <a:defRPr sz="800"/>
            </a:lvl4pPr>
            <a:lvl5pPr marL="720000" indent="-144000">
              <a:lnSpc>
                <a:spcPct val="100000"/>
              </a:lnSpc>
              <a:spcBef>
                <a:spcPts val="0"/>
              </a:spcBef>
              <a:defRPr sz="800"/>
            </a:lvl5pPr>
            <a:lvl6pPr marL="864000" indent="-144000">
              <a:lnSpc>
                <a:spcPct val="100000"/>
              </a:lnSpc>
              <a:spcBef>
                <a:spcPts val="0"/>
              </a:spcBef>
              <a:defRPr sz="800"/>
            </a:lvl6pPr>
            <a:lvl7pPr marL="1008000" indent="-144000">
              <a:lnSpc>
                <a:spcPct val="100000"/>
              </a:lnSpc>
              <a:spcBef>
                <a:spcPts val="0"/>
              </a:spcBef>
              <a:defRPr sz="800"/>
            </a:lvl7pPr>
            <a:lvl8pPr marL="1152000" indent="-144000">
              <a:lnSpc>
                <a:spcPct val="100000"/>
              </a:lnSpc>
              <a:spcBef>
                <a:spcPts val="0"/>
              </a:spcBef>
              <a:defRPr sz="800"/>
            </a:lvl8pPr>
            <a:lvl9pPr marL="1152000" indent="0">
              <a:lnSpc>
                <a:spcPct val="100000"/>
              </a:lnSpc>
              <a:spcBef>
                <a:spcPts val="0"/>
              </a:spcBef>
              <a:buNone/>
              <a:defRPr sz="800"/>
            </a:lvl9pPr>
          </a:lstStyle>
          <a:p>
            <a:pPr lvl="0"/>
            <a:r>
              <a:rPr lang="en-US" dirty="0"/>
              <a:t>Click to edit source</a:t>
            </a:r>
          </a:p>
        </p:txBody>
      </p:sp>
      <p:pic>
        <p:nvPicPr>
          <p:cNvPr id="28" name="LOGO">
            <a:extLst>
              <a:ext uri="{FF2B5EF4-FFF2-40B4-BE49-F238E27FC236}">
                <a16:creationId xmlns:a16="http://schemas.microsoft.com/office/drawing/2014/main" id="{0D6F75D1-5454-6230-FB87-2A60535483FA}"/>
              </a:ext>
              <a:ext uri="{C183D7F6-B498-43B3-948B-1728B52AA6E4}">
                <adec:decorative xmlns:adec="http://schemas.microsoft.com/office/drawing/2017/decorative" val="1"/>
              </a:ext>
            </a:extLst>
          </p:cNvPr>
          <p:cNvPicPr/>
          <p:nvPr userDrawn="1"/>
        </p:nvPicPr>
        <p:blipFill>
          <a:blip r:embed="rId2"/>
          <a:stretch>
            <a:fillRect/>
          </a:stretch>
        </p:blipFill>
        <p:spPr>
          <a:xfrm>
            <a:off x="11438893" y="259080"/>
            <a:ext cx="1795743" cy="972000"/>
          </a:xfrm>
          <a:prstGeom prst="rect">
            <a:avLst/>
          </a:prstGeom>
        </p:spPr>
      </p:pic>
      <p:sp>
        <p:nvSpPr>
          <p:cNvPr id="32" name="Title">
            <a:extLst>
              <a:ext uri="{FF2B5EF4-FFF2-40B4-BE49-F238E27FC236}">
                <a16:creationId xmlns:a16="http://schemas.microsoft.com/office/drawing/2014/main" id="{8F37AAA4-D1D7-C953-714B-C4DFBB4F12A5}"/>
              </a:ext>
            </a:extLst>
          </p:cNvPr>
          <p:cNvSpPr>
            <a:spLocks noGrp="1"/>
          </p:cNvSpPr>
          <p:nvPr>
            <p:ph type="title" hasCustomPrompt="1"/>
          </p:nvPr>
        </p:nvSpPr>
        <p:spPr>
          <a:xfrm>
            <a:off x="431800" y="743433"/>
            <a:ext cx="10440352" cy="320344"/>
          </a:xfrm>
          <a:prstGeom prst="rect">
            <a:avLst/>
          </a:prstGeom>
        </p:spPr>
        <p:txBody>
          <a:bodyPr vert="horz" lIns="0" tIns="0" rIns="0" bIns="0" anchor="b">
            <a:spAutoFit/>
          </a:bodyPr>
          <a:lstStyle>
            <a:lvl1pPr>
              <a:lnSpc>
                <a:spcPct val="112000"/>
              </a:lnSpc>
              <a:buFontTx/>
              <a:defRPr>
                <a:latin typeface="+mn-lt"/>
                <a:ea typeface="+mn-ea"/>
                <a:cs typeface="+mn-cs"/>
                <a:sym typeface="+mn-lt"/>
              </a:defRPr>
            </a:lvl1pPr>
          </a:lstStyle>
          <a:p>
            <a:r>
              <a:rPr lang="en-US" dirty="0"/>
              <a:t>Click to edit title</a:t>
            </a:r>
          </a:p>
        </p:txBody>
      </p:sp>
    </p:spTree>
    <p:extLst>
      <p:ext uri="{BB962C8B-B14F-4D97-AF65-F5344CB8AC3E}">
        <p14:creationId xmlns:p14="http://schemas.microsoft.com/office/powerpoint/2010/main" val="1704033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heme" Target="../theme/theme2.xml"/><Relationship Id="rId1" Type="http://schemas.openxmlformats.org/officeDocument/2006/relationships/slideLayout" Target="../slideLayouts/slideLayout28.xml"/><Relationship Id="rId5" Type="http://schemas.openxmlformats.org/officeDocument/2006/relationships/image" Target="../media/image9.emf"/><Relationship Id="rId4" Type="http://schemas.openxmlformats.org/officeDocument/2006/relationships/oleObject" Target="../embeddings/oleObject2.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F531CE9-591A-6F05-BB9A-7F99C303E359}"/>
              </a:ext>
            </a:extLst>
          </p:cNvPr>
          <p:cNvGraphicFramePr>
            <a:graphicFrameLocks noChangeAspect="1"/>
          </p:cNvGraphicFramePr>
          <p:nvPr userDrawn="1">
            <p:custDataLst>
              <p:tags r:id="rId29"/>
            </p:custDataLst>
            <p:extLst>
              <p:ext uri="{D42A27DB-BD31-4B8C-83A1-F6EECF244321}">
                <p14:modId xmlns:p14="http://schemas.microsoft.com/office/powerpoint/2010/main" val="22204880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0" imgW="244" imgH="246" progId="TCLayout.ActiveDocument.1">
                  <p:embed/>
                </p:oleObj>
              </mc:Choice>
              <mc:Fallback>
                <p:oleObj name="think-cell Slide" r:id="rId30" imgW="244" imgH="246" progId="TCLayout.ActiveDocument.1">
                  <p:embed/>
                  <p:pic>
                    <p:nvPicPr>
                      <p:cNvPr id="0" name=""/>
                      <p:cNvPicPr/>
                      <p:nvPr/>
                    </p:nvPicPr>
                    <p:blipFill>
                      <a:blip r:embed="rId31"/>
                      <a:stretch>
                        <a:fillRect/>
                      </a:stretch>
                    </p:blipFill>
                    <p:spPr>
                      <a:xfrm>
                        <a:off x="1588" y="1588"/>
                        <a:ext cx="1588" cy="1588"/>
                      </a:xfrm>
                      <a:prstGeom prst="rect">
                        <a:avLst/>
                      </a:prstGeom>
                    </p:spPr>
                  </p:pic>
                </p:oleObj>
              </mc:Fallback>
            </mc:AlternateContent>
          </a:graphicData>
        </a:graphic>
      </p:graphicFrame>
      <p:sp>
        <p:nvSpPr>
          <p:cNvPr id="6" name="Slide Number"/>
          <p:cNvSpPr>
            <a:spLocks noGrp="1"/>
          </p:cNvSpPr>
          <p:nvPr>
            <p:ph type="sldNum" sz="quarter" idx="4"/>
          </p:nvPr>
        </p:nvSpPr>
        <p:spPr>
          <a:xfrm>
            <a:off x="10525126" y="7308000"/>
            <a:ext cx="2482850" cy="111600"/>
          </a:xfrm>
          <a:prstGeom prst="rect">
            <a:avLst/>
          </a:prstGeom>
        </p:spPr>
        <p:txBody>
          <a:bodyPr vert="horz" lIns="0" tIns="0" rIns="0" bIns="0" rtlCol="0" anchor="t" anchorCtr="0"/>
          <a:lstStyle>
            <a:lvl1pPr algn="r">
              <a:lnSpc>
                <a:spcPct val="100000"/>
              </a:lnSpc>
              <a:buFontTx/>
              <a:defRPr sz="800">
                <a:solidFill>
                  <a:schemeClr val="bg1">
                    <a:lumMod val="50000"/>
                  </a:schemeClr>
                </a:solidFill>
                <a:latin typeface="+mn-lt"/>
                <a:ea typeface="+mn-ea"/>
                <a:cs typeface="+mn-cs"/>
              </a:defRPr>
            </a:lvl1pPr>
          </a:lstStyle>
          <a:p>
            <a:pPr defTabSz="888980"/>
            <a:fld id="{3A65056A-10E9-40C8-A093-AA138EB7B919}" type="slidenum">
              <a:rPr lang="de-DE" smtClean="0"/>
              <a:pPr defTabSz="888980"/>
              <a:t>‹#›</a:t>
            </a:fld>
            <a:endParaRPr lang="de-DE" dirty="0"/>
          </a:p>
        </p:txBody>
      </p:sp>
      <p:sp>
        <p:nvSpPr>
          <p:cNvPr id="5" name="Footer" descr="Footer Simon-Kucher &amp; Partners Archive path" title="Footer"/>
          <p:cNvSpPr>
            <a:spLocks noGrp="1"/>
          </p:cNvSpPr>
          <p:nvPr>
            <p:ph type="ftr" sz="quarter" idx="3"/>
          </p:nvPr>
        </p:nvSpPr>
        <p:spPr>
          <a:xfrm>
            <a:off x="431800" y="7308000"/>
            <a:ext cx="9360000" cy="123111"/>
          </a:xfrm>
          <a:prstGeom prst="rect">
            <a:avLst/>
          </a:prstGeom>
        </p:spPr>
        <p:txBody>
          <a:bodyPr vert="horz" wrap="square" lIns="0" tIns="0" rIns="0" bIns="0" rtlCol="0" anchor="t" anchorCtr="0">
            <a:spAutoFit/>
          </a:bodyPr>
          <a:lstStyle>
            <a:lvl1pPr algn="l">
              <a:lnSpc>
                <a:spcPct val="100000"/>
              </a:lnSpc>
              <a:defRPr sz="800">
                <a:solidFill>
                  <a:schemeClr val="bg1">
                    <a:lumMod val="50000"/>
                  </a:schemeClr>
                </a:solidFill>
                <a:latin typeface="+mn-lt"/>
                <a:ea typeface="+mn-ea"/>
                <a:cs typeface="+mn-cs"/>
              </a:defRPr>
            </a:lvl1pPr>
          </a:lstStyle>
          <a:p>
            <a:pPr defTabSz="888980"/>
            <a:r>
              <a:rPr lang="de-DE"/>
              <a:t>Simon-Kucher | Pricing Excellence | Vereniging voor Mededingingsrecht | March 5th 2024</a:t>
            </a:r>
            <a:endParaRPr lang="de-DE" dirty="0"/>
          </a:p>
        </p:txBody>
      </p:sp>
      <p:sp>
        <p:nvSpPr>
          <p:cNvPr id="4" name="Navigator"/>
          <p:cNvSpPr>
            <a:spLocks noGrp="1"/>
          </p:cNvSpPr>
          <p:nvPr>
            <p:ph type="body" idx="1"/>
          </p:nvPr>
        </p:nvSpPr>
        <p:spPr>
          <a:xfrm>
            <a:off x="431800" y="145559"/>
            <a:ext cx="12571200" cy="184666"/>
          </a:xfrm>
          <a:prstGeom prst="rect">
            <a:avLst/>
          </a:prstGeom>
        </p:spPr>
        <p:txBody>
          <a:bodyPr vert="horz" wrap="square" lIns="0" tIns="0" rIns="0" bIns="0" rtlCol="0" anchor="t">
            <a:noAutofit/>
          </a:bodyPr>
          <a:lstStyle/>
          <a:p>
            <a:pPr marL="0" marR="0" lvl="0" indent="0" algn="l" defTabSz="920541"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Click to edit navigator</a:t>
            </a:r>
          </a:p>
        </p:txBody>
      </p:sp>
      <p:sp>
        <p:nvSpPr>
          <p:cNvPr id="23" name="Title Placeholder 22">
            <a:extLst>
              <a:ext uri="{FF2B5EF4-FFF2-40B4-BE49-F238E27FC236}">
                <a16:creationId xmlns:a16="http://schemas.microsoft.com/office/drawing/2014/main" id="{7235C8BC-B1E4-2E82-F81F-D0251C5A9409}"/>
              </a:ext>
            </a:extLst>
          </p:cNvPr>
          <p:cNvSpPr>
            <a:spLocks noGrp="1"/>
          </p:cNvSpPr>
          <p:nvPr>
            <p:ph type="title"/>
          </p:nvPr>
        </p:nvSpPr>
        <p:spPr>
          <a:xfrm>
            <a:off x="431800" y="743433"/>
            <a:ext cx="11591925" cy="322652"/>
          </a:xfrm>
          <a:prstGeom prst="rect">
            <a:avLst/>
          </a:prstGeom>
        </p:spPr>
        <p:txBody>
          <a:bodyPr vert="horz" lIns="0" tIns="0" rIns="0" bIns="0" rtlCol="0" anchor="b" anchorCtr="0">
            <a:spAutoFit/>
          </a:bodyPr>
          <a:lstStyle/>
          <a:p>
            <a:pPr lvl="0"/>
            <a:r>
              <a:rPr lang="en-US"/>
              <a:t>Click to edit Master title style</a:t>
            </a:r>
          </a:p>
        </p:txBody>
      </p:sp>
    </p:spTree>
    <p:extLst>
      <p:ext uri="{BB962C8B-B14F-4D97-AF65-F5344CB8AC3E}">
        <p14:creationId xmlns:p14="http://schemas.microsoft.com/office/powerpoint/2010/main" val="3866035923"/>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26" r:id="rId3"/>
    <p:sldLayoutId id="2147483718" r:id="rId4"/>
    <p:sldLayoutId id="2147483729" r:id="rId5"/>
    <p:sldLayoutId id="2147483752" r:id="rId6"/>
    <p:sldLayoutId id="2147483753" r:id="rId7"/>
    <p:sldLayoutId id="2147483746" r:id="rId8"/>
    <p:sldLayoutId id="2147483747" r:id="rId9"/>
    <p:sldLayoutId id="2147483748" r:id="rId10"/>
    <p:sldLayoutId id="2147483749" r:id="rId11"/>
    <p:sldLayoutId id="2147483738" r:id="rId12"/>
    <p:sldLayoutId id="2147483741" r:id="rId13"/>
    <p:sldLayoutId id="2147483740" r:id="rId14"/>
    <p:sldLayoutId id="2147483742" r:id="rId15"/>
    <p:sldLayoutId id="2147483750" r:id="rId16"/>
    <p:sldLayoutId id="2147483751" r:id="rId17"/>
    <p:sldLayoutId id="2147483739" r:id="rId18"/>
    <p:sldLayoutId id="2147483743" r:id="rId19"/>
    <p:sldLayoutId id="2147483744" r:id="rId20"/>
    <p:sldLayoutId id="2147483754" r:id="rId21"/>
    <p:sldLayoutId id="2147483734" r:id="rId22"/>
    <p:sldLayoutId id="2147483735" r:id="rId23"/>
    <p:sldLayoutId id="2147483723" r:id="rId24"/>
    <p:sldLayoutId id="2147483755" r:id="rId25"/>
    <p:sldLayoutId id="2147483756" r:id="rId26"/>
    <p:sldLayoutId id="2147483759" r:id="rId27"/>
  </p:sldLayoutIdLst>
  <p:hf hdr="0" dt="0"/>
  <p:txStyles>
    <p:titleStyle>
      <a:lvl1pPr algn="l" defTabSz="920541" rtl="0" eaLnBrk="1" latinLnBrk="0" hangingPunct="1">
        <a:lnSpc>
          <a:spcPct val="112000"/>
        </a:lnSpc>
        <a:spcBef>
          <a:spcPct val="0"/>
        </a:spcBef>
        <a:buFontTx/>
        <a:buNone/>
        <a:defRPr lang="en-US" sz="2000" b="1" kern="1200" smtClean="0">
          <a:solidFill>
            <a:schemeClr val="tx1"/>
          </a:solidFill>
          <a:latin typeface="+mj-lt"/>
          <a:ea typeface="+mn-ea"/>
          <a:cs typeface="+mn-cs"/>
        </a:defRPr>
      </a:lvl1pPr>
    </p:titleStyle>
    <p:bodyStyle>
      <a:lvl1pPr marL="0" indent="0" algn="l" defTabSz="920541" rtl="0" eaLnBrk="1" latinLnBrk="0" hangingPunct="1">
        <a:lnSpc>
          <a:spcPct val="100000"/>
        </a:lnSpc>
        <a:spcBef>
          <a:spcPts val="548"/>
        </a:spcBef>
        <a:buFont typeface="Wingdings" panose="05000000000000000000" pitchFamily="2" charset="2"/>
        <a:buNone/>
        <a:defRPr lang="en-US" sz="1200" kern="1200" dirty="0">
          <a:solidFill>
            <a:schemeClr val="tx1"/>
          </a:solidFill>
          <a:latin typeface="+mn-lt"/>
          <a:ea typeface="+mn-ea"/>
          <a:cs typeface="+mn-cs"/>
        </a:defRPr>
      </a:lvl1pPr>
      <a:lvl2pPr marL="144000" indent="-196850" algn="l" defTabSz="920541" rtl="0" eaLnBrk="1" latinLnBrk="0" hangingPunct="1">
        <a:lnSpc>
          <a:spcPct val="90000"/>
        </a:lnSpc>
        <a:spcBef>
          <a:spcPts val="548"/>
        </a:spcBef>
        <a:buFont typeface="Symbol" panose="05050102010706020507" pitchFamily="18" charset="2"/>
        <a:buChar char=""/>
        <a:defRPr lang="en-US" sz="1600" kern="1200" dirty="0" smtClean="0">
          <a:solidFill>
            <a:schemeClr val="tx1"/>
          </a:solidFill>
          <a:latin typeface="+mn-lt"/>
          <a:ea typeface="+mn-ea"/>
          <a:cs typeface="+mn-cs"/>
        </a:defRPr>
      </a:lvl2pPr>
      <a:lvl3pPr marL="144000" indent="-112713" algn="l" defTabSz="920541" rtl="0" eaLnBrk="1" latinLnBrk="0" hangingPunct="1">
        <a:lnSpc>
          <a:spcPct val="90000"/>
        </a:lnSpc>
        <a:spcBef>
          <a:spcPts val="548"/>
        </a:spcBef>
        <a:buFont typeface="Symbol" panose="05050102010706020507" pitchFamily="18" charset="2"/>
        <a:buChar char=""/>
        <a:defRPr lang="en-US" sz="1600" kern="1200" dirty="0" smtClean="0">
          <a:solidFill>
            <a:schemeClr val="tx1"/>
          </a:solidFill>
          <a:latin typeface="+mn-lt"/>
          <a:ea typeface="+mn-ea"/>
          <a:cs typeface="+mn-cs"/>
        </a:defRPr>
      </a:lvl3pPr>
      <a:lvl4pPr marL="144000" indent="-156581" algn="l" defTabSz="920541" rtl="0" eaLnBrk="1" latinLnBrk="0" hangingPunct="1">
        <a:lnSpc>
          <a:spcPct val="90000"/>
        </a:lnSpc>
        <a:spcBef>
          <a:spcPts val="548"/>
        </a:spcBef>
        <a:buFont typeface="Symbol" panose="05050102010706020507" pitchFamily="18" charset="2"/>
        <a:buChar char="-"/>
        <a:defRPr lang="en-US" sz="1600" kern="1200" dirty="0" smtClean="0">
          <a:solidFill>
            <a:schemeClr val="tx1"/>
          </a:solidFill>
          <a:latin typeface="+mn-lt"/>
          <a:ea typeface="+mn-ea"/>
          <a:cs typeface="+mn-cs"/>
        </a:defRPr>
      </a:lvl4pPr>
      <a:lvl5pPr marL="144000" indent="-165283" algn="l" defTabSz="920541" rtl="0" eaLnBrk="1" latinLnBrk="0" hangingPunct="1">
        <a:lnSpc>
          <a:spcPct val="90000"/>
        </a:lnSpc>
        <a:spcBef>
          <a:spcPts val="548"/>
        </a:spcBef>
        <a:buFont typeface="Symbol" panose="05050102010706020507" pitchFamily="18" charset="2"/>
        <a:buChar char="-"/>
        <a:defRPr lang="en-IE" sz="1600" kern="1200" dirty="0" smtClean="0">
          <a:solidFill>
            <a:schemeClr val="tx1"/>
          </a:solidFill>
          <a:latin typeface="+mn-lt"/>
          <a:ea typeface="+mn-ea"/>
          <a:cs typeface="+mn-cs"/>
        </a:defRPr>
      </a:lvl5pPr>
      <a:lvl6pPr marL="144000" indent="0" algn="l" defTabSz="920541" rtl="0" eaLnBrk="1" latinLnBrk="0" hangingPunct="1">
        <a:lnSpc>
          <a:spcPct val="90000"/>
        </a:lnSpc>
        <a:spcBef>
          <a:spcPts val="504"/>
        </a:spcBef>
        <a:buFont typeface="Symbol" panose="05050102010706020507" pitchFamily="18" charset="2"/>
        <a:buChar char="-"/>
        <a:defRPr sz="1600" kern="1200">
          <a:solidFill>
            <a:schemeClr val="tx1"/>
          </a:solidFill>
          <a:latin typeface="+mn-lt"/>
          <a:ea typeface="+mn-ea"/>
          <a:cs typeface="+mn-cs"/>
        </a:defRPr>
      </a:lvl6pPr>
      <a:lvl7pPr marL="144000" indent="-342900" algn="l" defTabSz="920541" rtl="0" eaLnBrk="1" latinLnBrk="0" hangingPunct="1">
        <a:lnSpc>
          <a:spcPct val="90000"/>
        </a:lnSpc>
        <a:spcBef>
          <a:spcPts val="504"/>
        </a:spcBef>
        <a:buFont typeface="Symbol" panose="05050102010706020507" pitchFamily="18" charset="2"/>
        <a:buChar char="-"/>
        <a:defRPr sz="1600" kern="1200">
          <a:solidFill>
            <a:schemeClr val="tx1"/>
          </a:solidFill>
          <a:latin typeface="+mn-lt"/>
          <a:ea typeface="+mn-ea"/>
          <a:cs typeface="+mn-cs"/>
        </a:defRPr>
      </a:lvl7pPr>
      <a:lvl8pPr marL="144000" indent="-342900" algn="l" defTabSz="920541" rtl="0" eaLnBrk="1" latinLnBrk="0" hangingPunct="1">
        <a:lnSpc>
          <a:spcPct val="90000"/>
        </a:lnSpc>
        <a:spcBef>
          <a:spcPts val="504"/>
        </a:spcBef>
        <a:buFont typeface="Symbol" panose="05050102010706020507" pitchFamily="18" charset="2"/>
        <a:buChar char="-"/>
        <a:defRPr sz="1600" kern="1200">
          <a:solidFill>
            <a:schemeClr val="tx1"/>
          </a:solidFill>
          <a:latin typeface="+mn-lt"/>
          <a:ea typeface="+mn-ea"/>
          <a:cs typeface="+mn-cs"/>
        </a:defRPr>
      </a:lvl8pPr>
      <a:lvl9pPr marL="144000" indent="-342900" algn="l" defTabSz="920541" rtl="0" eaLnBrk="1" latinLnBrk="0" hangingPunct="1">
        <a:lnSpc>
          <a:spcPct val="90000"/>
        </a:lnSpc>
        <a:spcBef>
          <a:spcPts val="504"/>
        </a:spcBef>
        <a:buFont typeface="Symbol" panose="05050102010706020507" pitchFamily="18" charset="2"/>
        <a:buChar char="-"/>
        <a:defRPr sz="1600" kern="1200">
          <a:solidFill>
            <a:schemeClr val="tx1"/>
          </a:solidFill>
          <a:latin typeface="+mn-lt"/>
          <a:ea typeface="+mn-ea"/>
          <a:cs typeface="+mn-cs"/>
        </a:defRPr>
      </a:lvl9pPr>
    </p:bodyStyle>
    <p:otherStyle>
      <a:defPPr>
        <a:defRPr lang="en-US"/>
      </a:defPPr>
      <a:lvl1pPr marL="0" algn="l" defTabSz="920541" rtl="0" eaLnBrk="1" latinLnBrk="0" hangingPunct="1">
        <a:defRPr sz="1400" kern="1200">
          <a:solidFill>
            <a:schemeClr val="tx1"/>
          </a:solidFill>
          <a:latin typeface="+mn-lt"/>
          <a:ea typeface="+mn-ea"/>
          <a:cs typeface="+mn-cs"/>
        </a:defRPr>
      </a:lvl1pPr>
      <a:lvl2pPr marL="460270" algn="l" defTabSz="920541" rtl="0" eaLnBrk="1" latinLnBrk="0" hangingPunct="1">
        <a:defRPr sz="1400" kern="1200">
          <a:solidFill>
            <a:schemeClr val="tx1"/>
          </a:solidFill>
          <a:latin typeface="+mn-lt"/>
          <a:ea typeface="+mn-ea"/>
          <a:cs typeface="+mn-cs"/>
        </a:defRPr>
      </a:lvl2pPr>
      <a:lvl3pPr marL="920541" algn="l" defTabSz="920541" rtl="0" eaLnBrk="1" latinLnBrk="0" hangingPunct="1">
        <a:defRPr sz="1200" kern="1200">
          <a:solidFill>
            <a:schemeClr val="tx1"/>
          </a:solidFill>
          <a:latin typeface="+mn-lt"/>
          <a:ea typeface="+mn-ea"/>
          <a:cs typeface="+mn-cs"/>
        </a:defRPr>
      </a:lvl3pPr>
      <a:lvl4pPr marL="1380811" algn="l" defTabSz="920541" rtl="0" eaLnBrk="1" latinLnBrk="0" hangingPunct="1">
        <a:defRPr sz="1812" kern="1200">
          <a:solidFill>
            <a:schemeClr val="tx1"/>
          </a:solidFill>
          <a:latin typeface="+mn-lt"/>
          <a:ea typeface="+mn-ea"/>
          <a:cs typeface="+mn-cs"/>
        </a:defRPr>
      </a:lvl4pPr>
      <a:lvl5pPr marL="1841079" algn="l" defTabSz="920541" rtl="0" eaLnBrk="1" latinLnBrk="0" hangingPunct="1">
        <a:defRPr sz="1812" kern="1200">
          <a:solidFill>
            <a:schemeClr val="tx1"/>
          </a:solidFill>
          <a:latin typeface="+mn-lt"/>
          <a:ea typeface="+mn-ea"/>
          <a:cs typeface="+mn-cs"/>
        </a:defRPr>
      </a:lvl5pPr>
      <a:lvl6pPr marL="2301350" algn="l" defTabSz="920541" rtl="0" eaLnBrk="1" latinLnBrk="0" hangingPunct="1">
        <a:defRPr sz="1812" kern="1200">
          <a:solidFill>
            <a:schemeClr val="tx1"/>
          </a:solidFill>
          <a:latin typeface="+mn-lt"/>
          <a:ea typeface="+mn-ea"/>
          <a:cs typeface="+mn-cs"/>
        </a:defRPr>
      </a:lvl6pPr>
      <a:lvl7pPr marL="2761621" algn="l" defTabSz="920541" rtl="0" eaLnBrk="1" latinLnBrk="0" hangingPunct="1">
        <a:defRPr sz="1812" kern="1200">
          <a:solidFill>
            <a:schemeClr val="tx1"/>
          </a:solidFill>
          <a:latin typeface="+mn-lt"/>
          <a:ea typeface="+mn-ea"/>
          <a:cs typeface="+mn-cs"/>
        </a:defRPr>
      </a:lvl7pPr>
      <a:lvl8pPr marL="3221890" algn="l" defTabSz="920541" rtl="0" eaLnBrk="1" latinLnBrk="0" hangingPunct="1">
        <a:defRPr sz="1812" kern="1200">
          <a:solidFill>
            <a:schemeClr val="tx1"/>
          </a:solidFill>
          <a:latin typeface="+mn-lt"/>
          <a:ea typeface="+mn-ea"/>
          <a:cs typeface="+mn-cs"/>
        </a:defRPr>
      </a:lvl8pPr>
      <a:lvl9pPr marL="3682160" algn="l" defTabSz="920541" rtl="0" eaLnBrk="1" latinLnBrk="0" hangingPunct="1">
        <a:defRPr sz="1812"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725">
          <p15:clr>
            <a:srgbClr val="A4A3A4"/>
          </p15:clr>
        </p15:guide>
        <p15:guide id="1" pos="272" userDrawn="1">
          <p15:clr>
            <a:srgbClr val="A4A3A4"/>
          </p15:clr>
        </p15:guide>
        <p15:guide id="2" orient="horz" pos="4399">
          <p15:clr>
            <a:srgbClr val="A4A3A4"/>
          </p15:clr>
        </p15:guide>
        <p15:guide id="3" pos="8194">
          <p15:clr>
            <a:srgbClr val="A4A3A4"/>
          </p15:clr>
        </p15:guide>
        <p15:guide id="4" orient="horz" pos="952" userDrawn="1">
          <p15:clr>
            <a:srgbClr val="DCDCDC"/>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EE24347D-1A87-C724-3FDC-CDB99595792F}"/>
              </a:ext>
            </a:extLst>
          </p:cNvPr>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624" imgH="623" progId="TCLayout.ActiveDocument.1">
                  <p:embed/>
                </p:oleObj>
              </mc:Choice>
              <mc:Fallback>
                <p:oleObj name="think-cell Slide" r:id="rId4" imgW="624" imgH="623" progId="TCLayout.ActiveDocument.1">
                  <p:embed/>
                  <p:pic>
                    <p:nvPicPr>
                      <p:cNvPr id="3" name="think-cell data - do not delete" hidden="1">
                        <a:extLst>
                          <a:ext uri="{FF2B5EF4-FFF2-40B4-BE49-F238E27FC236}">
                            <a16:creationId xmlns:a16="http://schemas.microsoft.com/office/drawing/2014/main" id="{EE24347D-1A87-C724-3FDC-CDB99595792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Slide Number"/>
          <p:cNvSpPr>
            <a:spLocks noGrp="1"/>
          </p:cNvSpPr>
          <p:nvPr>
            <p:ph type="sldNum" sz="quarter" idx="4"/>
          </p:nvPr>
        </p:nvSpPr>
        <p:spPr>
          <a:xfrm>
            <a:off x="10525126" y="7308000"/>
            <a:ext cx="2482850" cy="111600"/>
          </a:xfrm>
          <a:prstGeom prst="rect">
            <a:avLst/>
          </a:prstGeom>
        </p:spPr>
        <p:txBody>
          <a:bodyPr vert="horz" lIns="0" tIns="0" rIns="0" bIns="0" rtlCol="0" anchor="t" anchorCtr="0"/>
          <a:lstStyle>
            <a:lvl1pPr algn="r">
              <a:lnSpc>
                <a:spcPct val="100000"/>
              </a:lnSpc>
              <a:buFontTx/>
              <a:defRPr sz="800">
                <a:solidFill>
                  <a:schemeClr val="bg1">
                    <a:lumMod val="50000"/>
                  </a:schemeClr>
                </a:solidFill>
                <a:latin typeface="+mn-lt"/>
                <a:ea typeface="+mn-ea"/>
                <a:cs typeface="+mn-cs"/>
                <a:sym typeface="+mn-lt"/>
              </a:defRPr>
            </a:lvl1pPr>
          </a:lstStyle>
          <a:p>
            <a:pPr defTabSz="888980"/>
            <a:fld id="{3A65056A-10E9-40C8-A093-AA138EB7B919}" type="slidenum">
              <a:rPr lang="de-DE" smtClean="0"/>
              <a:pPr defTabSz="888980"/>
              <a:t>‹#›</a:t>
            </a:fld>
            <a:endParaRPr lang="de-DE" dirty="0"/>
          </a:p>
        </p:txBody>
      </p:sp>
      <p:sp>
        <p:nvSpPr>
          <p:cNvPr id="5" name="Footer" descr="Footer Simon-Kucher &amp; Partners Archive path" title="Footer"/>
          <p:cNvSpPr>
            <a:spLocks noGrp="1"/>
          </p:cNvSpPr>
          <p:nvPr>
            <p:ph type="ftr" sz="quarter" idx="3"/>
          </p:nvPr>
        </p:nvSpPr>
        <p:spPr>
          <a:xfrm>
            <a:off x="431800" y="7308000"/>
            <a:ext cx="9360000" cy="123111"/>
          </a:xfrm>
          <a:prstGeom prst="rect">
            <a:avLst/>
          </a:prstGeom>
        </p:spPr>
        <p:txBody>
          <a:bodyPr vert="horz" wrap="square" lIns="0" tIns="0" rIns="0" bIns="0" rtlCol="0" anchor="t" anchorCtr="0">
            <a:spAutoFit/>
          </a:bodyPr>
          <a:lstStyle>
            <a:lvl1pPr algn="l">
              <a:lnSpc>
                <a:spcPct val="100000"/>
              </a:lnSpc>
              <a:defRPr sz="800">
                <a:solidFill>
                  <a:schemeClr val="bg1">
                    <a:lumMod val="50000"/>
                  </a:schemeClr>
                </a:solidFill>
                <a:latin typeface="+mn-lt"/>
                <a:ea typeface="+mn-ea"/>
                <a:cs typeface="+mn-cs"/>
                <a:sym typeface="+mn-lt"/>
              </a:defRPr>
            </a:lvl1pPr>
          </a:lstStyle>
          <a:p>
            <a:pPr defTabSz="888980"/>
            <a:r>
              <a:rPr lang="de-DE"/>
              <a:t>Simon-Kucher | Pricing Excellence | Vereniging voor Mededingingsrecht | March 5th 2024</a:t>
            </a:r>
            <a:endParaRPr lang="de-DE" dirty="0"/>
          </a:p>
        </p:txBody>
      </p:sp>
      <p:sp>
        <p:nvSpPr>
          <p:cNvPr id="4" name="Navigator"/>
          <p:cNvSpPr>
            <a:spLocks noGrp="1"/>
          </p:cNvSpPr>
          <p:nvPr>
            <p:ph type="body" idx="1"/>
          </p:nvPr>
        </p:nvSpPr>
        <p:spPr>
          <a:xfrm>
            <a:off x="431800" y="145559"/>
            <a:ext cx="12571200" cy="184666"/>
          </a:xfrm>
          <a:prstGeom prst="rect">
            <a:avLst/>
          </a:prstGeom>
        </p:spPr>
        <p:txBody>
          <a:bodyPr vert="horz" wrap="square" lIns="0" tIns="0" rIns="0" bIns="0" rtlCol="0" anchor="t">
            <a:noAutofit/>
          </a:bodyPr>
          <a:lstStyle/>
          <a:p>
            <a:pPr marL="0" marR="0" lvl="0" indent="0" algn="l" defTabSz="920541"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Click to edit navigator</a:t>
            </a:r>
          </a:p>
        </p:txBody>
      </p:sp>
      <p:sp>
        <p:nvSpPr>
          <p:cNvPr id="23" name="Title Placeholder 22">
            <a:extLst>
              <a:ext uri="{FF2B5EF4-FFF2-40B4-BE49-F238E27FC236}">
                <a16:creationId xmlns:a16="http://schemas.microsoft.com/office/drawing/2014/main" id="{7235C8BC-B1E4-2E82-F81F-D0251C5A9409}"/>
              </a:ext>
            </a:extLst>
          </p:cNvPr>
          <p:cNvSpPr>
            <a:spLocks noGrp="1"/>
          </p:cNvSpPr>
          <p:nvPr>
            <p:ph type="title"/>
          </p:nvPr>
        </p:nvSpPr>
        <p:spPr>
          <a:xfrm>
            <a:off x="431800" y="743433"/>
            <a:ext cx="11591925" cy="322652"/>
          </a:xfrm>
          <a:prstGeom prst="rect">
            <a:avLst/>
          </a:prstGeom>
        </p:spPr>
        <p:txBody>
          <a:bodyPr vert="horz" lIns="0" tIns="0" rIns="0" bIns="0" rtlCol="0" anchor="b" anchorCtr="0">
            <a:spAutoFit/>
          </a:bodyPr>
          <a:lstStyle/>
          <a:p>
            <a:pPr lvl="0"/>
            <a:r>
              <a:rPr lang="en-US"/>
              <a:t>Click to edit Master title style</a:t>
            </a:r>
          </a:p>
        </p:txBody>
      </p:sp>
    </p:spTree>
    <p:extLst>
      <p:ext uri="{BB962C8B-B14F-4D97-AF65-F5344CB8AC3E}">
        <p14:creationId xmlns:p14="http://schemas.microsoft.com/office/powerpoint/2010/main" val="3866035923"/>
      </p:ext>
    </p:extLst>
  </p:cSld>
  <p:clrMap bg1="lt1" tx1="dk1" bg2="lt2" tx2="dk2" accent1="accent1" accent2="accent2" accent3="accent3" accent4="accent4" accent5="accent5" accent6="accent6" hlink="hlink" folHlink="folHlink"/>
  <p:sldLayoutIdLst>
    <p:sldLayoutId id="2147483758" r:id="rId1"/>
  </p:sldLayoutIdLst>
  <p:hf hdr="0" dt="0"/>
  <p:txStyles>
    <p:titleStyle>
      <a:lvl1pPr algn="l" defTabSz="920541" rtl="0" eaLnBrk="1" latinLnBrk="0" hangingPunct="1">
        <a:lnSpc>
          <a:spcPct val="112000"/>
        </a:lnSpc>
        <a:spcBef>
          <a:spcPct val="0"/>
        </a:spcBef>
        <a:buFontTx/>
        <a:buNone/>
        <a:defRPr lang="en-US" sz="2000" b="1" kern="1200" smtClean="0">
          <a:solidFill>
            <a:schemeClr val="tx1"/>
          </a:solidFill>
          <a:latin typeface="+mn-lt"/>
          <a:ea typeface="+mn-ea"/>
          <a:cs typeface="+mn-cs"/>
          <a:sym typeface="+mn-lt"/>
        </a:defRPr>
      </a:lvl1pPr>
    </p:titleStyle>
    <p:bodyStyle>
      <a:lvl1pPr marL="0" indent="0" algn="l" defTabSz="920541" rtl="0" eaLnBrk="1" latinLnBrk="0" hangingPunct="1">
        <a:lnSpc>
          <a:spcPct val="100000"/>
        </a:lnSpc>
        <a:spcBef>
          <a:spcPts val="548"/>
        </a:spcBef>
        <a:buFont typeface="Wingdings" panose="05000000000000000000" pitchFamily="2" charset="2"/>
        <a:buNone/>
        <a:defRPr lang="en-US" sz="1200" kern="1200" dirty="0">
          <a:solidFill>
            <a:schemeClr val="tx1"/>
          </a:solidFill>
          <a:latin typeface="+mn-lt"/>
          <a:ea typeface="+mn-ea"/>
          <a:cs typeface="+mn-cs"/>
          <a:sym typeface="+mn-lt"/>
        </a:defRPr>
      </a:lvl1pPr>
      <a:lvl2pPr marL="144000" indent="-196850" algn="l" defTabSz="920541" rtl="0" eaLnBrk="1" latinLnBrk="0" hangingPunct="1">
        <a:lnSpc>
          <a:spcPct val="90000"/>
        </a:lnSpc>
        <a:spcBef>
          <a:spcPts val="548"/>
        </a:spcBef>
        <a:buFont typeface="Symbol" panose="05050102010706020507" pitchFamily="18" charset="2"/>
        <a:buChar char=""/>
        <a:defRPr lang="en-US" sz="1600" kern="1200" dirty="0" smtClean="0">
          <a:solidFill>
            <a:schemeClr val="tx1"/>
          </a:solidFill>
          <a:latin typeface="+mn-lt"/>
          <a:ea typeface="+mn-ea"/>
          <a:cs typeface="+mn-cs"/>
        </a:defRPr>
      </a:lvl2pPr>
      <a:lvl3pPr marL="144000" indent="-112713" algn="l" defTabSz="920541" rtl="0" eaLnBrk="1" latinLnBrk="0" hangingPunct="1">
        <a:lnSpc>
          <a:spcPct val="90000"/>
        </a:lnSpc>
        <a:spcBef>
          <a:spcPts val="548"/>
        </a:spcBef>
        <a:buFont typeface="Symbol" panose="05050102010706020507" pitchFamily="18" charset="2"/>
        <a:buChar char=""/>
        <a:defRPr lang="en-US" sz="1600" kern="1200" dirty="0" smtClean="0">
          <a:solidFill>
            <a:schemeClr val="tx1"/>
          </a:solidFill>
          <a:latin typeface="+mn-lt"/>
          <a:ea typeface="+mn-ea"/>
          <a:cs typeface="+mn-cs"/>
        </a:defRPr>
      </a:lvl3pPr>
      <a:lvl4pPr marL="144000" indent="-156581" algn="l" defTabSz="920541" rtl="0" eaLnBrk="1" latinLnBrk="0" hangingPunct="1">
        <a:lnSpc>
          <a:spcPct val="90000"/>
        </a:lnSpc>
        <a:spcBef>
          <a:spcPts val="548"/>
        </a:spcBef>
        <a:buFont typeface="Symbol" panose="05050102010706020507" pitchFamily="18" charset="2"/>
        <a:buChar char="-"/>
        <a:defRPr lang="en-US" sz="1600" kern="1200" dirty="0" smtClean="0">
          <a:solidFill>
            <a:schemeClr val="tx1"/>
          </a:solidFill>
          <a:latin typeface="+mn-lt"/>
          <a:ea typeface="+mn-ea"/>
          <a:cs typeface="+mn-cs"/>
        </a:defRPr>
      </a:lvl4pPr>
      <a:lvl5pPr marL="144000" indent="-165283" algn="l" defTabSz="920541" rtl="0" eaLnBrk="1" latinLnBrk="0" hangingPunct="1">
        <a:lnSpc>
          <a:spcPct val="90000"/>
        </a:lnSpc>
        <a:spcBef>
          <a:spcPts val="548"/>
        </a:spcBef>
        <a:buFont typeface="Symbol" panose="05050102010706020507" pitchFamily="18" charset="2"/>
        <a:buChar char="-"/>
        <a:defRPr lang="en-IE" sz="1600" kern="1200" dirty="0" smtClean="0">
          <a:solidFill>
            <a:schemeClr val="tx1"/>
          </a:solidFill>
          <a:latin typeface="+mn-lt"/>
          <a:ea typeface="+mn-ea"/>
          <a:cs typeface="+mn-cs"/>
        </a:defRPr>
      </a:lvl5pPr>
      <a:lvl6pPr marL="144000" indent="0" algn="l" defTabSz="920541" rtl="0" eaLnBrk="1" latinLnBrk="0" hangingPunct="1">
        <a:lnSpc>
          <a:spcPct val="90000"/>
        </a:lnSpc>
        <a:spcBef>
          <a:spcPts val="504"/>
        </a:spcBef>
        <a:buFont typeface="Symbol" panose="05050102010706020507" pitchFamily="18" charset="2"/>
        <a:buChar char="-"/>
        <a:defRPr sz="1600" kern="1200">
          <a:solidFill>
            <a:schemeClr val="tx1"/>
          </a:solidFill>
          <a:latin typeface="+mn-lt"/>
          <a:ea typeface="+mn-ea"/>
          <a:cs typeface="+mn-cs"/>
        </a:defRPr>
      </a:lvl6pPr>
      <a:lvl7pPr marL="144000" indent="-342900" algn="l" defTabSz="920541" rtl="0" eaLnBrk="1" latinLnBrk="0" hangingPunct="1">
        <a:lnSpc>
          <a:spcPct val="90000"/>
        </a:lnSpc>
        <a:spcBef>
          <a:spcPts val="504"/>
        </a:spcBef>
        <a:buFont typeface="Symbol" panose="05050102010706020507" pitchFamily="18" charset="2"/>
        <a:buChar char="-"/>
        <a:defRPr sz="1600" kern="1200">
          <a:solidFill>
            <a:schemeClr val="tx1"/>
          </a:solidFill>
          <a:latin typeface="+mn-lt"/>
          <a:ea typeface="+mn-ea"/>
          <a:cs typeface="+mn-cs"/>
        </a:defRPr>
      </a:lvl7pPr>
      <a:lvl8pPr marL="144000" indent="-342900" algn="l" defTabSz="920541" rtl="0" eaLnBrk="1" latinLnBrk="0" hangingPunct="1">
        <a:lnSpc>
          <a:spcPct val="90000"/>
        </a:lnSpc>
        <a:spcBef>
          <a:spcPts val="504"/>
        </a:spcBef>
        <a:buFont typeface="Symbol" panose="05050102010706020507" pitchFamily="18" charset="2"/>
        <a:buChar char="-"/>
        <a:defRPr sz="1600" kern="1200">
          <a:solidFill>
            <a:schemeClr val="tx1"/>
          </a:solidFill>
          <a:latin typeface="+mn-lt"/>
          <a:ea typeface="+mn-ea"/>
          <a:cs typeface="+mn-cs"/>
        </a:defRPr>
      </a:lvl8pPr>
      <a:lvl9pPr marL="144000" indent="-342900" algn="l" defTabSz="920541" rtl="0" eaLnBrk="1" latinLnBrk="0" hangingPunct="1">
        <a:lnSpc>
          <a:spcPct val="90000"/>
        </a:lnSpc>
        <a:spcBef>
          <a:spcPts val="504"/>
        </a:spcBef>
        <a:buFont typeface="Symbol" panose="05050102010706020507" pitchFamily="18" charset="2"/>
        <a:buChar char="-"/>
        <a:defRPr sz="1600" kern="1200">
          <a:solidFill>
            <a:schemeClr val="tx1"/>
          </a:solidFill>
          <a:latin typeface="+mn-lt"/>
          <a:ea typeface="+mn-ea"/>
          <a:cs typeface="+mn-cs"/>
        </a:defRPr>
      </a:lvl9pPr>
    </p:bodyStyle>
    <p:otherStyle>
      <a:defPPr>
        <a:defRPr lang="en-US"/>
      </a:defPPr>
      <a:lvl1pPr marL="0" algn="l" defTabSz="920541" rtl="0" eaLnBrk="1" latinLnBrk="0" hangingPunct="1">
        <a:defRPr sz="1400" kern="1200">
          <a:solidFill>
            <a:schemeClr val="tx1"/>
          </a:solidFill>
          <a:latin typeface="+mn-lt"/>
          <a:ea typeface="+mn-ea"/>
          <a:cs typeface="+mn-cs"/>
        </a:defRPr>
      </a:lvl1pPr>
      <a:lvl2pPr marL="460270" algn="l" defTabSz="920541" rtl="0" eaLnBrk="1" latinLnBrk="0" hangingPunct="1">
        <a:defRPr sz="1400" kern="1200">
          <a:solidFill>
            <a:schemeClr val="tx1"/>
          </a:solidFill>
          <a:latin typeface="+mn-lt"/>
          <a:ea typeface="+mn-ea"/>
          <a:cs typeface="+mn-cs"/>
        </a:defRPr>
      </a:lvl2pPr>
      <a:lvl3pPr marL="920541" algn="l" defTabSz="920541" rtl="0" eaLnBrk="1" latinLnBrk="0" hangingPunct="1">
        <a:defRPr sz="1200" kern="1200">
          <a:solidFill>
            <a:schemeClr val="tx1"/>
          </a:solidFill>
          <a:latin typeface="+mn-lt"/>
          <a:ea typeface="+mn-ea"/>
          <a:cs typeface="+mn-cs"/>
        </a:defRPr>
      </a:lvl3pPr>
      <a:lvl4pPr marL="1380811" algn="l" defTabSz="920541" rtl="0" eaLnBrk="1" latinLnBrk="0" hangingPunct="1">
        <a:defRPr sz="1812" kern="1200">
          <a:solidFill>
            <a:schemeClr val="tx1"/>
          </a:solidFill>
          <a:latin typeface="+mn-lt"/>
          <a:ea typeface="+mn-ea"/>
          <a:cs typeface="+mn-cs"/>
        </a:defRPr>
      </a:lvl4pPr>
      <a:lvl5pPr marL="1841079" algn="l" defTabSz="920541" rtl="0" eaLnBrk="1" latinLnBrk="0" hangingPunct="1">
        <a:defRPr sz="1812" kern="1200">
          <a:solidFill>
            <a:schemeClr val="tx1"/>
          </a:solidFill>
          <a:latin typeface="+mn-lt"/>
          <a:ea typeface="+mn-ea"/>
          <a:cs typeface="+mn-cs"/>
        </a:defRPr>
      </a:lvl5pPr>
      <a:lvl6pPr marL="2301350" algn="l" defTabSz="920541" rtl="0" eaLnBrk="1" latinLnBrk="0" hangingPunct="1">
        <a:defRPr sz="1812" kern="1200">
          <a:solidFill>
            <a:schemeClr val="tx1"/>
          </a:solidFill>
          <a:latin typeface="+mn-lt"/>
          <a:ea typeface="+mn-ea"/>
          <a:cs typeface="+mn-cs"/>
        </a:defRPr>
      </a:lvl6pPr>
      <a:lvl7pPr marL="2761621" algn="l" defTabSz="920541" rtl="0" eaLnBrk="1" latinLnBrk="0" hangingPunct="1">
        <a:defRPr sz="1812" kern="1200">
          <a:solidFill>
            <a:schemeClr val="tx1"/>
          </a:solidFill>
          <a:latin typeface="+mn-lt"/>
          <a:ea typeface="+mn-ea"/>
          <a:cs typeface="+mn-cs"/>
        </a:defRPr>
      </a:lvl7pPr>
      <a:lvl8pPr marL="3221890" algn="l" defTabSz="920541" rtl="0" eaLnBrk="1" latinLnBrk="0" hangingPunct="1">
        <a:defRPr sz="1812" kern="1200">
          <a:solidFill>
            <a:schemeClr val="tx1"/>
          </a:solidFill>
          <a:latin typeface="+mn-lt"/>
          <a:ea typeface="+mn-ea"/>
          <a:cs typeface="+mn-cs"/>
        </a:defRPr>
      </a:lvl8pPr>
      <a:lvl9pPr marL="3682160" algn="l" defTabSz="920541" rtl="0" eaLnBrk="1" latinLnBrk="0" hangingPunct="1">
        <a:defRPr sz="1812"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725">
          <p15:clr>
            <a:srgbClr val="A4A3A4"/>
          </p15:clr>
        </p15:guide>
        <p15:guide id="1" pos="272" userDrawn="1">
          <p15:clr>
            <a:srgbClr val="A4A3A4"/>
          </p15:clr>
        </p15:guide>
        <p15:guide id="2" orient="horz" pos="4399">
          <p15:clr>
            <a:srgbClr val="A4A3A4"/>
          </p15:clr>
        </p15:guide>
        <p15:guide id="3" pos="8194">
          <p15:clr>
            <a:srgbClr val="A4A3A4"/>
          </p15:clr>
        </p15:guide>
        <p15:guide id="4" orient="horz" pos="952" userDrawn="1">
          <p15:clr>
            <a:srgbClr val="DCDCDC"/>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11.jpg"/><Relationship Id="rId4" Type="http://schemas.openxmlformats.org/officeDocument/2006/relationships/image" Target="../media/image10.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2.jpg"/><Relationship Id="rId5" Type="http://schemas.openxmlformats.org/officeDocument/2006/relationships/image" Target="../media/image9.emf"/><Relationship Id="rId4"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6.xml"/><Relationship Id="rId1" Type="http://schemas.openxmlformats.org/officeDocument/2006/relationships/tags" Target="../tags/tag7.xml"/><Relationship Id="rId5" Type="http://schemas.openxmlformats.org/officeDocument/2006/relationships/image" Target="../media/image13.jpg"/><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notesSlide" Target="../notesSlides/notesSlide1.xml"/><Relationship Id="rId7" Type="http://schemas.openxmlformats.org/officeDocument/2006/relationships/image" Target="../media/image16.png"/><Relationship Id="rId2" Type="http://schemas.openxmlformats.org/officeDocument/2006/relationships/slideLayout" Target="../slideLayouts/slideLayout15.xml"/><Relationship Id="rId1" Type="http://schemas.openxmlformats.org/officeDocument/2006/relationships/tags" Target="../tags/tag8.xml"/><Relationship Id="rId6" Type="http://schemas.openxmlformats.org/officeDocument/2006/relationships/image" Target="../media/image15.jpg"/><Relationship Id="rId5" Type="http://schemas.openxmlformats.org/officeDocument/2006/relationships/image" Target="../media/image14.emf"/><Relationship Id="rId4" Type="http://schemas.openxmlformats.org/officeDocument/2006/relationships/oleObject" Target="../embeddings/oleObject6.bin"/><Relationship Id="rId9" Type="http://schemas.openxmlformats.org/officeDocument/2006/relationships/image" Target="../media/image18.emf"/></Relationships>
</file>

<file path=ppt/slides/_rels/slide5.xml.rels><?xml version="1.0" encoding="UTF-8" standalone="yes"?>
<Relationships xmlns="http://schemas.openxmlformats.org/package/2006/relationships"><Relationship Id="rId8" Type="http://schemas.openxmlformats.org/officeDocument/2006/relationships/image" Target="../media/image21.jpg"/><Relationship Id="rId13" Type="http://schemas.openxmlformats.org/officeDocument/2006/relationships/image" Target="../media/image26.jpeg"/><Relationship Id="rId3" Type="http://schemas.openxmlformats.org/officeDocument/2006/relationships/notesSlide" Target="../notesSlides/notesSlide2.xml"/><Relationship Id="rId7" Type="http://schemas.openxmlformats.org/officeDocument/2006/relationships/image" Target="../media/image20.jpg"/><Relationship Id="rId12" Type="http://schemas.openxmlformats.org/officeDocument/2006/relationships/image" Target="../media/image25.jpeg"/><Relationship Id="rId2" Type="http://schemas.openxmlformats.org/officeDocument/2006/relationships/slideLayout" Target="../slideLayouts/slideLayout5.xml"/><Relationship Id="rId1" Type="http://schemas.openxmlformats.org/officeDocument/2006/relationships/tags" Target="../tags/tag9.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9.emf"/><Relationship Id="rId15" Type="http://schemas.openxmlformats.org/officeDocument/2006/relationships/image" Target="../media/image28.jpg"/><Relationship Id="rId10" Type="http://schemas.openxmlformats.org/officeDocument/2006/relationships/image" Target="../media/image23.jpeg"/><Relationship Id="rId4" Type="http://schemas.openxmlformats.org/officeDocument/2006/relationships/oleObject" Target="../embeddings/oleObject7.bin"/><Relationship Id="rId9" Type="http://schemas.openxmlformats.org/officeDocument/2006/relationships/image" Target="../media/image22.jpeg"/><Relationship Id="rId14" Type="http://schemas.openxmlformats.org/officeDocument/2006/relationships/image" Target="../media/image27.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9.xml"/><Relationship Id="rId1" Type="http://schemas.openxmlformats.org/officeDocument/2006/relationships/tags" Target="../tags/tag10.xml"/><Relationship Id="rId5" Type="http://schemas.openxmlformats.org/officeDocument/2006/relationships/image" Target="../media/image29.emf"/><Relationship Id="rId4" Type="http://schemas.openxmlformats.org/officeDocument/2006/relationships/oleObject" Target="../embeddings/oleObject8.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9.xml"/><Relationship Id="rId1" Type="http://schemas.openxmlformats.org/officeDocument/2006/relationships/tags" Target="../tags/tag11.xml"/><Relationship Id="rId5" Type="http://schemas.openxmlformats.org/officeDocument/2006/relationships/image" Target="../media/image29.emf"/><Relationship Id="rId4"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slideLayout" Target="../slideLayouts/slideLayout4.xml"/><Relationship Id="rId7" Type="http://schemas.openxmlformats.org/officeDocument/2006/relationships/image" Target="../media/image31.jpe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30.jpg"/><Relationship Id="rId5" Type="http://schemas.openxmlformats.org/officeDocument/2006/relationships/image" Target="../media/image9.emf"/><Relationship Id="rId4"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5.xml"/><Relationship Id="rId7" Type="http://schemas.openxmlformats.org/officeDocument/2006/relationships/image" Target="../media/image33.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9.emf"/><Relationship Id="rId11" Type="http://schemas.openxmlformats.org/officeDocument/2006/relationships/image" Target="../media/image37.png"/><Relationship Id="rId5" Type="http://schemas.openxmlformats.org/officeDocument/2006/relationships/oleObject" Target="../embeddings/oleObject11.bin"/><Relationship Id="rId10" Type="http://schemas.openxmlformats.org/officeDocument/2006/relationships/image" Target="../media/image36.png"/><Relationship Id="rId4" Type="http://schemas.openxmlformats.org/officeDocument/2006/relationships/notesSlide" Target="../notesSlides/notesSlide5.xml"/><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0.xml"/><Relationship Id="rId7" Type="http://schemas.openxmlformats.org/officeDocument/2006/relationships/image" Target="../media/image39.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38.emf"/><Relationship Id="rId5" Type="http://schemas.openxmlformats.org/officeDocument/2006/relationships/oleObject" Target="../embeddings/oleObject12.bin"/><Relationship Id="rId4" Type="http://schemas.openxmlformats.org/officeDocument/2006/relationships/notesSlide" Target="../notesSlides/notesSlide6.xml"/><Relationship Id="rId9"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9.xml"/><Relationship Id="rId1" Type="http://schemas.openxmlformats.org/officeDocument/2006/relationships/tags" Target="../tags/tag18.xml"/><Relationship Id="rId5" Type="http://schemas.openxmlformats.org/officeDocument/2006/relationships/image" Target="../media/image29.emf"/><Relationship Id="rId4" Type="http://schemas.openxmlformats.org/officeDocument/2006/relationships/oleObject" Target="../embeddings/oleObject13.bin"/></Relationships>
</file>

<file path=ppt/slides/_rels/slide12.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41.emf"/><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oleObject" Target="../embeddings/oleObject14.bin"/><Relationship Id="rId5" Type="http://schemas.openxmlformats.org/officeDocument/2006/relationships/notesSlide" Target="../notesSlides/notesSlide8.xml"/><Relationship Id="rId4"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image" Target="../media/image10.emf"/><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oleObject" Target="../embeddings/oleObject15.bin"/><Relationship Id="rId5" Type="http://schemas.openxmlformats.org/officeDocument/2006/relationships/slideLayout" Target="../slideLayouts/slideLayout19.xml"/><Relationship Id="rId4" Type="http://schemas.openxmlformats.org/officeDocument/2006/relationships/tags" Target="../tags/tag25.xml"/></Relationships>
</file>

<file path=ppt/slides/_rels/slide1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5.xml"/><Relationship Id="rId7" Type="http://schemas.openxmlformats.org/officeDocument/2006/relationships/image" Target="../media/image42.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38.emf"/><Relationship Id="rId5" Type="http://schemas.openxmlformats.org/officeDocument/2006/relationships/oleObject" Target="../embeddings/oleObject16.bin"/><Relationship Id="rId4" Type="http://schemas.openxmlformats.org/officeDocument/2006/relationships/notesSlide" Target="../notesSlides/notesSlide9.xml"/><Relationship Id="rId9"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chart" Target="../charts/chart1.xml"/><Relationship Id="rId5" Type="http://schemas.openxmlformats.org/officeDocument/2006/relationships/image" Target="../media/image9.emf"/><Relationship Id="rId4" Type="http://schemas.openxmlformats.org/officeDocument/2006/relationships/oleObject" Target="../embeddings/oleObject17.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0.xml"/><Relationship Id="rId1" Type="http://schemas.openxmlformats.org/officeDocument/2006/relationships/tags" Target="../tags/tag30.xml"/><Relationship Id="rId5" Type="http://schemas.openxmlformats.org/officeDocument/2006/relationships/image" Target="../media/image29.emf"/><Relationship Id="rId4" Type="http://schemas.openxmlformats.org/officeDocument/2006/relationships/oleObject" Target="../embeddings/oleObject18.bin"/></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5.jp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44.jpg"/><Relationship Id="rId5" Type="http://schemas.openxmlformats.org/officeDocument/2006/relationships/image" Target="../media/image1.emf"/><Relationship Id="rId4" Type="http://schemas.openxmlformats.org/officeDocument/2006/relationships/oleObject" Target="../embeddings/oleObject19.bin"/></Relationships>
</file>

<file path=ppt/slides/_rels/slide1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tags" Target="../tags/tag35.xml"/><Relationship Id="rId7" Type="http://schemas.openxmlformats.org/officeDocument/2006/relationships/image" Target="../media/image46.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9.emf"/><Relationship Id="rId5" Type="http://schemas.openxmlformats.org/officeDocument/2006/relationships/oleObject" Target="../embeddings/oleObject20.bin"/><Relationship Id="rId10" Type="http://schemas.openxmlformats.org/officeDocument/2006/relationships/image" Target="../media/image48.png"/><Relationship Id="rId4" Type="http://schemas.openxmlformats.org/officeDocument/2006/relationships/slideLayout" Target="../slideLayouts/slideLayout5.xml"/><Relationship Id="rId9"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1.emf"/><Relationship Id="rId5" Type="http://schemas.openxmlformats.org/officeDocument/2006/relationships/oleObject" Target="../embeddings/oleObject21.bin"/><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49.gif"/><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38.emf"/><Relationship Id="rId5" Type="http://schemas.openxmlformats.org/officeDocument/2006/relationships/oleObject" Target="../embeddings/oleObject22.bin"/><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5.xml"/><Relationship Id="rId1" Type="http://schemas.openxmlformats.org/officeDocument/2006/relationships/tags" Target="../tags/tag40.xml"/><Relationship Id="rId4" Type="http://schemas.openxmlformats.org/officeDocument/2006/relationships/image" Target="../media/image1.e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8.xml"/><Relationship Id="rId1" Type="http://schemas.openxmlformats.org/officeDocument/2006/relationships/tags" Target="../tags/tag41.xml"/><Relationship Id="rId6" Type="http://schemas.openxmlformats.org/officeDocument/2006/relationships/image" Target="../media/image50.jpeg"/><Relationship Id="rId5" Type="http://schemas.openxmlformats.org/officeDocument/2006/relationships/image" Target="../media/image9.emf"/><Relationship Id="rId4" Type="http://schemas.openxmlformats.org/officeDocument/2006/relationships/oleObject" Target="../embeddings/oleObject24.bin"/></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43.xml"/><Relationship Id="rId1" Type="http://schemas.openxmlformats.org/officeDocument/2006/relationships/tags" Target="../tags/tag4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2.emf"/><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11.jpg"/><Relationship Id="rId5" Type="http://schemas.openxmlformats.org/officeDocument/2006/relationships/image" Target="../media/image51.emf"/><Relationship Id="rId4" Type="http://schemas.openxmlformats.org/officeDocument/2006/relationships/oleObject" Target="../embeddings/oleObject2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0F6580E7-79C3-ACE3-CF7C-3E789AAAFAC6}"/>
              </a:ext>
            </a:extLst>
          </p:cNvPr>
          <p:cNvGraphicFramePr>
            <a:graphicFrameLocks noChangeAspect="1"/>
          </p:cNvGraphicFramePr>
          <p:nvPr>
            <p:custDataLst>
              <p:tags r:id="rId1"/>
            </p:custDataLst>
            <p:extLst>
              <p:ext uri="{D42A27DB-BD31-4B8C-83A1-F6EECF244321}">
                <p14:modId xmlns:p14="http://schemas.microsoft.com/office/powerpoint/2010/main" val="31555640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6" progId="TCLayout.ActiveDocument.1">
                  <p:embed/>
                </p:oleObj>
              </mc:Choice>
              <mc:Fallback>
                <p:oleObj name="think-cell Slide" r:id="rId3" imgW="395" imgH="396" progId="TCLayout.ActiveDocument.1">
                  <p:embed/>
                  <p:pic>
                    <p:nvPicPr>
                      <p:cNvPr id="10" name="think-cell data - do not delete" hidden="1">
                        <a:extLst>
                          <a:ext uri="{FF2B5EF4-FFF2-40B4-BE49-F238E27FC236}">
                            <a16:creationId xmlns:a16="http://schemas.microsoft.com/office/drawing/2014/main" id="{0F6580E7-79C3-ACE3-CF7C-3E789AAAFAC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779F56B5-068C-4B03-9B80-E272330909E7}"/>
              </a:ext>
            </a:extLst>
          </p:cNvPr>
          <p:cNvSpPr>
            <a:spLocks noGrp="1"/>
          </p:cNvSpPr>
          <p:nvPr>
            <p:ph type="title"/>
          </p:nvPr>
        </p:nvSpPr>
        <p:spPr>
          <a:xfrm>
            <a:off x="431800" y="830851"/>
            <a:ext cx="10440352" cy="661701"/>
          </a:xfrm>
        </p:spPr>
        <p:txBody>
          <a:bodyPr vert="horz"/>
          <a:lstStyle/>
          <a:p>
            <a:r>
              <a:rPr lang="en-US" dirty="0">
                <a:latin typeface="+mn-lt"/>
                <a:ea typeface="+mn-ea"/>
                <a:cs typeface="+mn-cs"/>
              </a:rPr>
              <a:t>Pricing Excellence</a:t>
            </a:r>
            <a:endParaRPr lang="en-US" dirty="0">
              <a:latin typeface="+mn-lt"/>
            </a:endParaRPr>
          </a:p>
        </p:txBody>
      </p:sp>
      <p:sp>
        <p:nvSpPr>
          <p:cNvPr id="2" name="Subtitle 1">
            <a:extLst>
              <a:ext uri="{FF2B5EF4-FFF2-40B4-BE49-F238E27FC236}">
                <a16:creationId xmlns:a16="http://schemas.microsoft.com/office/drawing/2014/main" id="{709DBC37-3575-452D-90B5-A39C8F5093E9}"/>
              </a:ext>
            </a:extLst>
          </p:cNvPr>
          <p:cNvSpPr>
            <a:spLocks noGrp="1"/>
          </p:cNvSpPr>
          <p:nvPr>
            <p:ph type="subTitle" idx="1"/>
          </p:nvPr>
        </p:nvSpPr>
        <p:spPr>
          <a:xfrm>
            <a:off x="431800" y="1492552"/>
            <a:ext cx="10080000" cy="422405"/>
          </a:xfrm>
        </p:spPr>
        <p:txBody>
          <a:bodyPr/>
          <a:lstStyle/>
          <a:p>
            <a:r>
              <a:rPr lang="en-US" dirty="0" err="1"/>
              <a:t>Vereniging</a:t>
            </a:r>
            <a:r>
              <a:rPr lang="en-US" dirty="0"/>
              <a:t> </a:t>
            </a:r>
            <a:r>
              <a:rPr lang="en-US" dirty="0" err="1"/>
              <a:t>voor</a:t>
            </a:r>
            <a:r>
              <a:rPr lang="en-US" dirty="0"/>
              <a:t> </a:t>
            </a:r>
            <a:r>
              <a:rPr lang="en-US" dirty="0" err="1"/>
              <a:t>Mededingingsrecht</a:t>
            </a:r>
            <a:r>
              <a:rPr lang="en-US" dirty="0"/>
              <a:t> | March 5 2024</a:t>
            </a:r>
          </a:p>
        </p:txBody>
      </p:sp>
      <p:sp>
        <p:nvSpPr>
          <p:cNvPr id="5" name="TextBox 4" hidden="1">
            <a:extLst>
              <a:ext uri="{FF2B5EF4-FFF2-40B4-BE49-F238E27FC236}">
                <a16:creationId xmlns:a16="http://schemas.microsoft.com/office/drawing/2014/main" id="{A5AB5C9E-E96B-4FEB-950E-386C3C33F85B}"/>
              </a:ext>
            </a:extLst>
          </p:cNvPr>
          <p:cNvSpPr txBox="1"/>
          <p:nvPr/>
        </p:nvSpPr>
        <p:spPr>
          <a:xfrm>
            <a:off x="0" y="0"/>
            <a:ext cx="127000" cy="28930997"/>
          </a:xfrm>
          <a:prstGeom prst="rect">
            <a:avLst/>
          </a:prstGeom>
          <a:noFill/>
        </p:spPr>
        <p:txBody>
          <a:bodyPr vert="horz" wrap="square" lIns="0" tIns="0" rIns="0" bIns="0" rtlCol="0">
            <a:spAutoFit/>
          </a:bodyPr>
          <a:lstStyle/>
          <a:p>
            <a:pPr marL="179388" indent="-179388">
              <a:spcBef>
                <a:spcPts val="600"/>
              </a:spcBef>
              <a:buFont typeface="Wingdings" panose="05000000000000000000" pitchFamily="2" charset="2"/>
              <a:buChar char="§"/>
            </a:pPr>
            <a:r>
              <a:rPr kumimoji="0" lang="en-GB" sz="2000" b="1" i="0" u="none" strike="noStrike" kern="1200" cap="none" spc="0" normalizeH="0" baseline="0" noProof="0" dirty="0">
                <a:ln>
                  <a:noFill/>
                </a:ln>
                <a:solidFill>
                  <a:srgbClr val="39322B"/>
                </a:solidFill>
                <a:effectLst/>
                <a:uLnTx/>
                <a:uFillTx/>
                <a:latin typeface="SimonKucher"/>
                <a:ea typeface="+mj-ea"/>
                <a:cs typeface="+mj-cs"/>
              </a:rPr>
              <a:t>We are the trusted advisor for developing M&amp;A strategies and supporting our </a:t>
            </a:r>
            <a:br>
              <a:rPr kumimoji="0" lang="en-GB" sz="2000" b="1" i="0" u="none" strike="noStrike" kern="1200" cap="none" spc="0" normalizeH="0" baseline="0" noProof="0" dirty="0">
                <a:ln>
                  <a:noFill/>
                </a:ln>
                <a:solidFill>
                  <a:srgbClr val="39322B"/>
                </a:solidFill>
                <a:effectLst/>
                <a:uLnTx/>
                <a:uFillTx/>
                <a:latin typeface="SimonKucher"/>
                <a:ea typeface="+mj-ea"/>
                <a:cs typeface="+mj-cs"/>
              </a:rPr>
            </a:br>
            <a:r>
              <a:rPr kumimoji="0" lang="en-GB" sz="2000" b="1" i="0" u="none" strike="noStrike" kern="1200" cap="none" spc="0" normalizeH="0" baseline="0" noProof="0" dirty="0">
                <a:ln>
                  <a:noFill/>
                </a:ln>
                <a:solidFill>
                  <a:srgbClr val="39322B"/>
                </a:solidFill>
                <a:effectLst/>
                <a:uLnTx/>
                <a:uFillTx/>
                <a:latin typeface="SimonKucher"/>
                <a:ea typeface="+mj-ea"/>
                <a:cs typeface="+mj-cs"/>
              </a:rPr>
              <a:t>partners across the deal life cycle</a:t>
            </a:r>
            <a:endParaRPr lang="en-US" sz="1400" dirty="0"/>
          </a:p>
        </p:txBody>
      </p:sp>
      <p:sp>
        <p:nvSpPr>
          <p:cNvPr id="6" name="TextBox 5" hidden="1">
            <a:extLst>
              <a:ext uri="{FF2B5EF4-FFF2-40B4-BE49-F238E27FC236}">
                <a16:creationId xmlns:a16="http://schemas.microsoft.com/office/drawing/2014/main" id="{A44F3139-4D08-47DD-8A58-6A12D14840E0}"/>
              </a:ext>
            </a:extLst>
          </p:cNvPr>
          <p:cNvSpPr txBox="1"/>
          <p:nvPr/>
        </p:nvSpPr>
        <p:spPr>
          <a:xfrm>
            <a:off x="0" y="0"/>
            <a:ext cx="127000" cy="28930997"/>
          </a:xfrm>
          <a:prstGeom prst="rect">
            <a:avLst/>
          </a:prstGeom>
          <a:noFill/>
        </p:spPr>
        <p:txBody>
          <a:bodyPr vert="horz" wrap="square" lIns="0" tIns="0" rIns="0" bIns="0" rtlCol="0">
            <a:spAutoFit/>
          </a:bodyPr>
          <a:lstStyle/>
          <a:p>
            <a:pPr marL="179388" indent="-179388">
              <a:spcBef>
                <a:spcPts val="600"/>
              </a:spcBef>
              <a:buFont typeface="Wingdings" panose="05000000000000000000" pitchFamily="2" charset="2"/>
              <a:buChar char="§"/>
            </a:pPr>
            <a:r>
              <a:rPr kumimoji="0" lang="en-GB" sz="2000" b="1" i="0" u="none" strike="noStrike" kern="1200" cap="none" spc="0" normalizeH="0" baseline="0" noProof="0" dirty="0">
                <a:ln>
                  <a:noFill/>
                </a:ln>
                <a:solidFill>
                  <a:srgbClr val="39322B"/>
                </a:solidFill>
                <a:effectLst/>
                <a:uLnTx/>
                <a:uFillTx/>
                <a:latin typeface="SimonKucher"/>
                <a:ea typeface="+mj-ea"/>
                <a:cs typeface="+mj-cs"/>
              </a:rPr>
              <a:t>We are the trusted advisor for developing M&amp;A strategies and supporting our </a:t>
            </a:r>
            <a:br>
              <a:rPr kumimoji="0" lang="en-GB" sz="2000" b="1" i="0" u="none" strike="noStrike" kern="1200" cap="none" spc="0" normalizeH="0" baseline="0" noProof="0" dirty="0">
                <a:ln>
                  <a:noFill/>
                </a:ln>
                <a:solidFill>
                  <a:srgbClr val="39322B"/>
                </a:solidFill>
                <a:effectLst/>
                <a:uLnTx/>
                <a:uFillTx/>
                <a:latin typeface="SimonKucher"/>
                <a:ea typeface="+mj-ea"/>
                <a:cs typeface="+mj-cs"/>
              </a:rPr>
            </a:br>
            <a:r>
              <a:rPr kumimoji="0" lang="en-GB" sz="2000" b="1" i="0" u="none" strike="noStrike" kern="1200" cap="none" spc="0" normalizeH="0" baseline="0" noProof="0" dirty="0">
                <a:ln>
                  <a:noFill/>
                </a:ln>
                <a:solidFill>
                  <a:srgbClr val="39322B"/>
                </a:solidFill>
                <a:effectLst/>
                <a:uLnTx/>
                <a:uFillTx/>
                <a:latin typeface="SimonKucher"/>
                <a:ea typeface="+mj-ea"/>
                <a:cs typeface="+mj-cs"/>
              </a:rPr>
              <a:t>partners across the deal life cycle</a:t>
            </a:r>
            <a:endParaRPr lang="en-US" sz="1400" dirty="0"/>
          </a:p>
        </p:txBody>
      </p:sp>
      <p:sp>
        <p:nvSpPr>
          <p:cNvPr id="7" name="TextBox 6" hidden="1">
            <a:extLst>
              <a:ext uri="{FF2B5EF4-FFF2-40B4-BE49-F238E27FC236}">
                <a16:creationId xmlns:a16="http://schemas.microsoft.com/office/drawing/2014/main" id="{03175556-796C-4CC0-82BD-6F00ED206E4C}"/>
              </a:ext>
            </a:extLst>
          </p:cNvPr>
          <p:cNvSpPr txBox="1"/>
          <p:nvPr/>
        </p:nvSpPr>
        <p:spPr>
          <a:xfrm>
            <a:off x="0" y="0"/>
            <a:ext cx="127000" cy="28930997"/>
          </a:xfrm>
          <a:prstGeom prst="rect">
            <a:avLst/>
          </a:prstGeom>
          <a:noFill/>
        </p:spPr>
        <p:txBody>
          <a:bodyPr vert="horz" wrap="square" lIns="0" tIns="0" rIns="0" bIns="0" rtlCol="0">
            <a:spAutoFit/>
          </a:bodyPr>
          <a:lstStyle/>
          <a:p>
            <a:pPr marL="179388" indent="-179388">
              <a:spcBef>
                <a:spcPts val="600"/>
              </a:spcBef>
              <a:buFont typeface="Wingdings" panose="05000000000000000000" pitchFamily="2" charset="2"/>
              <a:buChar char="§"/>
            </a:pPr>
            <a:r>
              <a:rPr kumimoji="0" lang="en-GB" sz="2000" b="1" i="0" u="none" strike="noStrike" kern="1200" cap="none" spc="0" normalizeH="0" baseline="0" noProof="0" dirty="0">
                <a:ln>
                  <a:noFill/>
                </a:ln>
                <a:solidFill>
                  <a:srgbClr val="39322B"/>
                </a:solidFill>
                <a:effectLst/>
                <a:uLnTx/>
                <a:uFillTx/>
                <a:latin typeface="SimonKucher"/>
                <a:ea typeface="+mj-ea"/>
                <a:cs typeface="+mj-cs"/>
              </a:rPr>
              <a:t>We are the trusted advisor for developing M&amp;A strategies and supporting our </a:t>
            </a:r>
            <a:br>
              <a:rPr kumimoji="0" lang="en-GB" sz="2000" b="1" i="0" u="none" strike="noStrike" kern="1200" cap="none" spc="0" normalizeH="0" baseline="0" noProof="0" dirty="0">
                <a:ln>
                  <a:noFill/>
                </a:ln>
                <a:solidFill>
                  <a:srgbClr val="39322B"/>
                </a:solidFill>
                <a:effectLst/>
                <a:uLnTx/>
                <a:uFillTx/>
                <a:latin typeface="SimonKucher"/>
                <a:ea typeface="+mj-ea"/>
                <a:cs typeface="+mj-cs"/>
              </a:rPr>
            </a:br>
            <a:r>
              <a:rPr kumimoji="0" lang="en-GB" sz="2000" b="1" i="0" u="none" strike="noStrike" kern="1200" cap="none" spc="0" normalizeH="0" baseline="0" noProof="0" dirty="0">
                <a:ln>
                  <a:noFill/>
                </a:ln>
                <a:solidFill>
                  <a:srgbClr val="39322B"/>
                </a:solidFill>
                <a:effectLst/>
                <a:uLnTx/>
                <a:uFillTx/>
                <a:latin typeface="SimonKucher"/>
                <a:ea typeface="+mj-ea"/>
                <a:cs typeface="+mj-cs"/>
              </a:rPr>
              <a:t>partners across the deal life cycle</a:t>
            </a:r>
            <a:endParaRPr lang="en-US" sz="1400" dirty="0"/>
          </a:p>
        </p:txBody>
      </p:sp>
      <p:pic>
        <p:nvPicPr>
          <p:cNvPr id="12" name="GettyImages_Galeanu-Mihai_1406199232_ppt.jpg" descr="Economic crisis of 2022 affecting companies ">
            <a:extLst>
              <a:ext uri="{FF2B5EF4-FFF2-40B4-BE49-F238E27FC236}">
                <a16:creationId xmlns:a16="http://schemas.microsoft.com/office/drawing/2014/main" id="{85DE776F-0A6F-A00F-C120-235815BCCF2C}"/>
              </a:ext>
            </a:extLst>
          </p:cNvPr>
          <p:cNvPicPr>
            <a:picLocks noGrp="1" noChangeAspect="1"/>
          </p:cNvPicPr>
          <p:nvPr>
            <p:ph type="pic" sz="quarter" idx="10"/>
          </p:nvPr>
        </p:nvPicPr>
        <p:blipFill rotWithShape="1">
          <a:blip r:embed="rId5"/>
          <a:srcRect t="30861" b="13521"/>
          <a:stretch/>
        </p:blipFill>
        <p:spPr>
          <a:xfrm flipH="1">
            <a:off x="0" y="2706083"/>
            <a:ext cx="13439775" cy="4852987"/>
          </a:xfrm>
        </p:spPr>
      </p:pic>
      <p:sp>
        <p:nvSpPr>
          <p:cNvPr id="13" name="©GettyImages_Galeanu-Mihai_1406199232_ppt.jpg">
            <a:extLst>
              <a:ext uri="{FF2B5EF4-FFF2-40B4-BE49-F238E27FC236}">
                <a16:creationId xmlns:a16="http://schemas.microsoft.com/office/drawing/2014/main" id="{2BFB19E2-4907-2643-D38B-8418521E80B9}"/>
              </a:ext>
            </a:extLst>
          </p:cNvPr>
          <p:cNvSpPr txBox="1"/>
          <p:nvPr/>
        </p:nvSpPr>
        <p:spPr>
          <a:xfrm>
            <a:off x="12700" y="7469426"/>
            <a:ext cx="635000" cy="76944"/>
          </a:xfrm>
          <a:prstGeom prst="rect">
            <a:avLst/>
          </a:prstGeom>
          <a:noFill/>
        </p:spPr>
        <p:txBody>
          <a:bodyPr vert="horz" wrap="none" lIns="0" tIns="0" rIns="0" bIns="0" rtlCol="0" anchor="b">
            <a:spAutoFit/>
          </a:bodyPr>
          <a:lstStyle/>
          <a:p>
            <a:pPr algn="l">
              <a:spcAft>
                <a:spcPts val="600"/>
              </a:spcAft>
            </a:pPr>
            <a:r>
              <a:rPr lang="en-US" sz="500">
                <a:solidFill>
                  <a:srgbClr val="C0C0C0"/>
                </a:solidFill>
              </a:rPr>
              <a:t>iStock/Galeanu-Mihai</a:t>
            </a:r>
            <a:endParaRPr lang="en-US" sz="500" dirty="0">
              <a:solidFill>
                <a:srgbClr val="C0C0C0"/>
              </a:solidFill>
            </a:endParaRPr>
          </a:p>
        </p:txBody>
      </p:sp>
      <p:sp>
        <p:nvSpPr>
          <p:cNvPr id="18" name="Freeform: Shape 17">
            <a:extLst>
              <a:ext uri="{FF2B5EF4-FFF2-40B4-BE49-F238E27FC236}">
                <a16:creationId xmlns:a16="http://schemas.microsoft.com/office/drawing/2014/main" id="{8C2E7C43-AD51-FA1E-483E-BA4C6FC492F0}"/>
              </a:ext>
              <a:ext uri="{C183D7F6-B498-43B3-948B-1728B52AA6E4}">
                <adec:decorative xmlns:adec="http://schemas.microsoft.com/office/drawing/2017/decorative" val="1"/>
              </a:ext>
            </a:extLst>
          </p:cNvPr>
          <p:cNvSpPr/>
          <p:nvPr/>
        </p:nvSpPr>
        <p:spPr>
          <a:xfrm flipH="1" flipV="1">
            <a:off x="10707860" y="2700994"/>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sp>
        <p:nvSpPr>
          <p:cNvPr id="19" name="Freeform: Shape 18">
            <a:extLst>
              <a:ext uri="{FF2B5EF4-FFF2-40B4-BE49-F238E27FC236}">
                <a16:creationId xmlns:a16="http://schemas.microsoft.com/office/drawing/2014/main" id="{D8987655-ECE1-FBC7-C9AA-A1A5B7BE4771}"/>
              </a:ext>
              <a:ext uri="{C183D7F6-B498-43B3-948B-1728B52AA6E4}">
                <adec:decorative xmlns:adec="http://schemas.microsoft.com/office/drawing/2017/decorative" val="1"/>
              </a:ext>
            </a:extLst>
          </p:cNvPr>
          <p:cNvSpPr/>
          <p:nvPr/>
        </p:nvSpPr>
        <p:spPr>
          <a:xfrm flipH="1">
            <a:off x="10707860" y="6018976"/>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spTree>
    <p:extLst>
      <p:ext uri="{BB962C8B-B14F-4D97-AF65-F5344CB8AC3E}">
        <p14:creationId xmlns:p14="http://schemas.microsoft.com/office/powerpoint/2010/main" val="549506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46FA02A-EA4D-14C2-5275-79409CB7A686}"/>
              </a:ext>
            </a:extLst>
          </p:cNvPr>
          <p:cNvGraphicFramePr>
            <a:graphicFrameLocks noChangeAspect="1"/>
          </p:cNvGraphicFramePr>
          <p:nvPr>
            <p:custDataLst>
              <p:tags r:id="rId1"/>
            </p:custDataLst>
            <p:extLst>
              <p:ext uri="{D42A27DB-BD31-4B8C-83A1-F6EECF244321}">
                <p14:modId xmlns:p14="http://schemas.microsoft.com/office/powerpoint/2010/main" val="11315903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6" imgH="416" progId="TCLayout.ActiveDocument.1">
                  <p:embed/>
                </p:oleObj>
              </mc:Choice>
              <mc:Fallback>
                <p:oleObj name="think-cell Slide" r:id="rId4" imgW="416" imgH="416" progId="TCLayout.ActiveDocument.1">
                  <p:embed/>
                  <p:pic>
                    <p:nvPicPr>
                      <p:cNvPr id="3" name="think-cell data - do not delete" hidden="1">
                        <a:extLst>
                          <a:ext uri="{FF2B5EF4-FFF2-40B4-BE49-F238E27FC236}">
                            <a16:creationId xmlns:a16="http://schemas.microsoft.com/office/drawing/2014/main" id="{846FA02A-EA4D-14C2-5275-79409CB7A68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6" name="Rectangle 7">
            <a:extLst>
              <a:ext uri="{FF2B5EF4-FFF2-40B4-BE49-F238E27FC236}">
                <a16:creationId xmlns:a16="http://schemas.microsoft.com/office/drawing/2014/main" id="{CF6E93B4-DAEB-43D7-86EC-A69C0B090A65}"/>
              </a:ext>
            </a:extLst>
          </p:cNvPr>
          <p:cNvSpPr/>
          <p:nvPr/>
        </p:nvSpPr>
        <p:spPr>
          <a:xfrm>
            <a:off x="-104" y="1975674"/>
            <a:ext cx="13439775" cy="1598075"/>
          </a:xfrm>
          <a:prstGeom prst="rect">
            <a:avLst/>
          </a:prstGeom>
          <a:gradFill flip="none" rotWithShape="1">
            <a:gsLst>
              <a:gs pos="0">
                <a:srgbClr val="C80041">
                  <a:shade val="30000"/>
                  <a:satMod val="115000"/>
                </a:srgbClr>
              </a:gs>
              <a:gs pos="50000">
                <a:srgbClr val="C80041">
                  <a:shade val="67500"/>
                  <a:satMod val="115000"/>
                </a:srgbClr>
              </a:gs>
              <a:gs pos="100000">
                <a:srgbClr val="C80041">
                  <a:shade val="100000"/>
                  <a:satMod val="115000"/>
                </a:srgb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216000" rIns="0" bIns="0" numCol="1" spcCol="0" rtlCol="0" fromWordArt="0" anchor="t" anchorCtr="0" forceAA="0" compatLnSpc="1">
            <a:prstTxWarp prst="textNoShape">
              <a:avLst/>
            </a:prstTxWarp>
            <a:noAutofit/>
          </a:bodyPr>
          <a:lstStyle/>
          <a:p>
            <a:pPr defTabSz="876275">
              <a:spcBef>
                <a:spcPts val="300"/>
              </a:spcBef>
            </a:pPr>
            <a:endParaRPr lang="en-GB" sz="1000" i="1" dirty="0">
              <a:solidFill>
                <a:schemeClr val="bg1"/>
              </a:solidFill>
              <a:latin typeface="+mj-lt"/>
              <a:sym typeface="SimonKucher" pitchFamily="2" charset="0"/>
            </a:endParaRPr>
          </a:p>
        </p:txBody>
      </p:sp>
      <p:sp>
        <p:nvSpPr>
          <p:cNvPr id="7" name="Rectangle 6">
            <a:extLst>
              <a:ext uri="{FF2B5EF4-FFF2-40B4-BE49-F238E27FC236}">
                <a16:creationId xmlns:a16="http://schemas.microsoft.com/office/drawing/2014/main" id="{19122FE7-648A-C21B-5E82-71FF0A5A925E}"/>
              </a:ext>
            </a:extLst>
          </p:cNvPr>
          <p:cNvSpPr/>
          <p:nvPr/>
        </p:nvSpPr>
        <p:spPr>
          <a:xfrm>
            <a:off x="9040091" y="1478896"/>
            <a:ext cx="3964084" cy="529430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err="1">
              <a:solidFill>
                <a:schemeClr val="tx1"/>
              </a:solidFill>
              <a:latin typeface="+mj-lt"/>
            </a:endParaRPr>
          </a:p>
        </p:txBody>
      </p:sp>
      <p:sp>
        <p:nvSpPr>
          <p:cNvPr id="18" name="Slide Number Placeholder 17">
            <a:extLst>
              <a:ext uri="{FF2B5EF4-FFF2-40B4-BE49-F238E27FC236}">
                <a16:creationId xmlns:a16="http://schemas.microsoft.com/office/drawing/2014/main" id="{68AD4825-0282-F0DE-B9BE-5960B5420536}"/>
              </a:ext>
            </a:extLst>
          </p:cNvPr>
          <p:cNvSpPr>
            <a:spLocks noGrp="1"/>
          </p:cNvSpPr>
          <p:nvPr>
            <p:ph type="sldNum" sz="quarter" idx="18"/>
          </p:nvPr>
        </p:nvSpPr>
        <p:spPr>
          <a:xfrm>
            <a:off x="11212232" y="7308000"/>
            <a:ext cx="1795744" cy="111600"/>
          </a:xfrm>
        </p:spPr>
        <p:txBody>
          <a:bodyPr/>
          <a:lstStyle/>
          <a:p>
            <a:fld id="{3A65056A-10E9-40C8-A093-AA138EB7B919}" type="slidenum">
              <a:rPr lang="de-DE" smtClean="0">
                <a:latin typeface="+mj-lt"/>
              </a:rPr>
              <a:pPr/>
              <a:t>2</a:t>
            </a:fld>
            <a:endParaRPr lang="de-DE" dirty="0">
              <a:latin typeface="+mj-lt"/>
            </a:endParaRPr>
          </a:p>
        </p:txBody>
      </p:sp>
      <p:sp>
        <p:nvSpPr>
          <p:cNvPr id="27" name="Text Placeholder 26">
            <a:extLst>
              <a:ext uri="{FF2B5EF4-FFF2-40B4-BE49-F238E27FC236}">
                <a16:creationId xmlns:a16="http://schemas.microsoft.com/office/drawing/2014/main" id="{2798B4AB-9056-C7BC-A6A7-2655634190E7}"/>
              </a:ext>
            </a:extLst>
          </p:cNvPr>
          <p:cNvSpPr>
            <a:spLocks noGrp="1"/>
          </p:cNvSpPr>
          <p:nvPr>
            <p:ph type="body" sz="quarter" idx="19"/>
          </p:nvPr>
        </p:nvSpPr>
        <p:spPr/>
        <p:txBody>
          <a:bodyPr/>
          <a:lstStyle/>
          <a:p>
            <a:endParaRPr lang="en-GB">
              <a:latin typeface="+mj-lt"/>
            </a:endParaRPr>
          </a:p>
        </p:txBody>
      </p:sp>
      <p:sp>
        <p:nvSpPr>
          <p:cNvPr id="25" name="Subtitle 24">
            <a:extLst>
              <a:ext uri="{FF2B5EF4-FFF2-40B4-BE49-F238E27FC236}">
                <a16:creationId xmlns:a16="http://schemas.microsoft.com/office/drawing/2014/main" id="{2CF1F4A0-3DEC-CE8F-1695-780F210D2EB2}"/>
              </a:ext>
            </a:extLst>
          </p:cNvPr>
          <p:cNvSpPr>
            <a:spLocks noGrp="1"/>
          </p:cNvSpPr>
          <p:nvPr>
            <p:ph type="subTitle" idx="13"/>
          </p:nvPr>
        </p:nvSpPr>
        <p:spPr/>
        <p:txBody>
          <a:bodyPr/>
          <a:lstStyle/>
          <a:p>
            <a:endParaRPr lang="en-GB">
              <a:latin typeface="+mj-lt"/>
            </a:endParaRPr>
          </a:p>
        </p:txBody>
      </p:sp>
      <p:sp>
        <p:nvSpPr>
          <p:cNvPr id="2" name="Footer Placeholder 1">
            <a:extLst>
              <a:ext uri="{FF2B5EF4-FFF2-40B4-BE49-F238E27FC236}">
                <a16:creationId xmlns:a16="http://schemas.microsoft.com/office/drawing/2014/main" id="{C4ADB73D-F242-4747-7D55-5CABD857B1A4}"/>
              </a:ext>
            </a:extLst>
          </p:cNvPr>
          <p:cNvSpPr>
            <a:spLocks noGrp="1"/>
          </p:cNvSpPr>
          <p:nvPr>
            <p:ph type="ftr" sz="quarter" idx="17"/>
          </p:nvPr>
        </p:nvSpPr>
        <p:spPr>
          <a:xfrm>
            <a:off x="431800" y="7308000"/>
            <a:ext cx="9360000" cy="123111"/>
          </a:xfrm>
        </p:spPr>
        <p:txBody>
          <a:bodyPr/>
          <a:lstStyle/>
          <a:p>
            <a:r>
              <a:rPr lang="de-DE">
                <a:latin typeface="+mj-lt"/>
              </a:rPr>
              <a:t>Simon-Kucher | Pricing Excellence | Vereniging voor Mededingingsrecht | March 5th 2024</a:t>
            </a:r>
            <a:endParaRPr lang="de-DE" dirty="0">
              <a:latin typeface="+mj-lt"/>
            </a:endParaRPr>
          </a:p>
        </p:txBody>
      </p:sp>
      <p:sp>
        <p:nvSpPr>
          <p:cNvPr id="6" name="Text Placeholder 5">
            <a:extLst>
              <a:ext uri="{FF2B5EF4-FFF2-40B4-BE49-F238E27FC236}">
                <a16:creationId xmlns:a16="http://schemas.microsoft.com/office/drawing/2014/main" id="{9246D079-9C97-1D4E-EAC2-946D69536CA2}"/>
              </a:ext>
            </a:extLst>
          </p:cNvPr>
          <p:cNvSpPr>
            <a:spLocks noGrp="1"/>
          </p:cNvSpPr>
          <p:nvPr>
            <p:ph type="body" sz="quarter" idx="14"/>
          </p:nvPr>
        </p:nvSpPr>
        <p:spPr>
          <a:xfrm>
            <a:off x="431800" y="7124564"/>
            <a:ext cx="12572375" cy="107722"/>
          </a:xfrm>
        </p:spPr>
        <p:txBody>
          <a:bodyPr/>
          <a:lstStyle/>
          <a:p>
            <a:r>
              <a:rPr lang="en-US" dirty="0">
                <a:latin typeface="+mj-lt"/>
              </a:rPr>
              <a:t>Source: Simon-Kucher</a:t>
            </a:r>
          </a:p>
        </p:txBody>
      </p:sp>
      <p:sp>
        <p:nvSpPr>
          <p:cNvPr id="4" name="Title 3">
            <a:extLst>
              <a:ext uri="{FF2B5EF4-FFF2-40B4-BE49-F238E27FC236}">
                <a16:creationId xmlns:a16="http://schemas.microsoft.com/office/drawing/2014/main" id="{1593BCDB-1A0D-4EFF-B371-9AF8646FFD05}"/>
              </a:ext>
            </a:extLst>
          </p:cNvPr>
          <p:cNvSpPr>
            <a:spLocks noGrp="1"/>
          </p:cNvSpPr>
          <p:nvPr>
            <p:ph type="title"/>
          </p:nvPr>
        </p:nvSpPr>
        <p:spPr>
          <a:xfrm>
            <a:off x="431800" y="547330"/>
            <a:ext cx="10440988" cy="516295"/>
          </a:xfrm>
        </p:spPr>
        <p:txBody>
          <a:bodyPr vert="horz"/>
          <a:lstStyle/>
          <a:p>
            <a:r>
              <a:rPr lang="en-GB" sz="3200" dirty="0"/>
              <a:t>Your Speaker</a:t>
            </a:r>
          </a:p>
        </p:txBody>
      </p:sp>
      <p:grpSp>
        <p:nvGrpSpPr>
          <p:cNvPr id="34" name="Group 33">
            <a:extLst>
              <a:ext uri="{FF2B5EF4-FFF2-40B4-BE49-F238E27FC236}">
                <a16:creationId xmlns:a16="http://schemas.microsoft.com/office/drawing/2014/main" id="{693496F7-CDF8-25B1-12E2-205572A9F660}"/>
              </a:ext>
            </a:extLst>
          </p:cNvPr>
          <p:cNvGrpSpPr/>
          <p:nvPr/>
        </p:nvGrpSpPr>
        <p:grpSpPr>
          <a:xfrm flipH="1">
            <a:off x="1659666" y="1944144"/>
            <a:ext cx="1055505" cy="1625966"/>
            <a:chOff x="3138450" y="-5365470"/>
            <a:chExt cx="3332751" cy="5133977"/>
          </a:xfrm>
        </p:grpSpPr>
        <p:sp>
          <p:nvSpPr>
            <p:cNvPr id="35" name="Diamond 34">
              <a:extLst>
                <a:ext uri="{FF2B5EF4-FFF2-40B4-BE49-F238E27FC236}">
                  <a16:creationId xmlns:a16="http://schemas.microsoft.com/office/drawing/2014/main" id="{CFC30FF6-D4E8-1B37-71EA-EB66C0A8ED06}"/>
                </a:ext>
                <a:ext uri="{C183D7F6-B498-43B3-948B-1728B52AA6E4}">
                  <adec:decorative xmlns:adec="http://schemas.microsoft.com/office/drawing/2017/decorative" val="1"/>
                </a:ext>
              </a:extLst>
            </p:cNvPr>
            <p:cNvSpPr/>
            <p:nvPr userDrawn="1"/>
          </p:nvSpPr>
          <p:spPr>
            <a:xfrm>
              <a:off x="3138450" y="-5365470"/>
              <a:ext cx="2300114" cy="2300116"/>
            </a:xfrm>
            <a:prstGeom prst="diamond">
              <a:avLst/>
            </a:prstGeom>
            <a:noFill/>
            <a:ln w="9525">
              <a:solidFill>
                <a:schemeClr val="bg1">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a:solidFill>
                  <a:schemeClr val="tx1"/>
                </a:solidFill>
                <a:latin typeface="+mj-lt"/>
              </a:endParaRPr>
            </a:p>
          </p:txBody>
        </p:sp>
        <p:sp>
          <p:nvSpPr>
            <p:cNvPr id="36" name="Diamond 35">
              <a:extLst>
                <a:ext uri="{FF2B5EF4-FFF2-40B4-BE49-F238E27FC236}">
                  <a16:creationId xmlns:a16="http://schemas.microsoft.com/office/drawing/2014/main" id="{21B2B3E8-F92C-FE4C-64D1-A8A8A05530A2}"/>
                </a:ext>
                <a:ext uri="{C183D7F6-B498-43B3-948B-1728B52AA6E4}">
                  <adec:decorative xmlns:adec="http://schemas.microsoft.com/office/drawing/2017/decorative" val="1"/>
                </a:ext>
              </a:extLst>
            </p:cNvPr>
            <p:cNvSpPr/>
            <p:nvPr/>
          </p:nvSpPr>
          <p:spPr>
            <a:xfrm>
              <a:off x="3448398" y="-3254297"/>
              <a:ext cx="3022803" cy="3022804"/>
            </a:xfrm>
            <a:prstGeom prst="diamond">
              <a:avLst/>
            </a:prstGeom>
            <a:noFill/>
            <a:ln w="9525">
              <a:solidFill>
                <a:schemeClr val="bg1">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latin typeface="+mj-lt"/>
              </a:endParaRPr>
            </a:p>
          </p:txBody>
        </p:sp>
      </p:grpSp>
      <p:sp>
        <p:nvSpPr>
          <p:cNvPr id="13" name="Rectangle 7">
            <a:extLst>
              <a:ext uri="{FF2B5EF4-FFF2-40B4-BE49-F238E27FC236}">
                <a16:creationId xmlns:a16="http://schemas.microsoft.com/office/drawing/2014/main" id="{9B34F47B-C322-D084-4C9E-A93F1C335E88}"/>
              </a:ext>
            </a:extLst>
          </p:cNvPr>
          <p:cNvSpPr/>
          <p:nvPr/>
        </p:nvSpPr>
        <p:spPr>
          <a:xfrm>
            <a:off x="427237" y="2274473"/>
            <a:ext cx="4921720" cy="117867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8000" rIns="0" bIns="216000" numCol="1" spcCol="0" rtlCol="0" fromWordArt="0" anchor="t" anchorCtr="0" forceAA="0" compatLnSpc="1">
            <a:prstTxWarp prst="textNoShape">
              <a:avLst/>
            </a:prstTxWarp>
            <a:spAutoFit/>
          </a:bodyPr>
          <a:lstStyle/>
          <a:p>
            <a:pPr defTabSz="876275">
              <a:spcBef>
                <a:spcPts val="300"/>
              </a:spcBef>
            </a:pPr>
            <a:r>
              <a:rPr lang="en-GB" sz="2400" b="1" dirty="0">
                <a:solidFill>
                  <a:schemeClr val="bg1"/>
                </a:solidFill>
                <a:latin typeface="+mj-lt"/>
                <a:sym typeface="SimonKucher" pitchFamily="2" charset="0"/>
              </a:rPr>
              <a:t>JOS EELAND</a:t>
            </a:r>
          </a:p>
          <a:p>
            <a:pPr defTabSz="876275">
              <a:spcBef>
                <a:spcPts val="300"/>
              </a:spcBef>
            </a:pPr>
            <a:r>
              <a:rPr lang="en-GB" sz="1400" dirty="0">
                <a:solidFill>
                  <a:schemeClr val="bg1"/>
                </a:solidFill>
                <a:latin typeface="+mj-lt"/>
                <a:sym typeface="SimonKucher" pitchFamily="2" charset="0"/>
              </a:rPr>
              <a:t>Partner</a:t>
            </a:r>
          </a:p>
          <a:p>
            <a:pPr marL="0" marR="0" lvl="0" indent="0" algn="l" defTabSz="995491" rtl="0" eaLnBrk="0" fontAlgn="auto" latinLnBrk="0" hangingPunct="0">
              <a:lnSpc>
                <a:spcPct val="100000"/>
              </a:lnSpc>
              <a:spcBef>
                <a:spcPts val="100"/>
              </a:spcBef>
              <a:spcAft>
                <a:spcPts val="0"/>
              </a:spcAft>
              <a:buClr>
                <a:prstClr val="black"/>
              </a:buClr>
              <a:buSzTx/>
              <a:buFontTx/>
              <a:buNone/>
              <a:tabLst>
                <a:tab pos="628650" algn="l"/>
              </a:tabLst>
              <a:defRPr/>
            </a:pPr>
            <a:r>
              <a:rPr kumimoji="0" lang="en-US" sz="1400" b="0" i="0" u="none" strike="noStrike" kern="1200" cap="none" spc="0" normalizeH="0" baseline="0" noProof="0" dirty="0">
                <a:ln>
                  <a:noFill/>
                </a:ln>
                <a:effectLst/>
                <a:uLnTx/>
                <a:uFillTx/>
                <a:latin typeface="+mj-lt"/>
                <a:ea typeface="+mn-ea"/>
                <a:cs typeface="+mn-cs"/>
              </a:rPr>
              <a:t>Jos.</a:t>
            </a:r>
            <a:r>
              <a:rPr lang="en-US" sz="1400" dirty="0">
                <a:latin typeface="+mj-lt"/>
              </a:rPr>
              <a:t>Eeland</a:t>
            </a:r>
            <a:r>
              <a:rPr kumimoji="0" lang="en-US" sz="1400" b="0" i="0" u="none" strike="noStrike" kern="1200" cap="none" spc="0" normalizeH="0" baseline="0" noProof="0" dirty="0">
                <a:ln>
                  <a:noFill/>
                </a:ln>
                <a:effectLst/>
                <a:uLnTx/>
                <a:uFillTx/>
                <a:latin typeface="+mj-lt"/>
                <a:ea typeface="+mn-ea"/>
                <a:cs typeface="+mn-cs"/>
              </a:rPr>
              <a:t>@simon-kucher.com</a:t>
            </a:r>
          </a:p>
        </p:txBody>
      </p:sp>
      <p:sp>
        <p:nvSpPr>
          <p:cNvPr id="21" name="Text Box 21">
            <a:extLst>
              <a:ext uri="{FF2B5EF4-FFF2-40B4-BE49-F238E27FC236}">
                <a16:creationId xmlns:a16="http://schemas.microsoft.com/office/drawing/2014/main" id="{9A2926DE-793E-7DE7-D358-84A839C8B8A7}"/>
              </a:ext>
            </a:extLst>
          </p:cNvPr>
          <p:cNvSpPr txBox="1">
            <a:spLocks noChangeArrowheads="1"/>
          </p:cNvSpPr>
          <p:nvPr>
            <p:custDataLst>
              <p:tags r:id="rId2"/>
            </p:custDataLst>
          </p:nvPr>
        </p:nvSpPr>
        <p:spPr bwMode="auto">
          <a:xfrm>
            <a:off x="672797" y="3990298"/>
            <a:ext cx="6226478" cy="2564761"/>
          </a:xfrm>
          <a:prstGeom prst="rect">
            <a:avLst/>
          </a:prstGeom>
          <a:noFill/>
          <a:ln>
            <a:noFill/>
          </a:ln>
          <a:effectLst/>
        </p:spPr>
        <p:txBody>
          <a:bodyPr lIns="72000" tIns="216000" rIns="0" bIns="216000"/>
          <a:lstStyle>
            <a:defPPr>
              <a:defRPr lang="de-DE"/>
            </a:defPPr>
            <a:lvl1pPr marL="190500" indent="-190500" defTabSz="876275" eaLnBrk="0" fontAlgn="base" hangingPunct="0">
              <a:spcBef>
                <a:spcPts val="0"/>
              </a:spcBef>
              <a:spcAft>
                <a:spcPct val="0"/>
              </a:spcAft>
              <a:buFont typeface="Wingdings" pitchFamily="2" charset="2"/>
              <a:buChar char="§"/>
              <a:defRPr sz="1100" b="1">
                <a:solidFill>
                  <a:srgbClr val="39322B"/>
                </a:solidFill>
                <a:latin typeface="SimonKucher"/>
                <a:cs typeface="Arial" pitchFamily="34" charset="0"/>
              </a:defRPr>
            </a:lvl1pPr>
            <a:lvl2pPr indent="-87313">
              <a:spcBef>
                <a:spcPct val="0"/>
              </a:spcBef>
              <a:defRPr>
                <a:latin typeface="Arial" pitchFamily="34" charset="0"/>
                <a:cs typeface="Arial" pitchFamily="34" charset="0"/>
              </a:defRPr>
            </a:lvl2pPr>
            <a:lvl3pPr>
              <a:spcBef>
                <a:spcPct val="0"/>
              </a:spcBef>
              <a:defRPr>
                <a:latin typeface="Arial" pitchFamily="34" charset="0"/>
                <a:cs typeface="Arial" pitchFamily="34" charset="0"/>
              </a:defRPr>
            </a:lvl3pPr>
            <a:lvl4pPr>
              <a:spcBef>
                <a:spcPct val="0"/>
              </a:spcBef>
              <a:defRPr>
                <a:latin typeface="Arial" pitchFamily="34" charset="0"/>
                <a:cs typeface="Arial" pitchFamily="34" charset="0"/>
              </a:defRPr>
            </a:lvl4pPr>
            <a:lvl5pPr>
              <a:spcBef>
                <a:spcPct val="0"/>
              </a:spcBef>
              <a:defRPr>
                <a:latin typeface="Arial" pitchFamily="34" charset="0"/>
                <a:cs typeface="Arial" pitchFamily="34" charset="0"/>
              </a:defRPr>
            </a:lvl5pPr>
            <a:lvl6pPr fontAlgn="base">
              <a:spcBef>
                <a:spcPct val="0"/>
              </a:spcBef>
              <a:spcAft>
                <a:spcPct val="0"/>
              </a:spcAft>
              <a:defRPr>
                <a:latin typeface="Arial" pitchFamily="34" charset="0"/>
                <a:cs typeface="Arial" pitchFamily="34" charset="0"/>
              </a:defRPr>
            </a:lvl6pPr>
            <a:lvl7pPr fontAlgn="base">
              <a:spcBef>
                <a:spcPct val="0"/>
              </a:spcBef>
              <a:spcAft>
                <a:spcPct val="0"/>
              </a:spcAft>
              <a:defRPr>
                <a:latin typeface="Arial" pitchFamily="34" charset="0"/>
                <a:cs typeface="Arial" pitchFamily="34" charset="0"/>
              </a:defRPr>
            </a:lvl7pPr>
            <a:lvl8pPr fontAlgn="base">
              <a:spcBef>
                <a:spcPct val="0"/>
              </a:spcBef>
              <a:spcAft>
                <a:spcPct val="0"/>
              </a:spcAft>
              <a:defRPr>
                <a:latin typeface="Arial" pitchFamily="34" charset="0"/>
                <a:cs typeface="Arial" pitchFamily="34" charset="0"/>
              </a:defRPr>
            </a:lvl8pPr>
            <a:lvl9pPr fontAlgn="base">
              <a:spcBef>
                <a:spcPct val="0"/>
              </a:spcBef>
              <a:spcAft>
                <a:spcPct val="0"/>
              </a:spcAft>
              <a:defRPr>
                <a:latin typeface="Arial" pitchFamily="34" charset="0"/>
                <a:cs typeface="Arial" pitchFamily="34" charset="0"/>
              </a:defRPr>
            </a:lvl9pPr>
          </a:lstStyle>
          <a:p>
            <a:pPr marL="179388" marR="0" lvl="0" indent="-179388" algn="l" defTabSz="995491" rtl="0" eaLnBrk="1" fontAlgn="auto" latinLnBrk="0" hangingPunct="1">
              <a:lnSpc>
                <a:spcPct val="110000"/>
              </a:lnSpc>
              <a:spcBef>
                <a:spcPts val="800"/>
              </a:spcBef>
              <a:buClrTx/>
              <a:buSzPct val="100000"/>
              <a:buFont typeface="Wingdings" panose="05000000000000000000" pitchFamily="2" charset="2"/>
              <a:buChar char="§"/>
              <a:tabLst/>
              <a:defRPr/>
            </a:pPr>
            <a:r>
              <a:rPr lang="en-US" sz="1600" b="0" dirty="0">
                <a:solidFill>
                  <a:srgbClr val="212721"/>
                </a:solidFill>
                <a:latin typeface="+mj-lt"/>
                <a:cs typeface="+mn-cs"/>
              </a:rPr>
              <a:t>Partner at Simon-Kuchers Amsterdam office for the global Consumer &amp; Retail practice</a:t>
            </a:r>
          </a:p>
          <a:p>
            <a:pPr marL="179388" marR="0" lvl="0" indent="-179388" algn="l" defTabSz="995491" rtl="0" eaLnBrk="1" fontAlgn="auto" latinLnBrk="0" hangingPunct="1">
              <a:lnSpc>
                <a:spcPct val="110000"/>
              </a:lnSpc>
              <a:spcBef>
                <a:spcPts val="800"/>
              </a:spcBef>
              <a:buClrTx/>
              <a:buSzPct val="100000"/>
              <a:buFont typeface="Wingdings" panose="05000000000000000000" pitchFamily="2" charset="2"/>
              <a:buChar char="§"/>
              <a:tabLst/>
              <a:defRPr/>
            </a:pPr>
            <a:r>
              <a:rPr lang="en-US" sz="1600" b="0" dirty="0">
                <a:solidFill>
                  <a:srgbClr val="212721"/>
                </a:solidFill>
                <a:latin typeface="+mj-lt"/>
                <a:cs typeface="+mn-cs"/>
              </a:rPr>
              <a:t>15+ years of experience in strategy consulting</a:t>
            </a:r>
          </a:p>
          <a:p>
            <a:pPr marL="179388" marR="0" lvl="0" indent="-179388" algn="l" defTabSz="995491" rtl="0" eaLnBrk="1" fontAlgn="auto" latinLnBrk="0" hangingPunct="1">
              <a:lnSpc>
                <a:spcPct val="110000"/>
              </a:lnSpc>
              <a:spcBef>
                <a:spcPts val="800"/>
              </a:spcBef>
              <a:buClrTx/>
              <a:buSzPct val="100000"/>
              <a:buFont typeface="Wingdings" panose="05000000000000000000" pitchFamily="2" charset="2"/>
              <a:buChar char="§"/>
              <a:tabLst/>
              <a:defRPr/>
            </a:pPr>
            <a:r>
              <a:rPr lang="en-US" sz="1600" b="0" dirty="0">
                <a:solidFill>
                  <a:srgbClr val="212721"/>
                </a:solidFill>
                <a:latin typeface="+mj-lt"/>
                <a:cs typeface="+mn-cs"/>
              </a:rPr>
              <a:t>Specialized in commercial strategies and revenue management programs with pan-European or global scope</a:t>
            </a:r>
          </a:p>
          <a:p>
            <a:pPr marL="179388" marR="0" lvl="0" indent="-179388" algn="l" defTabSz="995491" rtl="0" eaLnBrk="1" fontAlgn="auto" latinLnBrk="0" hangingPunct="1">
              <a:lnSpc>
                <a:spcPct val="110000"/>
              </a:lnSpc>
              <a:spcBef>
                <a:spcPts val="800"/>
              </a:spcBef>
              <a:buClrTx/>
              <a:buSzPct val="100000"/>
              <a:buFont typeface="Wingdings" panose="05000000000000000000" pitchFamily="2" charset="2"/>
              <a:buChar char="§"/>
              <a:tabLst/>
              <a:defRPr/>
            </a:pPr>
            <a:r>
              <a:rPr kumimoji="0" lang="en-US" sz="1600" b="0" i="0" u="none" strike="noStrike" kern="1200" cap="none" spc="0" normalizeH="0" baseline="0" noProof="0" dirty="0">
                <a:ln>
                  <a:noFill/>
                </a:ln>
                <a:solidFill>
                  <a:srgbClr val="212721"/>
                </a:solidFill>
                <a:effectLst/>
                <a:uLnTx/>
                <a:uFillTx/>
                <a:latin typeface="+mj-lt"/>
                <a:ea typeface="+mn-ea"/>
                <a:cs typeface="+mn-cs"/>
              </a:rPr>
              <a:t>Master’s degree in </a:t>
            </a:r>
            <a:r>
              <a:rPr lang="en-US" sz="1600" b="0" dirty="0">
                <a:solidFill>
                  <a:srgbClr val="212721"/>
                </a:solidFill>
                <a:latin typeface="+mj-lt"/>
                <a:cs typeface="+mn-cs"/>
              </a:rPr>
              <a:t>international management from ESADE and strategic management from Erasmus University</a:t>
            </a:r>
            <a:endParaRPr kumimoji="0" lang="en-US" sz="1600" b="0" i="0" u="none" strike="noStrike" kern="1200" cap="none" spc="0" normalizeH="0" baseline="0" noProof="0" dirty="0">
              <a:ln>
                <a:noFill/>
              </a:ln>
              <a:solidFill>
                <a:srgbClr val="212721"/>
              </a:solidFill>
              <a:effectLst/>
              <a:uLnTx/>
              <a:uFillTx/>
              <a:latin typeface="+mj-lt"/>
              <a:ea typeface="+mn-ea"/>
              <a:cs typeface="+mn-cs"/>
            </a:endParaRPr>
          </a:p>
        </p:txBody>
      </p:sp>
      <p:grpSp>
        <p:nvGrpSpPr>
          <p:cNvPr id="12" name="Group 11">
            <a:extLst>
              <a:ext uri="{FF2B5EF4-FFF2-40B4-BE49-F238E27FC236}">
                <a16:creationId xmlns:a16="http://schemas.microsoft.com/office/drawing/2014/main" id="{492241C0-EDEF-82BE-8556-E30D36C3D420}"/>
              </a:ext>
            </a:extLst>
          </p:cNvPr>
          <p:cNvGrpSpPr/>
          <p:nvPr/>
        </p:nvGrpSpPr>
        <p:grpSpPr>
          <a:xfrm>
            <a:off x="427237" y="4146953"/>
            <a:ext cx="92705" cy="2251451"/>
            <a:chOff x="10137550" y="2007335"/>
            <a:chExt cx="92705" cy="2028734"/>
          </a:xfrm>
        </p:grpSpPr>
        <p:sp>
          <p:nvSpPr>
            <p:cNvPr id="14" name="Rectangle 13">
              <a:extLst>
                <a:ext uri="{FF2B5EF4-FFF2-40B4-BE49-F238E27FC236}">
                  <a16:creationId xmlns:a16="http://schemas.microsoft.com/office/drawing/2014/main" id="{6DABA131-C0E9-E6F7-9E6C-695E619E088A}"/>
                </a:ext>
              </a:extLst>
            </p:cNvPr>
            <p:cNvSpPr/>
            <p:nvPr/>
          </p:nvSpPr>
          <p:spPr>
            <a:xfrm>
              <a:off x="10137550" y="2007335"/>
              <a:ext cx="46002" cy="2028734"/>
            </a:xfrm>
            <a:prstGeom prst="rect">
              <a:avLst/>
            </a:prstGeom>
            <a:solidFill>
              <a:srgbClr val="E8526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800" dirty="0" err="1">
                <a:solidFill>
                  <a:schemeClr val="tx1"/>
                </a:solidFill>
                <a:latin typeface="+mj-lt"/>
              </a:endParaRPr>
            </a:p>
          </p:txBody>
        </p:sp>
        <p:sp>
          <p:nvSpPr>
            <p:cNvPr id="15" name="Rectangle 14">
              <a:extLst>
                <a:ext uri="{FF2B5EF4-FFF2-40B4-BE49-F238E27FC236}">
                  <a16:creationId xmlns:a16="http://schemas.microsoft.com/office/drawing/2014/main" id="{A966B2EC-30CB-9867-6BEC-CE4B9F818186}"/>
                </a:ext>
              </a:extLst>
            </p:cNvPr>
            <p:cNvSpPr/>
            <p:nvPr/>
          </p:nvSpPr>
          <p:spPr>
            <a:xfrm>
              <a:off x="10184253" y="2007335"/>
              <a:ext cx="46002" cy="2028734"/>
            </a:xfrm>
            <a:prstGeom prst="rect">
              <a:avLst/>
            </a:prstGeom>
            <a:solidFill>
              <a:srgbClr val="9E1649"/>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800" dirty="0" err="1">
                <a:solidFill>
                  <a:schemeClr val="tx1"/>
                </a:solidFill>
                <a:latin typeface="+mj-lt"/>
              </a:endParaRPr>
            </a:p>
          </p:txBody>
        </p:sp>
      </p:grpSp>
      <p:pic>
        <p:nvPicPr>
          <p:cNvPr id="9" name="Jos Eeland">
            <a:extLst>
              <a:ext uri="{FF2B5EF4-FFF2-40B4-BE49-F238E27FC236}">
                <a16:creationId xmlns:a16="http://schemas.microsoft.com/office/drawing/2014/main" id="{605D9A55-424F-CF09-9762-396B5A6ACB96}"/>
              </a:ext>
            </a:extLst>
          </p:cNvPr>
          <p:cNvPicPr>
            <a:picLocks noChangeAspect="1"/>
          </p:cNvPicPr>
          <p:nvPr/>
        </p:nvPicPr>
        <p:blipFill>
          <a:blip r:embed="rId6"/>
          <a:stretch>
            <a:fillRect/>
          </a:stretch>
        </p:blipFill>
        <p:spPr>
          <a:xfrm>
            <a:off x="9192946" y="1605601"/>
            <a:ext cx="3658374" cy="5040899"/>
          </a:xfrm>
          <a:prstGeom prst="rect">
            <a:avLst/>
          </a:prstGeom>
        </p:spPr>
      </p:pic>
    </p:spTree>
    <p:extLst>
      <p:ext uri="{BB962C8B-B14F-4D97-AF65-F5344CB8AC3E}">
        <p14:creationId xmlns:p14="http://schemas.microsoft.com/office/powerpoint/2010/main" val="2957034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90C18752-6C5B-9010-8DF9-D2ADFD038EBE}"/>
              </a:ext>
            </a:extLst>
          </p:cNvPr>
          <p:cNvGraphicFramePr>
            <a:graphicFrameLocks noChangeAspect="1"/>
          </p:cNvGraphicFramePr>
          <p:nvPr>
            <p:custDataLst>
              <p:tags r:id="rId1"/>
            </p:custDataLst>
            <p:extLst>
              <p:ext uri="{D42A27DB-BD31-4B8C-83A1-F6EECF244321}">
                <p14:modId xmlns:p14="http://schemas.microsoft.com/office/powerpoint/2010/main" val="2593368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4" imgH="246" progId="TCLayout.ActiveDocument.1">
                  <p:embed/>
                </p:oleObj>
              </mc:Choice>
              <mc:Fallback>
                <p:oleObj name="think-cell Slide" r:id="rId3" imgW="244" imgH="246" progId="TCLayout.ActiveDocument.1">
                  <p:embed/>
                  <p:pic>
                    <p:nvPicPr>
                      <p:cNvPr id="11" name="think-cell data - do not delete" hidden="1">
                        <a:extLst>
                          <a:ext uri="{FF2B5EF4-FFF2-40B4-BE49-F238E27FC236}">
                            <a16:creationId xmlns:a16="http://schemas.microsoft.com/office/drawing/2014/main" id="{90C18752-6C5B-9010-8DF9-D2ADFD038EB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4" name="Slide Number Placeholder 123">
            <a:extLst>
              <a:ext uri="{FF2B5EF4-FFF2-40B4-BE49-F238E27FC236}">
                <a16:creationId xmlns:a16="http://schemas.microsoft.com/office/drawing/2014/main" id="{0651CB18-E3A0-6CE8-C3EB-46255C0B099F}"/>
              </a:ext>
            </a:extLst>
          </p:cNvPr>
          <p:cNvSpPr>
            <a:spLocks noGrp="1"/>
          </p:cNvSpPr>
          <p:nvPr>
            <p:ph type="sldNum" sz="quarter" idx="18"/>
          </p:nvPr>
        </p:nvSpPr>
        <p:spPr/>
        <p:txBody>
          <a:bodyPr/>
          <a:lstStyle/>
          <a:p>
            <a:pPr defTabSz="888980"/>
            <a:fld id="{3A65056A-10E9-40C8-A093-AA138EB7B919}" type="slidenum">
              <a:rPr lang="de-DE" smtClean="0"/>
              <a:pPr defTabSz="888980"/>
              <a:t>3</a:t>
            </a:fld>
            <a:endParaRPr lang="de-DE" dirty="0"/>
          </a:p>
        </p:txBody>
      </p:sp>
      <p:sp>
        <p:nvSpPr>
          <p:cNvPr id="7" name="Title 6">
            <a:extLst>
              <a:ext uri="{FF2B5EF4-FFF2-40B4-BE49-F238E27FC236}">
                <a16:creationId xmlns:a16="http://schemas.microsoft.com/office/drawing/2014/main" id="{6F18E84F-ADF3-21FA-7BAC-89CA97CB692B}"/>
              </a:ext>
            </a:extLst>
          </p:cNvPr>
          <p:cNvSpPr>
            <a:spLocks noGrp="1"/>
          </p:cNvSpPr>
          <p:nvPr>
            <p:ph type="title"/>
          </p:nvPr>
        </p:nvSpPr>
        <p:spPr>
          <a:xfrm>
            <a:off x="5479751" y="1512000"/>
            <a:ext cx="7528223" cy="320294"/>
          </a:xfrm>
        </p:spPr>
        <p:txBody>
          <a:bodyPr vert="horz"/>
          <a:lstStyle/>
          <a:p>
            <a:r>
              <a:rPr lang="en-US" dirty="0"/>
              <a:t>Agenda</a:t>
            </a:r>
          </a:p>
        </p:txBody>
      </p:sp>
      <p:sp>
        <p:nvSpPr>
          <p:cNvPr id="4" name="Footer Placeholder 3">
            <a:extLst>
              <a:ext uri="{FF2B5EF4-FFF2-40B4-BE49-F238E27FC236}">
                <a16:creationId xmlns:a16="http://schemas.microsoft.com/office/drawing/2014/main" id="{E4565B19-3E54-653E-34A1-F4C45B101E4A}"/>
              </a:ext>
            </a:extLst>
          </p:cNvPr>
          <p:cNvSpPr>
            <a:spLocks noGrp="1"/>
          </p:cNvSpPr>
          <p:nvPr>
            <p:ph type="ftr" sz="quarter" idx="17"/>
          </p:nvPr>
        </p:nvSpPr>
        <p:spPr/>
        <p:txBody>
          <a:bodyPr/>
          <a:lstStyle/>
          <a:p>
            <a:pPr defTabSz="888980"/>
            <a:r>
              <a:rPr lang="de-DE"/>
              <a:t>Simon-Kucher | Pricing Excellence | Vereniging voor Mededingingsrecht | March 5th 2024</a:t>
            </a:r>
            <a:endParaRPr lang="de-DE" dirty="0"/>
          </a:p>
        </p:txBody>
      </p:sp>
      <p:sp>
        <p:nvSpPr>
          <p:cNvPr id="13" name="Text Placeholder 12">
            <a:extLst>
              <a:ext uri="{FF2B5EF4-FFF2-40B4-BE49-F238E27FC236}">
                <a16:creationId xmlns:a16="http://schemas.microsoft.com/office/drawing/2014/main" id="{36B15358-257A-6E2F-D5F3-C215EF61C58C}"/>
              </a:ext>
            </a:extLst>
          </p:cNvPr>
          <p:cNvSpPr>
            <a:spLocks noGrp="1"/>
          </p:cNvSpPr>
          <p:nvPr>
            <p:ph type="body" sz="quarter" idx="14"/>
          </p:nvPr>
        </p:nvSpPr>
        <p:spPr/>
        <p:txBody>
          <a:bodyPr/>
          <a:lstStyle/>
          <a:p>
            <a:endParaRPr lang="en-US"/>
          </a:p>
        </p:txBody>
      </p:sp>
      <p:sp>
        <p:nvSpPr>
          <p:cNvPr id="14" name="Text Placeholder 13">
            <a:extLst>
              <a:ext uri="{FF2B5EF4-FFF2-40B4-BE49-F238E27FC236}">
                <a16:creationId xmlns:a16="http://schemas.microsoft.com/office/drawing/2014/main" id="{D6FC4338-092B-8077-3B0E-B105FBA536A3}"/>
              </a:ext>
            </a:extLst>
          </p:cNvPr>
          <p:cNvSpPr>
            <a:spLocks noGrp="1"/>
          </p:cNvSpPr>
          <p:nvPr>
            <p:ph type="body" sz="quarter" idx="19"/>
          </p:nvPr>
        </p:nvSpPr>
        <p:spPr/>
        <p:txBody>
          <a:bodyPr/>
          <a:lstStyle/>
          <a:p>
            <a:endParaRPr lang="en-US"/>
          </a:p>
        </p:txBody>
      </p:sp>
      <p:cxnSp>
        <p:nvCxnSpPr>
          <p:cNvPr id="15" name="Straight Connector 14">
            <a:extLst>
              <a:ext uri="{FF2B5EF4-FFF2-40B4-BE49-F238E27FC236}">
                <a16:creationId xmlns:a16="http://schemas.microsoft.com/office/drawing/2014/main" id="{523AA1C6-F8BE-E13C-0633-5559C640F28F}"/>
              </a:ext>
            </a:extLst>
          </p:cNvPr>
          <p:cNvCxnSpPr>
            <a:cxnSpLocks/>
          </p:cNvCxnSpPr>
          <p:nvPr/>
        </p:nvCxnSpPr>
        <p:spPr>
          <a:xfrm>
            <a:off x="5479751" y="2000240"/>
            <a:ext cx="666000" cy="0"/>
          </a:xfrm>
          <a:prstGeom prst="line">
            <a:avLst/>
          </a:prstGeom>
          <a:ln w="38100">
            <a:solidFill>
              <a:srgbClr val="C80041"/>
            </a:solidFill>
          </a:ln>
        </p:spPr>
        <p:style>
          <a:lnRef idx="1">
            <a:schemeClr val="accent1"/>
          </a:lnRef>
          <a:fillRef idx="0">
            <a:schemeClr val="accent1"/>
          </a:fillRef>
          <a:effectRef idx="0">
            <a:schemeClr val="accent1"/>
          </a:effectRef>
          <a:fontRef idx="minor">
            <a:schemeClr val="tx1"/>
          </a:fontRef>
        </p:style>
      </p:cxnSp>
      <p:pic>
        <p:nvPicPr>
          <p:cNvPr id="6" name="GettyImages_cemagraphics_1358927461_ppt.jpg" descr="Currency and exchange stock chart ">
            <a:extLst>
              <a:ext uri="{FF2B5EF4-FFF2-40B4-BE49-F238E27FC236}">
                <a16:creationId xmlns:a16="http://schemas.microsoft.com/office/drawing/2014/main" id="{ED8071E2-1005-F271-1023-B477DA4F6596}"/>
              </a:ext>
            </a:extLst>
          </p:cNvPr>
          <p:cNvPicPr>
            <a:picLocks noGrp="1" noChangeAspect="1"/>
          </p:cNvPicPr>
          <p:nvPr>
            <p:ph type="pic" sz="quarter" idx="20"/>
          </p:nvPr>
        </p:nvPicPr>
        <p:blipFill>
          <a:blip r:embed="rId5"/>
          <a:srcRect l="27698" r="27698"/>
          <a:stretch>
            <a:fillRect/>
          </a:stretch>
        </p:blipFill>
        <p:spPr/>
      </p:pic>
      <p:sp>
        <p:nvSpPr>
          <p:cNvPr id="8" name="©GettyImages_cemagraphics_1358927461_ppt.jpg">
            <a:extLst>
              <a:ext uri="{FF2B5EF4-FFF2-40B4-BE49-F238E27FC236}">
                <a16:creationId xmlns:a16="http://schemas.microsoft.com/office/drawing/2014/main" id="{FF73660C-4117-A860-3045-796783C2E5E7}"/>
              </a:ext>
            </a:extLst>
          </p:cNvPr>
          <p:cNvSpPr txBox="1"/>
          <p:nvPr/>
        </p:nvSpPr>
        <p:spPr>
          <a:xfrm>
            <a:off x="12700" y="7470031"/>
            <a:ext cx="635000" cy="76944"/>
          </a:xfrm>
          <a:prstGeom prst="rect">
            <a:avLst/>
          </a:prstGeom>
          <a:noFill/>
        </p:spPr>
        <p:txBody>
          <a:bodyPr vert="horz" wrap="none" lIns="0" tIns="0" rIns="0" bIns="0" rtlCol="0" anchor="b">
            <a:spAutoFit/>
          </a:bodyPr>
          <a:lstStyle/>
          <a:p>
            <a:pPr algn="l">
              <a:spcAft>
                <a:spcPts val="600"/>
              </a:spcAft>
            </a:pPr>
            <a:r>
              <a:rPr lang="en-US" sz="500">
                <a:solidFill>
                  <a:srgbClr val="C0C0C0"/>
                </a:solidFill>
              </a:rPr>
              <a:t>iStock/cemagraphics</a:t>
            </a:r>
            <a:endParaRPr lang="en-US" sz="500" dirty="0">
              <a:solidFill>
                <a:srgbClr val="C0C0C0"/>
              </a:solidFill>
            </a:endParaRPr>
          </a:p>
        </p:txBody>
      </p:sp>
      <p:grpSp>
        <p:nvGrpSpPr>
          <p:cNvPr id="19" name="Group 18">
            <a:extLst>
              <a:ext uri="{FF2B5EF4-FFF2-40B4-BE49-F238E27FC236}">
                <a16:creationId xmlns:a16="http://schemas.microsoft.com/office/drawing/2014/main" id="{93547053-499A-C7BA-8D5B-EAC2313815D3}"/>
              </a:ext>
            </a:extLst>
          </p:cNvPr>
          <p:cNvGrpSpPr/>
          <p:nvPr/>
        </p:nvGrpSpPr>
        <p:grpSpPr>
          <a:xfrm rot="5400000">
            <a:off x="2563663" y="-134485"/>
            <a:ext cx="4249830" cy="8513556"/>
            <a:chOff x="11794057" y="2769661"/>
            <a:chExt cx="1395412" cy="2795388"/>
          </a:xfrm>
        </p:grpSpPr>
        <p:sp>
          <p:nvSpPr>
            <p:cNvPr id="20" name="Diamond 19">
              <a:extLst>
                <a:ext uri="{FF2B5EF4-FFF2-40B4-BE49-F238E27FC236}">
                  <a16:creationId xmlns:a16="http://schemas.microsoft.com/office/drawing/2014/main" id="{EFE125AE-494C-2B26-283D-23CF455279E5}"/>
                </a:ext>
              </a:extLst>
            </p:cNvPr>
            <p:cNvSpPr/>
            <p:nvPr/>
          </p:nvSpPr>
          <p:spPr>
            <a:xfrm>
              <a:off x="11794057" y="4169637"/>
              <a:ext cx="1395412" cy="1395412"/>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de-DE" sz="1400" dirty="0" err="1">
                <a:solidFill>
                  <a:schemeClr val="tx1"/>
                </a:solidFill>
              </a:endParaRPr>
            </a:p>
          </p:txBody>
        </p:sp>
        <p:sp>
          <p:nvSpPr>
            <p:cNvPr id="21" name="Diamond 20">
              <a:extLst>
                <a:ext uri="{FF2B5EF4-FFF2-40B4-BE49-F238E27FC236}">
                  <a16:creationId xmlns:a16="http://schemas.microsoft.com/office/drawing/2014/main" id="{8BD3D9DB-47AB-213A-4808-0CA8A062D5B0}"/>
                </a:ext>
              </a:extLst>
            </p:cNvPr>
            <p:cNvSpPr/>
            <p:nvPr/>
          </p:nvSpPr>
          <p:spPr>
            <a:xfrm>
              <a:off x="11794057" y="2769661"/>
              <a:ext cx="1395412" cy="1395412"/>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de-DE" sz="1400" dirty="0" err="1">
                <a:solidFill>
                  <a:schemeClr val="tx1"/>
                </a:solidFill>
              </a:endParaRPr>
            </a:p>
          </p:txBody>
        </p:sp>
      </p:grpSp>
      <p:sp>
        <p:nvSpPr>
          <p:cNvPr id="28" name="Rectangle 27">
            <a:extLst>
              <a:ext uri="{FF2B5EF4-FFF2-40B4-BE49-F238E27FC236}">
                <a16:creationId xmlns:a16="http://schemas.microsoft.com/office/drawing/2014/main" id="{A1BC23FB-5E36-63A6-A79D-25C00D14C548}"/>
              </a:ext>
            </a:extLst>
          </p:cNvPr>
          <p:cNvSpPr/>
          <p:nvPr/>
        </p:nvSpPr>
        <p:spPr>
          <a:xfrm>
            <a:off x="5479751" y="2213262"/>
            <a:ext cx="7960024" cy="1139187"/>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0" rIns="0" bIns="0" numCol="1" spcCol="0" rtlCol="0" fromWordArt="0" anchor="ctr" anchorCtr="0" forceAA="0" compatLnSpc="1">
            <a:prstTxWarp prst="textNoShape">
              <a:avLst/>
            </a:prstTxWarp>
            <a:noAutofit/>
          </a:bodyPr>
          <a:lstStyle/>
          <a:p>
            <a:r>
              <a:rPr lang="en-US" b="1" dirty="0">
                <a:solidFill>
                  <a:schemeClr val="bg1"/>
                </a:solidFill>
              </a:rPr>
              <a:t>ABOUT SIMON-KUCHER</a:t>
            </a:r>
          </a:p>
        </p:txBody>
      </p:sp>
      <p:sp>
        <p:nvSpPr>
          <p:cNvPr id="29" name="Rectangle 28">
            <a:extLst>
              <a:ext uri="{FF2B5EF4-FFF2-40B4-BE49-F238E27FC236}">
                <a16:creationId xmlns:a16="http://schemas.microsoft.com/office/drawing/2014/main" id="{97FB5A3F-B61C-E757-5AA0-9388F8716128}"/>
              </a:ext>
            </a:extLst>
          </p:cNvPr>
          <p:cNvSpPr/>
          <p:nvPr/>
        </p:nvSpPr>
        <p:spPr>
          <a:xfrm>
            <a:off x="5479751" y="3582408"/>
            <a:ext cx="7960024" cy="1139187"/>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0" rIns="0" bIns="0" numCol="1" spcCol="0" rtlCol="0" fromWordArt="0" anchor="ctr" anchorCtr="0" forceAA="0" compatLnSpc="1">
            <a:prstTxWarp prst="textNoShape">
              <a:avLst/>
            </a:prstTxWarp>
            <a:noAutofit/>
          </a:bodyPr>
          <a:lstStyle/>
          <a:p>
            <a:r>
              <a:rPr lang="en-US" b="1" dirty="0">
                <a:solidFill>
                  <a:schemeClr val="bg1"/>
                </a:solidFill>
              </a:rPr>
              <a:t>PRICING EXCELLENCE</a:t>
            </a:r>
          </a:p>
        </p:txBody>
      </p:sp>
      <p:sp>
        <p:nvSpPr>
          <p:cNvPr id="30" name="Rectangle 29">
            <a:extLst>
              <a:ext uri="{FF2B5EF4-FFF2-40B4-BE49-F238E27FC236}">
                <a16:creationId xmlns:a16="http://schemas.microsoft.com/office/drawing/2014/main" id="{0B0D5883-133B-3F63-D52C-9CFDBCFE2751}"/>
              </a:ext>
            </a:extLst>
          </p:cNvPr>
          <p:cNvSpPr/>
          <p:nvPr/>
        </p:nvSpPr>
        <p:spPr>
          <a:xfrm>
            <a:off x="5479751" y="4951554"/>
            <a:ext cx="7960024" cy="1139187"/>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0" rIns="0" bIns="0" numCol="1" spcCol="0" rtlCol="0" fromWordArt="0" anchor="ctr" anchorCtr="0" forceAA="0" compatLnSpc="1">
            <a:prstTxWarp prst="textNoShape">
              <a:avLst/>
            </a:prstTxWarp>
            <a:noAutofit/>
          </a:bodyPr>
          <a:lstStyle/>
          <a:p>
            <a:r>
              <a:rPr lang="en-US" b="1" dirty="0">
                <a:solidFill>
                  <a:schemeClr val="bg1"/>
                </a:solidFill>
              </a:rPr>
              <a:t>Q&amp;A</a:t>
            </a:r>
          </a:p>
        </p:txBody>
      </p:sp>
    </p:spTree>
    <p:extLst>
      <p:ext uri="{BB962C8B-B14F-4D97-AF65-F5344CB8AC3E}">
        <p14:creationId xmlns:p14="http://schemas.microsoft.com/office/powerpoint/2010/main" val="1476164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51265EE5-E509-344D-B919-05B2F1A30D86}"/>
              </a:ext>
            </a:extLst>
          </p:cNvPr>
          <p:cNvGraphicFramePr>
            <a:graphicFrameLocks noChangeAspect="1"/>
          </p:cNvGraphicFramePr>
          <p:nvPr>
            <p:custDataLst>
              <p:tags r:id="rId1"/>
            </p:custDataLst>
            <p:extLst>
              <p:ext uri="{D42A27DB-BD31-4B8C-83A1-F6EECF244321}">
                <p14:modId xmlns:p14="http://schemas.microsoft.com/office/powerpoint/2010/main" val="5063523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11" name="think-cell data - do not delete" hidden="1">
                        <a:extLst>
                          <a:ext uri="{FF2B5EF4-FFF2-40B4-BE49-F238E27FC236}">
                            <a16:creationId xmlns:a16="http://schemas.microsoft.com/office/drawing/2014/main" id="{51265EE5-E509-344D-B919-05B2F1A30D8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8" name="GettyImages_monsitj_673266772_ppt.jpg" descr="Technical financial graph">
            <a:extLst>
              <a:ext uri="{FF2B5EF4-FFF2-40B4-BE49-F238E27FC236}">
                <a16:creationId xmlns:a16="http://schemas.microsoft.com/office/drawing/2014/main" id="{05D4C441-79D9-164E-1851-46B1796BAB9D}"/>
              </a:ext>
            </a:extLst>
          </p:cNvPr>
          <p:cNvPicPr>
            <a:picLocks noGrp="1" noChangeAspect="1"/>
          </p:cNvPicPr>
          <p:nvPr>
            <p:ph type="pic" sz="quarter" idx="20"/>
          </p:nvPr>
        </p:nvPicPr>
        <p:blipFill rotWithShape="1">
          <a:blip r:embed="rId6"/>
          <a:srcRect l="16531" t="9200" r="16531"/>
          <a:stretch/>
        </p:blipFill>
        <p:spPr>
          <a:xfrm>
            <a:off x="5223773" y="0"/>
            <a:ext cx="8211779" cy="7558306"/>
          </a:xfrm>
        </p:spPr>
      </p:pic>
      <p:sp>
        <p:nvSpPr>
          <p:cNvPr id="79" name="©GettyImages_monsitj_673266772_ppt.jpg">
            <a:extLst>
              <a:ext uri="{FF2B5EF4-FFF2-40B4-BE49-F238E27FC236}">
                <a16:creationId xmlns:a16="http://schemas.microsoft.com/office/drawing/2014/main" id="{28784554-2341-DE2B-8CC8-0E994C18CED6}"/>
              </a:ext>
            </a:extLst>
          </p:cNvPr>
          <p:cNvSpPr txBox="1"/>
          <p:nvPr/>
        </p:nvSpPr>
        <p:spPr>
          <a:xfrm>
            <a:off x="5846763" y="7468661"/>
            <a:ext cx="431208" cy="76944"/>
          </a:xfrm>
          <a:prstGeom prst="rect">
            <a:avLst/>
          </a:prstGeom>
          <a:noFill/>
        </p:spPr>
        <p:txBody>
          <a:bodyPr vert="horz" wrap="none" lIns="0" tIns="0" rIns="0" bIns="0" rtlCol="0" anchor="b">
            <a:spAutoFit/>
          </a:bodyPr>
          <a:lstStyle/>
          <a:p>
            <a:pPr algn="l">
              <a:spcAft>
                <a:spcPts val="600"/>
              </a:spcAft>
            </a:pPr>
            <a:r>
              <a:rPr lang="en-US" sz="500">
                <a:solidFill>
                  <a:srgbClr val="C0C0C0"/>
                </a:solidFill>
              </a:rPr>
              <a:t>iStock/monsitj</a:t>
            </a:r>
            <a:endParaRPr lang="en-US" sz="500" dirty="0">
              <a:solidFill>
                <a:srgbClr val="C0C0C0"/>
              </a:solidFill>
            </a:endParaRPr>
          </a:p>
        </p:txBody>
      </p:sp>
      <p:grpSp>
        <p:nvGrpSpPr>
          <p:cNvPr id="10" name="Group 9">
            <a:extLst>
              <a:ext uri="{FF2B5EF4-FFF2-40B4-BE49-F238E27FC236}">
                <a16:creationId xmlns:a16="http://schemas.microsoft.com/office/drawing/2014/main" id="{C0B9ED5D-6C8E-52DA-0843-2038F854A5E5}"/>
              </a:ext>
            </a:extLst>
          </p:cNvPr>
          <p:cNvGrpSpPr/>
          <p:nvPr/>
        </p:nvGrpSpPr>
        <p:grpSpPr>
          <a:xfrm rot="5400000">
            <a:off x="5983583" y="-1220349"/>
            <a:ext cx="3703110" cy="7418330"/>
            <a:chOff x="11794057" y="2769661"/>
            <a:chExt cx="1395412" cy="2795388"/>
          </a:xfrm>
        </p:grpSpPr>
        <p:sp>
          <p:nvSpPr>
            <p:cNvPr id="14" name="Diamond 13">
              <a:extLst>
                <a:ext uri="{FF2B5EF4-FFF2-40B4-BE49-F238E27FC236}">
                  <a16:creationId xmlns:a16="http://schemas.microsoft.com/office/drawing/2014/main" id="{E8FCF9F9-8F72-0899-09AF-E8529AB7C7D9}"/>
                </a:ext>
              </a:extLst>
            </p:cNvPr>
            <p:cNvSpPr/>
            <p:nvPr/>
          </p:nvSpPr>
          <p:spPr>
            <a:xfrm>
              <a:off x="11794057" y="4169637"/>
              <a:ext cx="1395412" cy="1395412"/>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de-DE" sz="1400" dirty="0" err="1">
                <a:solidFill>
                  <a:schemeClr val="tx1"/>
                </a:solidFill>
              </a:endParaRPr>
            </a:p>
          </p:txBody>
        </p:sp>
        <p:sp>
          <p:nvSpPr>
            <p:cNvPr id="15" name="Diamond 14">
              <a:extLst>
                <a:ext uri="{FF2B5EF4-FFF2-40B4-BE49-F238E27FC236}">
                  <a16:creationId xmlns:a16="http://schemas.microsoft.com/office/drawing/2014/main" id="{AC92E5B5-D2D1-5BB7-984D-A6849ADC90A8}"/>
                </a:ext>
              </a:extLst>
            </p:cNvPr>
            <p:cNvSpPr/>
            <p:nvPr/>
          </p:nvSpPr>
          <p:spPr>
            <a:xfrm>
              <a:off x="11794057" y="2769661"/>
              <a:ext cx="1395412" cy="1395412"/>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de-DE" sz="1400" dirty="0" err="1">
                <a:solidFill>
                  <a:schemeClr val="tx1"/>
                </a:solidFill>
              </a:endParaRPr>
            </a:p>
          </p:txBody>
        </p:sp>
      </p:grpSp>
      <p:sp>
        <p:nvSpPr>
          <p:cNvPr id="3" name="Rectangle 2">
            <a:extLst>
              <a:ext uri="{FF2B5EF4-FFF2-40B4-BE49-F238E27FC236}">
                <a16:creationId xmlns:a16="http://schemas.microsoft.com/office/drawing/2014/main" id="{EBFD2990-0EEB-2086-57CB-5872DC808D12}"/>
              </a:ext>
            </a:extLst>
          </p:cNvPr>
          <p:cNvSpPr/>
          <p:nvPr/>
        </p:nvSpPr>
        <p:spPr>
          <a:xfrm>
            <a:off x="0" y="1038225"/>
            <a:ext cx="6391275" cy="652145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ndParaRPr>
          </a:p>
        </p:txBody>
      </p:sp>
      <p:sp>
        <p:nvSpPr>
          <p:cNvPr id="2" name="Slide Number Placeholder 1">
            <a:extLst>
              <a:ext uri="{FF2B5EF4-FFF2-40B4-BE49-F238E27FC236}">
                <a16:creationId xmlns:a16="http://schemas.microsoft.com/office/drawing/2014/main" id="{700251C5-6399-4FEC-2A9B-31157B8FF5B2}"/>
              </a:ext>
            </a:extLst>
          </p:cNvPr>
          <p:cNvSpPr>
            <a:spLocks noGrp="1"/>
          </p:cNvSpPr>
          <p:nvPr>
            <p:ph type="sldNum" sz="quarter" idx="18"/>
          </p:nvPr>
        </p:nvSpPr>
        <p:spPr/>
        <p:txBody>
          <a:bodyPr/>
          <a:lstStyle/>
          <a:p>
            <a:pPr defTabSz="888980"/>
            <a:fld id="{3A65056A-10E9-40C8-A093-AA138EB7B919}" type="slidenum">
              <a:rPr lang="en-US" smtClean="0"/>
              <a:pPr defTabSz="888980"/>
              <a:t>4</a:t>
            </a:fld>
            <a:endParaRPr lang="en-US" dirty="0"/>
          </a:p>
        </p:txBody>
      </p:sp>
      <p:sp>
        <p:nvSpPr>
          <p:cNvPr id="6" name="Title 5"/>
          <p:cNvSpPr>
            <a:spLocks noGrp="1"/>
          </p:cNvSpPr>
          <p:nvPr>
            <p:ph type="title"/>
          </p:nvPr>
        </p:nvSpPr>
        <p:spPr>
          <a:xfrm>
            <a:off x="431800" y="1512000"/>
            <a:ext cx="5847401" cy="1522981"/>
          </a:xfrm>
        </p:spPr>
        <p:txBody>
          <a:bodyPr vert="horz"/>
          <a:lstStyle/>
          <a:p>
            <a:pPr>
              <a:lnSpc>
                <a:spcPct val="120000"/>
              </a:lnSpc>
            </a:pPr>
            <a:r>
              <a:rPr lang="en-GB" sz="2400" dirty="0"/>
              <a:t>What we do at Simon-Kucher</a:t>
            </a:r>
            <a:br>
              <a:rPr kumimoji="0" lang="en-US" b="1" i="0" u="none" strike="noStrike" kern="1200" cap="none" spc="0" normalizeH="0" baseline="0" noProof="0" dirty="0">
                <a:ln>
                  <a:noFill/>
                </a:ln>
                <a:effectLst/>
                <a:uLnTx/>
                <a:uFillTx/>
                <a:latin typeface="+mj-lt"/>
                <a:ea typeface="+mn-ea"/>
                <a:cs typeface="+mn-cs"/>
              </a:rPr>
            </a:br>
            <a:br>
              <a:rPr lang="en-US" b="1" dirty="0">
                <a:latin typeface="+mj-lt"/>
              </a:rPr>
            </a:br>
            <a:br>
              <a:rPr lang="en-US" b="1" dirty="0">
                <a:latin typeface="+mj-lt"/>
              </a:rPr>
            </a:br>
            <a:endParaRPr lang="en-US" b="0" dirty="0">
              <a:latin typeface="+mj-lt"/>
            </a:endParaRPr>
          </a:p>
        </p:txBody>
      </p:sp>
      <p:sp>
        <p:nvSpPr>
          <p:cNvPr id="68" name="Footer Placeholder 67">
            <a:extLst>
              <a:ext uri="{FF2B5EF4-FFF2-40B4-BE49-F238E27FC236}">
                <a16:creationId xmlns:a16="http://schemas.microsoft.com/office/drawing/2014/main" id="{2B04356F-3E8A-73E8-519B-B21B7DC25DB3}"/>
              </a:ext>
            </a:extLst>
          </p:cNvPr>
          <p:cNvSpPr>
            <a:spLocks noGrp="1"/>
          </p:cNvSpPr>
          <p:nvPr>
            <p:ph type="ftr" sz="quarter" idx="17"/>
          </p:nvPr>
        </p:nvSpPr>
        <p:spPr/>
        <p:txBody>
          <a:bodyPr/>
          <a:lstStyle/>
          <a:p>
            <a:pPr defTabSz="888980"/>
            <a:r>
              <a:rPr lang="de-DE"/>
              <a:t>Simon-Kucher | Pricing Excellence | Vereniging voor Mededingingsrecht | March 5th 2024</a:t>
            </a:r>
            <a:endParaRPr lang="de-DE" dirty="0"/>
          </a:p>
        </p:txBody>
      </p:sp>
      <p:sp>
        <p:nvSpPr>
          <p:cNvPr id="4" name="Text Placeholder 3"/>
          <p:cNvSpPr>
            <a:spLocks noGrp="1"/>
          </p:cNvSpPr>
          <p:nvPr>
            <p:ph type="body" sz="quarter" idx="14"/>
          </p:nvPr>
        </p:nvSpPr>
        <p:spPr/>
        <p:txBody>
          <a:bodyPr>
            <a:noAutofit/>
          </a:bodyPr>
          <a:lstStyle/>
          <a:p>
            <a:r>
              <a:rPr lang="en-US" dirty="0"/>
              <a:t>Source: Simon-</a:t>
            </a:r>
            <a:r>
              <a:rPr lang="en-US" dirty="0" err="1"/>
              <a:t>Kucher</a:t>
            </a:r>
            <a:endParaRPr lang="en-US" dirty="0"/>
          </a:p>
        </p:txBody>
      </p:sp>
      <p:sp>
        <p:nvSpPr>
          <p:cNvPr id="5" name="Text Placeholder 4">
            <a:extLst>
              <a:ext uri="{FF2B5EF4-FFF2-40B4-BE49-F238E27FC236}">
                <a16:creationId xmlns:a16="http://schemas.microsoft.com/office/drawing/2014/main" id="{131DEC16-5717-EDF6-CFEB-AF57485515E6}"/>
              </a:ext>
            </a:extLst>
          </p:cNvPr>
          <p:cNvSpPr>
            <a:spLocks noGrp="1"/>
          </p:cNvSpPr>
          <p:nvPr>
            <p:ph type="body" sz="quarter" idx="19"/>
          </p:nvPr>
        </p:nvSpPr>
        <p:spPr/>
        <p:txBody>
          <a:bodyPr/>
          <a:lstStyle/>
          <a:p>
            <a:endParaRPr lang="en-US" dirty="0"/>
          </a:p>
        </p:txBody>
      </p:sp>
      <p:cxnSp>
        <p:nvCxnSpPr>
          <p:cNvPr id="55" name="Straight Connector 54">
            <a:extLst>
              <a:ext uri="{FF2B5EF4-FFF2-40B4-BE49-F238E27FC236}">
                <a16:creationId xmlns:a16="http://schemas.microsoft.com/office/drawing/2014/main" id="{E827F09D-D928-F962-A4F0-DF4A708EF43E}"/>
              </a:ext>
            </a:extLst>
          </p:cNvPr>
          <p:cNvCxnSpPr/>
          <p:nvPr/>
        </p:nvCxnSpPr>
        <p:spPr>
          <a:xfrm>
            <a:off x="431800" y="2143375"/>
            <a:ext cx="666000" cy="0"/>
          </a:xfrm>
          <a:prstGeom prst="line">
            <a:avLst/>
          </a:prstGeom>
          <a:ln w="38100">
            <a:solidFill>
              <a:srgbClr val="C80041"/>
            </a:solidFill>
          </a:ln>
        </p:spPr>
        <p:style>
          <a:lnRef idx="1">
            <a:schemeClr val="accent1"/>
          </a:lnRef>
          <a:fillRef idx="0">
            <a:schemeClr val="accent1"/>
          </a:fillRef>
          <a:effectRef idx="0">
            <a:schemeClr val="accent1"/>
          </a:effectRef>
          <a:fontRef idx="minor">
            <a:schemeClr val="tx1"/>
          </a:fontRef>
        </p:style>
      </p:cxnSp>
      <p:sp>
        <p:nvSpPr>
          <p:cNvPr id="7" name="Right Triangle 6">
            <a:extLst>
              <a:ext uri="{FF2B5EF4-FFF2-40B4-BE49-F238E27FC236}">
                <a16:creationId xmlns:a16="http://schemas.microsoft.com/office/drawing/2014/main" id="{0DBCCDE2-DC21-C8A5-7963-CC758D2DC765}"/>
              </a:ext>
            </a:extLst>
          </p:cNvPr>
          <p:cNvSpPr/>
          <p:nvPr/>
        </p:nvSpPr>
        <p:spPr>
          <a:xfrm>
            <a:off x="5353050" y="0"/>
            <a:ext cx="1038225" cy="1038225"/>
          </a:xfrm>
          <a:prstGeom prst="rtTriangl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ndParaRPr>
          </a:p>
        </p:txBody>
      </p:sp>
      <p:sp>
        <p:nvSpPr>
          <p:cNvPr id="8" name="Rectangle 7">
            <a:extLst>
              <a:ext uri="{FF2B5EF4-FFF2-40B4-BE49-F238E27FC236}">
                <a16:creationId xmlns:a16="http://schemas.microsoft.com/office/drawing/2014/main" id="{29C06536-B7C5-B69B-64B4-B425998B8BE9}"/>
              </a:ext>
            </a:extLst>
          </p:cNvPr>
          <p:cNvSpPr/>
          <p:nvPr/>
        </p:nvSpPr>
        <p:spPr>
          <a:xfrm>
            <a:off x="0" y="0"/>
            <a:ext cx="5353049" cy="10382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ndParaRPr>
          </a:p>
        </p:txBody>
      </p:sp>
      <p:grpSp>
        <p:nvGrpSpPr>
          <p:cNvPr id="29" name="Group 28">
            <a:extLst>
              <a:ext uri="{FF2B5EF4-FFF2-40B4-BE49-F238E27FC236}">
                <a16:creationId xmlns:a16="http://schemas.microsoft.com/office/drawing/2014/main" id="{FCF3F6B2-0ED8-DBF4-EDD1-F6490B5D1D57}"/>
              </a:ext>
            </a:extLst>
          </p:cNvPr>
          <p:cNvGrpSpPr/>
          <p:nvPr/>
        </p:nvGrpSpPr>
        <p:grpSpPr>
          <a:xfrm>
            <a:off x="406400" y="4434271"/>
            <a:ext cx="2285743" cy="2447192"/>
            <a:chOff x="406400" y="5080000"/>
            <a:chExt cx="1998000" cy="1044000"/>
          </a:xfrm>
        </p:grpSpPr>
        <p:sp>
          <p:nvSpPr>
            <p:cNvPr id="13" name="Rectangle: Rounded Corners 12">
              <a:extLst>
                <a:ext uri="{FF2B5EF4-FFF2-40B4-BE49-F238E27FC236}">
                  <a16:creationId xmlns:a16="http://schemas.microsoft.com/office/drawing/2014/main" id="{AFC18BA1-AF7E-068E-8D83-C892CB514F52}"/>
                </a:ext>
              </a:extLst>
            </p:cNvPr>
            <p:cNvSpPr/>
            <p:nvPr/>
          </p:nvSpPr>
          <p:spPr>
            <a:xfrm>
              <a:off x="406400" y="5080000"/>
              <a:ext cx="1998000" cy="1044000"/>
            </a:xfrm>
            <a:prstGeom prst="roundRect">
              <a:avLst>
                <a:gd name="adj" fmla="val 2222"/>
              </a:avLst>
            </a:prstGeom>
            <a:solidFill>
              <a:schemeClr val="dk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spcBef>
                  <a:spcPts val="600"/>
                </a:spcBef>
              </a:pPr>
              <a:r>
                <a:rPr lang="en-GB" sz="1800" dirty="0">
                  <a:solidFill>
                    <a:schemeClr val="bg1"/>
                  </a:solidFill>
                </a:rPr>
                <a:t>THE pricing </a:t>
              </a:r>
              <a:br>
                <a:rPr lang="en-GB" sz="1800" dirty="0">
                  <a:solidFill>
                    <a:schemeClr val="bg1"/>
                  </a:solidFill>
                </a:rPr>
              </a:br>
              <a:r>
                <a:rPr lang="en-GB" sz="1800" dirty="0">
                  <a:solidFill>
                    <a:schemeClr val="bg1"/>
                  </a:solidFill>
                </a:rPr>
                <a:t>strategy specialists.</a:t>
              </a:r>
            </a:p>
          </p:txBody>
        </p:sp>
        <p:pic>
          <p:nvPicPr>
            <p:cNvPr id="17" name="Graphic 16">
              <a:extLst>
                <a:ext uri="{FF2B5EF4-FFF2-40B4-BE49-F238E27FC236}">
                  <a16:creationId xmlns:a16="http://schemas.microsoft.com/office/drawing/2014/main" id="{5D6B6FF1-EE53-01F1-64B8-E2C25E7FFBE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60173" y="5112508"/>
              <a:ext cx="193162" cy="102522"/>
            </a:xfrm>
            <a:prstGeom prst="rect">
              <a:avLst/>
            </a:prstGeom>
          </p:spPr>
        </p:pic>
      </p:grpSp>
      <p:grpSp>
        <p:nvGrpSpPr>
          <p:cNvPr id="37" name="Group 36">
            <a:extLst>
              <a:ext uri="{FF2B5EF4-FFF2-40B4-BE49-F238E27FC236}">
                <a16:creationId xmlns:a16="http://schemas.microsoft.com/office/drawing/2014/main" id="{8DA63217-08AE-A927-540A-1A667798B5D5}"/>
              </a:ext>
            </a:extLst>
          </p:cNvPr>
          <p:cNvGrpSpPr/>
          <p:nvPr/>
        </p:nvGrpSpPr>
        <p:grpSpPr>
          <a:xfrm>
            <a:off x="8549876" y="4434271"/>
            <a:ext cx="2285743" cy="2447192"/>
            <a:chOff x="406400" y="5080000"/>
            <a:chExt cx="1998000" cy="1044000"/>
          </a:xfrm>
        </p:grpSpPr>
        <p:sp>
          <p:nvSpPr>
            <p:cNvPr id="38" name="Rectangle: Rounded Corners 37">
              <a:extLst>
                <a:ext uri="{FF2B5EF4-FFF2-40B4-BE49-F238E27FC236}">
                  <a16:creationId xmlns:a16="http://schemas.microsoft.com/office/drawing/2014/main" id="{B0CD8F73-4A86-7B2A-DF4C-7ED2A3780315}"/>
                </a:ext>
              </a:extLst>
            </p:cNvPr>
            <p:cNvSpPr/>
            <p:nvPr/>
          </p:nvSpPr>
          <p:spPr>
            <a:xfrm>
              <a:off x="406400" y="5080000"/>
              <a:ext cx="1998000" cy="1044000"/>
            </a:xfrm>
            <a:prstGeom prst="roundRect">
              <a:avLst>
                <a:gd name="adj" fmla="val 2222"/>
              </a:avLst>
            </a:prstGeom>
            <a:solidFill>
              <a:schemeClr val="dk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spcBef>
                  <a:spcPts val="600"/>
                </a:spcBef>
              </a:pPr>
              <a:r>
                <a:rPr lang="en-GB" sz="1800" dirty="0">
                  <a:solidFill>
                    <a:schemeClr val="bg1"/>
                  </a:solidFill>
                </a:rPr>
                <a:t>No one knows</a:t>
              </a:r>
              <a:br>
                <a:rPr lang="en-GB" sz="1800" dirty="0">
                  <a:solidFill>
                    <a:schemeClr val="bg1"/>
                  </a:solidFill>
                </a:rPr>
              </a:br>
              <a:r>
                <a:rPr lang="en-GB" sz="1800" dirty="0">
                  <a:solidFill>
                    <a:schemeClr val="bg1"/>
                  </a:solidFill>
                </a:rPr>
                <a:t>more about</a:t>
              </a:r>
              <a:br>
                <a:rPr lang="en-GB" sz="1800" dirty="0">
                  <a:solidFill>
                    <a:schemeClr val="bg1"/>
                  </a:solidFill>
                </a:rPr>
              </a:br>
              <a:r>
                <a:rPr lang="en-GB" sz="1800" dirty="0">
                  <a:solidFill>
                    <a:schemeClr val="bg1"/>
                  </a:solidFill>
                </a:rPr>
                <a:t>pricing than </a:t>
              </a:r>
              <a:br>
                <a:rPr lang="en-GB" sz="1800" dirty="0">
                  <a:solidFill>
                    <a:schemeClr val="bg1"/>
                  </a:solidFill>
                </a:rPr>
              </a:br>
              <a:r>
                <a:rPr lang="en-GB" sz="1800" b="1" dirty="0">
                  <a:solidFill>
                    <a:schemeClr val="bg1"/>
                  </a:solidFill>
                </a:rPr>
                <a:t>Simon-Kucher</a:t>
              </a:r>
              <a:r>
                <a:rPr lang="en-GB" sz="1800" dirty="0">
                  <a:solidFill>
                    <a:schemeClr val="bg1"/>
                  </a:solidFill>
                </a:rPr>
                <a:t>.</a:t>
              </a:r>
            </a:p>
          </p:txBody>
        </p:sp>
        <p:pic>
          <p:nvPicPr>
            <p:cNvPr id="39" name="Graphic 38">
              <a:extLst>
                <a:ext uri="{FF2B5EF4-FFF2-40B4-BE49-F238E27FC236}">
                  <a16:creationId xmlns:a16="http://schemas.microsoft.com/office/drawing/2014/main" id="{2F7A772A-2AD7-3147-19AE-FFD1129A150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60173" y="5112508"/>
              <a:ext cx="193162" cy="102522"/>
            </a:xfrm>
            <a:prstGeom prst="rect">
              <a:avLst/>
            </a:prstGeom>
          </p:spPr>
        </p:pic>
      </p:grpSp>
      <p:sp>
        <p:nvSpPr>
          <p:cNvPr id="21" name="Rectangle 20">
            <a:extLst>
              <a:ext uri="{FF2B5EF4-FFF2-40B4-BE49-F238E27FC236}">
                <a16:creationId xmlns:a16="http://schemas.microsoft.com/office/drawing/2014/main" id="{295BD195-96C8-2DD0-0A73-0403F15A69AD}"/>
              </a:ext>
            </a:extLst>
          </p:cNvPr>
          <p:cNvSpPr/>
          <p:nvPr/>
        </p:nvSpPr>
        <p:spPr>
          <a:xfrm>
            <a:off x="3876209" y="6392143"/>
            <a:ext cx="2338072" cy="36933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0" bIns="0" numCol="1" spcCol="0" rtlCol="0" fromWordArt="0" anchor="t" anchorCtr="0" forceAA="0" compatLnSpc="1">
            <a:prstTxWarp prst="textNoShape">
              <a:avLst/>
            </a:prstTxWarp>
            <a:spAutoFit/>
          </a:bodyPr>
          <a:lstStyle/>
          <a:p>
            <a:pPr algn="r">
              <a:spcBef>
                <a:spcPts val="600"/>
              </a:spcBef>
            </a:pPr>
            <a:r>
              <a:rPr lang="en-GB" sz="1200" dirty="0">
                <a:solidFill>
                  <a:schemeClr val="bg1"/>
                </a:solidFill>
              </a:rPr>
              <a:t>Member of the executive board,        Bank Julius Baer &amp; Co. Ltd.</a:t>
            </a:r>
          </a:p>
        </p:txBody>
      </p:sp>
      <p:sp>
        <p:nvSpPr>
          <p:cNvPr id="24" name="Rectangle 23">
            <a:extLst>
              <a:ext uri="{FF2B5EF4-FFF2-40B4-BE49-F238E27FC236}">
                <a16:creationId xmlns:a16="http://schemas.microsoft.com/office/drawing/2014/main" id="{AC553EE6-9AC3-B7F9-B8C3-4180E9401A5B}"/>
              </a:ext>
            </a:extLst>
          </p:cNvPr>
          <p:cNvSpPr/>
          <p:nvPr/>
        </p:nvSpPr>
        <p:spPr>
          <a:xfrm>
            <a:off x="406400" y="6392143"/>
            <a:ext cx="2163180" cy="18466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0" bIns="0" numCol="1" spcCol="0" rtlCol="0" fromWordArt="0" anchor="t" anchorCtr="0" forceAA="0" compatLnSpc="1">
            <a:prstTxWarp prst="textNoShape">
              <a:avLst/>
            </a:prstTxWarp>
            <a:spAutoFit/>
          </a:bodyPr>
          <a:lstStyle/>
          <a:p>
            <a:pPr algn="r">
              <a:spcBef>
                <a:spcPts val="600"/>
              </a:spcBef>
            </a:pPr>
            <a:r>
              <a:rPr lang="en-GB" sz="1200" dirty="0">
                <a:sym typeface="SimonKucher" pitchFamily="2" charset="0"/>
              </a:rPr>
              <a:t>The Wall Street Journal</a:t>
            </a:r>
            <a:endParaRPr lang="en-GB" sz="1200" dirty="0">
              <a:solidFill>
                <a:schemeClr val="bg1"/>
              </a:solidFill>
              <a:sym typeface="SimonKucher" pitchFamily="2" charset="0"/>
            </a:endParaRPr>
          </a:p>
        </p:txBody>
      </p:sp>
      <p:sp>
        <p:nvSpPr>
          <p:cNvPr id="25" name="Rectangle 24">
            <a:extLst>
              <a:ext uri="{FF2B5EF4-FFF2-40B4-BE49-F238E27FC236}">
                <a16:creationId xmlns:a16="http://schemas.microsoft.com/office/drawing/2014/main" id="{D9D2A6B5-BB13-A021-D883-E9DB0DA6F65E}"/>
              </a:ext>
            </a:extLst>
          </p:cNvPr>
          <p:cNvSpPr/>
          <p:nvPr/>
        </p:nvSpPr>
        <p:spPr>
          <a:xfrm>
            <a:off x="8549876" y="6392143"/>
            <a:ext cx="2187954" cy="36933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0" bIns="0" numCol="1" spcCol="0" rtlCol="0" fromWordArt="0" anchor="t" anchorCtr="0" forceAA="0" compatLnSpc="1">
            <a:prstTxWarp prst="textNoShape">
              <a:avLst/>
            </a:prstTxWarp>
            <a:spAutoFit/>
          </a:bodyPr>
          <a:lstStyle/>
          <a:p>
            <a:pPr algn="r">
              <a:spcBef>
                <a:spcPts val="600"/>
              </a:spcBef>
            </a:pPr>
            <a:r>
              <a:rPr lang="en-GB" sz="1200" dirty="0">
                <a:solidFill>
                  <a:schemeClr val="bg1"/>
                </a:solidFill>
              </a:rPr>
              <a:t>Philip Kotler,</a:t>
            </a:r>
            <a:br>
              <a:rPr lang="en-GB" sz="1200" dirty="0">
                <a:solidFill>
                  <a:schemeClr val="bg1"/>
                </a:solidFill>
              </a:rPr>
            </a:br>
            <a:r>
              <a:rPr lang="en-GB" sz="1200" dirty="0">
                <a:solidFill>
                  <a:schemeClr val="bg1"/>
                </a:solidFill>
              </a:rPr>
              <a:t>Marketing Guru</a:t>
            </a:r>
          </a:p>
        </p:txBody>
      </p:sp>
      <p:sp>
        <p:nvSpPr>
          <p:cNvPr id="80" name="©GettyImages_monsitj_673266772_ppt.jpg">
            <a:extLst>
              <a:ext uri="{FF2B5EF4-FFF2-40B4-BE49-F238E27FC236}">
                <a16:creationId xmlns:a16="http://schemas.microsoft.com/office/drawing/2014/main" id="{588700C2-BD5C-5D8A-3275-86A5A5794A5A}"/>
              </a:ext>
            </a:extLst>
          </p:cNvPr>
          <p:cNvSpPr txBox="1"/>
          <p:nvPr/>
        </p:nvSpPr>
        <p:spPr>
          <a:xfrm>
            <a:off x="12512972" y="7051475"/>
            <a:ext cx="431208" cy="76944"/>
          </a:xfrm>
          <a:prstGeom prst="rect">
            <a:avLst/>
          </a:prstGeom>
          <a:noFill/>
        </p:spPr>
        <p:txBody>
          <a:bodyPr vert="horz" wrap="none" lIns="0" tIns="0" rIns="0" bIns="0" rtlCol="0" anchor="b">
            <a:spAutoFit/>
          </a:bodyPr>
          <a:lstStyle/>
          <a:p>
            <a:pPr algn="l">
              <a:spcAft>
                <a:spcPts val="600"/>
              </a:spcAft>
            </a:pPr>
            <a:r>
              <a:rPr lang="en-US" sz="500" dirty="0">
                <a:solidFill>
                  <a:srgbClr val="C0C0C0"/>
                </a:solidFill>
              </a:rPr>
              <a:t>iStock/</a:t>
            </a:r>
            <a:r>
              <a:rPr lang="en-US" sz="500" dirty="0" err="1">
                <a:solidFill>
                  <a:srgbClr val="C0C0C0"/>
                </a:solidFill>
              </a:rPr>
              <a:t>monsitj</a:t>
            </a:r>
            <a:endParaRPr lang="en-US" sz="500" dirty="0">
              <a:solidFill>
                <a:srgbClr val="C0C0C0"/>
              </a:solidFill>
            </a:endParaRPr>
          </a:p>
        </p:txBody>
      </p:sp>
      <p:pic>
        <p:nvPicPr>
          <p:cNvPr id="84" name="LOGO">
            <a:extLst>
              <a:ext uri="{FF2B5EF4-FFF2-40B4-BE49-F238E27FC236}">
                <a16:creationId xmlns:a16="http://schemas.microsoft.com/office/drawing/2014/main" id="{6D5601A3-0768-1402-6AE7-CFAF924E8207}"/>
              </a:ext>
            </a:extLst>
          </p:cNvPr>
          <p:cNvPicPr>
            <a:picLocks noChangeAspect="1"/>
          </p:cNvPicPr>
          <p:nvPr/>
        </p:nvPicPr>
        <p:blipFill>
          <a:blip r:embed="rId9"/>
          <a:stretch>
            <a:fillRect/>
          </a:stretch>
        </p:blipFill>
        <p:spPr>
          <a:xfrm>
            <a:off x="11438895" y="259080"/>
            <a:ext cx="1795743" cy="972000"/>
          </a:xfrm>
          <a:prstGeom prst="rect">
            <a:avLst/>
          </a:prstGeom>
        </p:spPr>
      </p:pic>
      <p:sp>
        <p:nvSpPr>
          <p:cNvPr id="65" name="TextBox 64">
            <a:extLst>
              <a:ext uri="{FF2B5EF4-FFF2-40B4-BE49-F238E27FC236}">
                <a16:creationId xmlns:a16="http://schemas.microsoft.com/office/drawing/2014/main" id="{873486D0-7B35-AED3-0315-42C7DB3CD0CA}"/>
              </a:ext>
            </a:extLst>
          </p:cNvPr>
          <p:cNvSpPr txBox="1"/>
          <p:nvPr/>
        </p:nvSpPr>
        <p:spPr>
          <a:xfrm>
            <a:off x="327661" y="2448175"/>
            <a:ext cx="6761480" cy="1477328"/>
          </a:xfrm>
          <a:prstGeom prst="rect">
            <a:avLst/>
          </a:prstGeom>
          <a:noFill/>
        </p:spPr>
        <p:txBody>
          <a:bodyPr wrap="square">
            <a:spAutoFit/>
          </a:bodyPr>
          <a:lstStyle/>
          <a:p>
            <a:pPr marL="270000" indent="-270000">
              <a:spcBef>
                <a:spcPts val="600"/>
              </a:spcBef>
              <a:buClr>
                <a:srgbClr val="2FA74D"/>
              </a:buClr>
              <a:buSzPct val="100000"/>
              <a:buFont typeface="Neue Simon Kucher" panose="00000500000000000000" pitchFamily="2" charset="0"/>
              <a:buChar char=""/>
            </a:pPr>
            <a:r>
              <a:rPr kumimoji="0" lang="en-US" b="0" i="0" u="none" strike="noStrike" kern="1200" cap="none" spc="0" normalizeH="0" baseline="0" dirty="0">
                <a:ln>
                  <a:noFill/>
                </a:ln>
                <a:solidFill>
                  <a:srgbClr val="322E2C">
                    <a:lumMod val="50000"/>
                  </a:srgbClr>
                </a:solidFill>
                <a:effectLst/>
                <a:uLnTx/>
                <a:uFillTx/>
              </a:rPr>
              <a:t>Founded in 1985, operating from 48 offices </a:t>
            </a:r>
            <a:br>
              <a:rPr kumimoji="0" lang="en-US" b="0" i="0" u="none" strike="noStrike" kern="1200" cap="none" spc="0" normalizeH="0" baseline="0" dirty="0">
                <a:ln>
                  <a:noFill/>
                </a:ln>
                <a:solidFill>
                  <a:srgbClr val="322E2C">
                    <a:lumMod val="50000"/>
                  </a:srgbClr>
                </a:solidFill>
                <a:effectLst/>
                <a:uLnTx/>
                <a:uFillTx/>
              </a:rPr>
            </a:br>
            <a:r>
              <a:rPr kumimoji="0" lang="en-US" b="0" i="0" u="none" strike="noStrike" kern="1200" cap="none" spc="0" normalizeH="0" baseline="0" dirty="0">
                <a:ln>
                  <a:noFill/>
                </a:ln>
                <a:solidFill>
                  <a:srgbClr val="322E2C">
                    <a:lumMod val="50000"/>
                  </a:srgbClr>
                </a:solidFill>
                <a:effectLst/>
                <a:uLnTx/>
                <a:uFillTx/>
              </a:rPr>
              <a:t>in 27 countries</a:t>
            </a:r>
          </a:p>
          <a:p>
            <a:pPr marL="270000" indent="-270000">
              <a:spcBef>
                <a:spcPts val="600"/>
              </a:spcBef>
              <a:buClr>
                <a:srgbClr val="2FA74D"/>
              </a:buClr>
              <a:buSzPct val="100000"/>
              <a:buFont typeface="Neue Simon Kucher" panose="00000500000000000000" pitchFamily="2" charset="0"/>
              <a:buChar char=""/>
            </a:pPr>
            <a:r>
              <a:rPr lang="en-US" b="0" dirty="0">
                <a:solidFill>
                  <a:srgbClr val="322E2C">
                    <a:lumMod val="50000"/>
                  </a:srgbClr>
                </a:solidFill>
              </a:rPr>
              <a:t>S</a:t>
            </a:r>
            <a:r>
              <a:rPr kumimoji="0" lang="en-US" b="0" i="0" u="none" strike="noStrike" kern="1200" cap="none" spc="0" normalizeH="0" baseline="0" dirty="0">
                <a:ln>
                  <a:noFill/>
                </a:ln>
                <a:solidFill>
                  <a:srgbClr val="322E2C">
                    <a:lumMod val="50000"/>
                  </a:srgbClr>
                </a:solidFill>
                <a:effectLst/>
                <a:uLnTx/>
                <a:uFillTx/>
              </a:rPr>
              <a:t>pecialists in g</a:t>
            </a:r>
            <a:r>
              <a:rPr lang="en-US" b="0" dirty="0">
                <a:solidFill>
                  <a:srgbClr val="322E2C">
                    <a:lumMod val="50000"/>
                  </a:srgbClr>
                </a:solidFill>
              </a:rPr>
              <a:t>rowth </a:t>
            </a:r>
            <a:r>
              <a:rPr kumimoji="0" lang="en-US" b="0" i="0" u="none" strike="noStrike" kern="1200" cap="none" spc="0" normalizeH="0" baseline="0" dirty="0">
                <a:ln>
                  <a:noFill/>
                </a:ln>
                <a:solidFill>
                  <a:srgbClr val="322E2C">
                    <a:lumMod val="50000"/>
                  </a:srgbClr>
                </a:solidFill>
                <a:effectLst/>
                <a:uLnTx/>
                <a:uFillTx/>
              </a:rPr>
              <a:t>and pricing consulting</a:t>
            </a:r>
          </a:p>
          <a:p>
            <a:pPr marL="270000" indent="-270000">
              <a:spcBef>
                <a:spcPts val="600"/>
              </a:spcBef>
              <a:buClr>
                <a:srgbClr val="2FA74D"/>
              </a:buClr>
              <a:buSzPct val="100000"/>
              <a:buFont typeface="Neue Simon Kucher" panose="00000500000000000000" pitchFamily="2" charset="0"/>
              <a:buChar char=""/>
            </a:pPr>
            <a:r>
              <a:rPr kumimoji="0" lang="en-US" b="0" i="0" u="none" strike="noStrike" kern="1200" cap="none" spc="0" normalizeH="0" baseline="0" dirty="0">
                <a:ln>
                  <a:noFill/>
                </a:ln>
                <a:solidFill>
                  <a:srgbClr val="322E2C">
                    <a:lumMod val="50000"/>
                  </a:srgbClr>
                </a:solidFill>
                <a:effectLst/>
                <a:uLnTx/>
                <a:uFillTx/>
              </a:rPr>
              <a:t>Regarded as the world leader in pricing</a:t>
            </a:r>
            <a:endParaRPr lang="en-US" dirty="0"/>
          </a:p>
        </p:txBody>
      </p:sp>
      <p:grpSp>
        <p:nvGrpSpPr>
          <p:cNvPr id="19" name="Group 18">
            <a:extLst>
              <a:ext uri="{FF2B5EF4-FFF2-40B4-BE49-F238E27FC236}">
                <a16:creationId xmlns:a16="http://schemas.microsoft.com/office/drawing/2014/main" id="{C46945CC-90E0-8465-C1B2-49104D2B2F36}"/>
              </a:ext>
            </a:extLst>
          </p:cNvPr>
          <p:cNvGrpSpPr/>
          <p:nvPr/>
        </p:nvGrpSpPr>
        <p:grpSpPr>
          <a:xfrm>
            <a:off x="3120892" y="4434271"/>
            <a:ext cx="2285743" cy="2447192"/>
            <a:chOff x="406400" y="5080000"/>
            <a:chExt cx="1998000" cy="1044000"/>
          </a:xfrm>
        </p:grpSpPr>
        <p:sp>
          <p:nvSpPr>
            <p:cNvPr id="20" name="Rectangle: Rounded Corners 19">
              <a:extLst>
                <a:ext uri="{FF2B5EF4-FFF2-40B4-BE49-F238E27FC236}">
                  <a16:creationId xmlns:a16="http://schemas.microsoft.com/office/drawing/2014/main" id="{9EB322C1-B40F-6BAD-531B-8B4CF419967B}"/>
                </a:ext>
              </a:extLst>
            </p:cNvPr>
            <p:cNvSpPr/>
            <p:nvPr/>
          </p:nvSpPr>
          <p:spPr>
            <a:xfrm>
              <a:off x="406400" y="5080000"/>
              <a:ext cx="1998000" cy="1044000"/>
            </a:xfrm>
            <a:prstGeom prst="roundRect">
              <a:avLst>
                <a:gd name="adj" fmla="val 2222"/>
              </a:avLst>
            </a:prstGeom>
            <a:solidFill>
              <a:schemeClr val="dk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spcBef>
                  <a:spcPts val="600"/>
                </a:spcBef>
              </a:pPr>
              <a:r>
                <a:rPr lang="en-US" sz="1800" dirty="0">
                  <a:solidFill>
                    <a:schemeClr val="bg1"/>
                  </a:solidFill>
                </a:rPr>
                <a:t>The world’s</a:t>
              </a:r>
              <a:br>
                <a:rPr lang="en-US" sz="1800" dirty="0">
                  <a:solidFill>
                    <a:schemeClr val="bg1"/>
                  </a:solidFill>
                </a:rPr>
              </a:br>
              <a:r>
                <a:rPr lang="en-US" sz="1800" dirty="0">
                  <a:solidFill>
                    <a:schemeClr val="bg1"/>
                  </a:solidFill>
                </a:rPr>
                <a:t>leading </a:t>
              </a:r>
              <a:br>
                <a:rPr lang="en-US" sz="1800" dirty="0">
                  <a:solidFill>
                    <a:schemeClr val="bg1"/>
                  </a:solidFill>
                </a:rPr>
              </a:br>
              <a:r>
                <a:rPr lang="en-US" sz="1800" dirty="0">
                  <a:solidFill>
                    <a:schemeClr val="bg1"/>
                  </a:solidFill>
                </a:rPr>
                <a:t>pricing consultancy.</a:t>
              </a:r>
              <a:endParaRPr lang="en-GB" sz="1800" dirty="0">
                <a:solidFill>
                  <a:schemeClr val="bg1"/>
                </a:solidFill>
              </a:endParaRPr>
            </a:p>
          </p:txBody>
        </p:sp>
        <p:pic>
          <p:nvPicPr>
            <p:cNvPr id="22" name="Graphic 21">
              <a:extLst>
                <a:ext uri="{FF2B5EF4-FFF2-40B4-BE49-F238E27FC236}">
                  <a16:creationId xmlns:a16="http://schemas.microsoft.com/office/drawing/2014/main" id="{D70D4E7F-B479-8CAD-73E5-781DB15B81F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60173" y="5112508"/>
              <a:ext cx="193162" cy="102522"/>
            </a:xfrm>
            <a:prstGeom prst="rect">
              <a:avLst/>
            </a:prstGeom>
          </p:spPr>
        </p:pic>
      </p:grpSp>
      <p:grpSp>
        <p:nvGrpSpPr>
          <p:cNvPr id="23" name="Group 22">
            <a:extLst>
              <a:ext uri="{FF2B5EF4-FFF2-40B4-BE49-F238E27FC236}">
                <a16:creationId xmlns:a16="http://schemas.microsoft.com/office/drawing/2014/main" id="{B16C1277-4473-8A84-7371-8BF358DC14AC}"/>
              </a:ext>
            </a:extLst>
          </p:cNvPr>
          <p:cNvGrpSpPr/>
          <p:nvPr/>
        </p:nvGrpSpPr>
        <p:grpSpPr>
          <a:xfrm>
            <a:off x="5835384" y="4434271"/>
            <a:ext cx="2285743" cy="2447192"/>
            <a:chOff x="406400" y="5080000"/>
            <a:chExt cx="1998000" cy="1044000"/>
          </a:xfrm>
        </p:grpSpPr>
        <p:sp>
          <p:nvSpPr>
            <p:cNvPr id="26" name="Rectangle: Rounded Corners 25">
              <a:extLst>
                <a:ext uri="{FF2B5EF4-FFF2-40B4-BE49-F238E27FC236}">
                  <a16:creationId xmlns:a16="http://schemas.microsoft.com/office/drawing/2014/main" id="{69F02207-AB5F-5760-8075-5E20BDB47B7A}"/>
                </a:ext>
              </a:extLst>
            </p:cNvPr>
            <p:cNvSpPr/>
            <p:nvPr/>
          </p:nvSpPr>
          <p:spPr>
            <a:xfrm>
              <a:off x="406400" y="5080000"/>
              <a:ext cx="1998000" cy="1044000"/>
            </a:xfrm>
            <a:prstGeom prst="roundRect">
              <a:avLst>
                <a:gd name="adj" fmla="val 2222"/>
              </a:avLst>
            </a:prstGeom>
            <a:solidFill>
              <a:schemeClr val="dk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spcBef>
                  <a:spcPts val="600"/>
                </a:spcBef>
              </a:pPr>
              <a:r>
                <a:rPr lang="en-US" sz="1800" dirty="0">
                  <a:solidFill>
                    <a:schemeClr val="bg1"/>
                  </a:solidFill>
                </a:rPr>
                <a:t>Simon-Kucher is world market</a:t>
              </a:r>
              <a:br>
                <a:rPr lang="en-US" sz="1800" dirty="0">
                  <a:solidFill>
                    <a:schemeClr val="bg1"/>
                  </a:solidFill>
                </a:rPr>
              </a:br>
              <a:r>
                <a:rPr lang="en-US" sz="1800" dirty="0">
                  <a:solidFill>
                    <a:schemeClr val="bg1"/>
                  </a:solidFill>
                </a:rPr>
                <a:t>leader in pricing…</a:t>
              </a:r>
            </a:p>
          </p:txBody>
        </p:sp>
        <p:pic>
          <p:nvPicPr>
            <p:cNvPr id="27" name="Graphic 26">
              <a:extLst>
                <a:ext uri="{FF2B5EF4-FFF2-40B4-BE49-F238E27FC236}">
                  <a16:creationId xmlns:a16="http://schemas.microsoft.com/office/drawing/2014/main" id="{8892E2A7-0A60-14DE-0286-93E9AE16E25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60173" y="5112508"/>
              <a:ext cx="193162" cy="102522"/>
            </a:xfrm>
            <a:prstGeom prst="rect">
              <a:avLst/>
            </a:prstGeom>
          </p:spPr>
        </p:pic>
      </p:grpSp>
      <p:sp>
        <p:nvSpPr>
          <p:cNvPr id="28" name="Rectangle 27">
            <a:extLst>
              <a:ext uri="{FF2B5EF4-FFF2-40B4-BE49-F238E27FC236}">
                <a16:creationId xmlns:a16="http://schemas.microsoft.com/office/drawing/2014/main" id="{7B65718A-D91D-4C34-48EF-5A7BB7853374}"/>
              </a:ext>
            </a:extLst>
          </p:cNvPr>
          <p:cNvSpPr/>
          <p:nvPr/>
        </p:nvSpPr>
        <p:spPr>
          <a:xfrm>
            <a:off x="3120892" y="6392143"/>
            <a:ext cx="2193160" cy="18466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0" bIns="0" numCol="1" spcCol="0" rtlCol="0" fromWordArt="0" anchor="t" anchorCtr="0" forceAA="0" compatLnSpc="1">
            <a:prstTxWarp prst="textNoShape">
              <a:avLst/>
            </a:prstTxWarp>
            <a:spAutoFit/>
          </a:bodyPr>
          <a:lstStyle/>
          <a:p>
            <a:pPr algn="r">
              <a:spcBef>
                <a:spcPts val="600"/>
              </a:spcBef>
            </a:pPr>
            <a:r>
              <a:rPr lang="en-GB" sz="1200" dirty="0">
                <a:sym typeface="SimonKucher" pitchFamily="2" charset="0"/>
              </a:rPr>
              <a:t>The Economist</a:t>
            </a:r>
          </a:p>
        </p:txBody>
      </p:sp>
      <p:sp>
        <p:nvSpPr>
          <p:cNvPr id="30" name="Rectangle 29">
            <a:extLst>
              <a:ext uri="{FF2B5EF4-FFF2-40B4-BE49-F238E27FC236}">
                <a16:creationId xmlns:a16="http://schemas.microsoft.com/office/drawing/2014/main" id="{A9BE1E86-D7E5-3F2E-D44B-9E88AFCE9B7A}"/>
              </a:ext>
            </a:extLst>
          </p:cNvPr>
          <p:cNvSpPr/>
          <p:nvPr/>
        </p:nvSpPr>
        <p:spPr>
          <a:xfrm>
            <a:off x="5834063" y="6392143"/>
            <a:ext cx="2177986" cy="18466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0" bIns="0" numCol="1" spcCol="0" rtlCol="0" fromWordArt="0" anchor="t" anchorCtr="0" forceAA="0" compatLnSpc="1">
            <a:prstTxWarp prst="textNoShape">
              <a:avLst/>
            </a:prstTxWarp>
            <a:spAutoFit/>
          </a:bodyPr>
          <a:lstStyle/>
          <a:p>
            <a:pPr algn="r">
              <a:spcBef>
                <a:spcPts val="600"/>
              </a:spcBef>
            </a:pPr>
            <a:r>
              <a:rPr lang="en-GB" sz="1200" dirty="0">
                <a:solidFill>
                  <a:schemeClr val="bg1"/>
                </a:solidFill>
                <a:sym typeface="SimonKucher" pitchFamily="2" charset="0"/>
              </a:rPr>
              <a:t>FD</a:t>
            </a:r>
          </a:p>
        </p:txBody>
      </p:sp>
    </p:spTree>
    <p:extLst>
      <p:ext uri="{BB962C8B-B14F-4D97-AF65-F5344CB8AC3E}">
        <p14:creationId xmlns:p14="http://schemas.microsoft.com/office/powerpoint/2010/main" val="2225469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extLst>
              <p:ext uri="{D42A27DB-BD31-4B8C-83A1-F6EECF244321}">
                <p14:modId xmlns:p14="http://schemas.microsoft.com/office/powerpoint/2010/main" val="20131279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624" imgH="623" progId="TCLayout.ActiveDocument.1">
                  <p:embed/>
                </p:oleObj>
              </mc:Choice>
              <mc:Fallback>
                <p:oleObj name="think-cell Slide" r:id="rId4" imgW="624" imgH="623" progId="TCLayout.ActiveDocument.1">
                  <p:embed/>
                  <p:pic>
                    <p:nvPicPr>
                      <p:cNvPr id="9" name="Object 8"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Slide Number Placeholder 10">
            <a:extLst>
              <a:ext uri="{FF2B5EF4-FFF2-40B4-BE49-F238E27FC236}">
                <a16:creationId xmlns:a16="http://schemas.microsoft.com/office/drawing/2014/main" id="{D9CD0B5C-994E-7D45-E7FD-A45903664F09}"/>
              </a:ext>
            </a:extLst>
          </p:cNvPr>
          <p:cNvSpPr>
            <a:spLocks noGrp="1"/>
          </p:cNvSpPr>
          <p:nvPr>
            <p:ph type="sldNum" sz="quarter" idx="18"/>
          </p:nvPr>
        </p:nvSpPr>
        <p:spPr>
          <a:prstGeom prst="rect">
            <a:avLst/>
          </a:prstGeom>
        </p:spPr>
        <p:txBody>
          <a:bodyPr vert="horz" lIns="0" tIns="0" rIns="0" bIns="0" rtlCol="0" anchor="t" anchorCtr="0"/>
          <a:lstStyle>
            <a:defPPr>
              <a:defRPr lang="de-DE"/>
            </a:defPPr>
            <a:lvl1pPr marL="0" algn="r" defTabSz="995491" rtl="0" eaLnBrk="1" latinLnBrk="0" hangingPunct="1">
              <a:lnSpc>
                <a:spcPct val="100000"/>
              </a:lnSpc>
              <a:defRPr sz="800" kern="1200">
                <a:solidFill>
                  <a:srgbClr val="6D6E6A"/>
                </a:solidFill>
                <a:latin typeface="+mn-lt"/>
                <a:ea typeface="+mn-ea"/>
                <a:cs typeface="+mn-cs"/>
              </a:defRPr>
            </a:lvl1pPr>
            <a:lvl2pPr marL="497745" algn="l" defTabSz="995491" rtl="0" eaLnBrk="1" latinLnBrk="0" hangingPunct="1">
              <a:defRPr sz="2000" kern="1200">
                <a:solidFill>
                  <a:schemeClr val="tx1"/>
                </a:solidFill>
                <a:latin typeface="+mn-lt"/>
                <a:ea typeface="+mn-ea"/>
                <a:cs typeface="+mn-cs"/>
              </a:defRPr>
            </a:lvl2pPr>
            <a:lvl3pPr marL="995491" algn="l" defTabSz="995491" rtl="0" eaLnBrk="1" latinLnBrk="0" hangingPunct="1">
              <a:defRPr sz="2000" kern="1200">
                <a:solidFill>
                  <a:schemeClr val="tx1"/>
                </a:solidFill>
                <a:latin typeface="+mn-lt"/>
                <a:ea typeface="+mn-ea"/>
                <a:cs typeface="+mn-cs"/>
              </a:defRPr>
            </a:lvl3pPr>
            <a:lvl4pPr marL="1493236" algn="l" defTabSz="995491" rtl="0" eaLnBrk="1" latinLnBrk="0" hangingPunct="1">
              <a:defRPr sz="2000" kern="1200">
                <a:solidFill>
                  <a:schemeClr val="tx1"/>
                </a:solidFill>
                <a:latin typeface="+mn-lt"/>
                <a:ea typeface="+mn-ea"/>
                <a:cs typeface="+mn-cs"/>
              </a:defRPr>
            </a:lvl4pPr>
            <a:lvl5pPr marL="1990982" algn="l" defTabSz="995491" rtl="0" eaLnBrk="1" latinLnBrk="0" hangingPunct="1">
              <a:defRPr sz="2000" kern="1200">
                <a:solidFill>
                  <a:schemeClr val="tx1"/>
                </a:solidFill>
                <a:latin typeface="+mn-lt"/>
                <a:ea typeface="+mn-ea"/>
                <a:cs typeface="+mn-cs"/>
              </a:defRPr>
            </a:lvl5pPr>
            <a:lvl6pPr marL="2488727" algn="l" defTabSz="995491" rtl="0" eaLnBrk="1" latinLnBrk="0" hangingPunct="1">
              <a:defRPr sz="2000" kern="1200">
                <a:solidFill>
                  <a:schemeClr val="tx1"/>
                </a:solidFill>
                <a:latin typeface="+mn-lt"/>
                <a:ea typeface="+mn-ea"/>
                <a:cs typeface="+mn-cs"/>
              </a:defRPr>
            </a:lvl6pPr>
            <a:lvl7pPr marL="2986473" algn="l" defTabSz="995491" rtl="0" eaLnBrk="1" latinLnBrk="0" hangingPunct="1">
              <a:defRPr sz="2000" kern="1200">
                <a:solidFill>
                  <a:schemeClr val="tx1"/>
                </a:solidFill>
                <a:latin typeface="+mn-lt"/>
                <a:ea typeface="+mn-ea"/>
                <a:cs typeface="+mn-cs"/>
              </a:defRPr>
            </a:lvl7pPr>
            <a:lvl8pPr marL="3484219" algn="l" defTabSz="995491" rtl="0" eaLnBrk="1" latinLnBrk="0" hangingPunct="1">
              <a:defRPr sz="2000" kern="1200">
                <a:solidFill>
                  <a:schemeClr val="tx1"/>
                </a:solidFill>
                <a:latin typeface="+mn-lt"/>
                <a:ea typeface="+mn-ea"/>
                <a:cs typeface="+mn-cs"/>
              </a:defRPr>
            </a:lvl8pPr>
            <a:lvl9pPr marL="3981964" algn="l" defTabSz="995491" rtl="0" eaLnBrk="1" latinLnBrk="0" hangingPunct="1">
              <a:defRPr sz="2000" kern="1200">
                <a:solidFill>
                  <a:schemeClr val="tx1"/>
                </a:solidFill>
                <a:latin typeface="+mn-lt"/>
                <a:ea typeface="+mn-ea"/>
                <a:cs typeface="+mn-cs"/>
              </a:defRPr>
            </a:lvl9pPr>
          </a:lstStyle>
          <a:p>
            <a:pPr defTabSz="888980"/>
            <a:fld id="{3A65056A-10E9-40C8-A093-AA138EB7B919}" type="slidenum">
              <a:rPr lang="de-DE" smtClean="0">
                <a:solidFill>
                  <a:srgbClr val="39322B">
                    <a:tint val="75000"/>
                  </a:srgbClr>
                </a:solidFill>
              </a:rPr>
              <a:pPr defTabSz="888980"/>
              <a:t>5</a:t>
            </a:fld>
            <a:endParaRPr lang="de-DE" dirty="0">
              <a:solidFill>
                <a:srgbClr val="39322B">
                  <a:tint val="75000"/>
                </a:srgbClr>
              </a:solidFill>
            </a:endParaRPr>
          </a:p>
        </p:txBody>
      </p:sp>
      <p:sp>
        <p:nvSpPr>
          <p:cNvPr id="13" name="Text Placeholder 12">
            <a:extLst>
              <a:ext uri="{FF2B5EF4-FFF2-40B4-BE49-F238E27FC236}">
                <a16:creationId xmlns:a16="http://schemas.microsoft.com/office/drawing/2014/main" id="{ADC9FF03-3332-EEDD-A1BF-3C4C19CC7036}"/>
              </a:ext>
            </a:extLst>
          </p:cNvPr>
          <p:cNvSpPr>
            <a:spLocks noGrp="1"/>
          </p:cNvSpPr>
          <p:nvPr>
            <p:ph type="body" sz="quarter" idx="19"/>
          </p:nvPr>
        </p:nvSpPr>
        <p:spPr/>
        <p:txBody>
          <a:bodyPr/>
          <a:lstStyle/>
          <a:p>
            <a:endParaRPr lang="en-US"/>
          </a:p>
        </p:txBody>
      </p:sp>
      <p:sp>
        <p:nvSpPr>
          <p:cNvPr id="12" name="Subtitle 11">
            <a:extLst>
              <a:ext uri="{FF2B5EF4-FFF2-40B4-BE49-F238E27FC236}">
                <a16:creationId xmlns:a16="http://schemas.microsoft.com/office/drawing/2014/main" id="{53E8E37B-1C4B-4813-8295-24E6EC64D025}"/>
              </a:ext>
            </a:extLst>
          </p:cNvPr>
          <p:cNvSpPr>
            <a:spLocks noGrp="1"/>
          </p:cNvSpPr>
          <p:nvPr>
            <p:ph type="subTitle" idx="13"/>
          </p:nvPr>
        </p:nvSpPr>
        <p:spPr/>
        <p:txBody>
          <a:bodyPr/>
          <a:lstStyle/>
          <a:p>
            <a:endParaRPr lang="en-US"/>
          </a:p>
        </p:txBody>
      </p:sp>
      <p:sp>
        <p:nvSpPr>
          <p:cNvPr id="7" name="Footer Placeholder 6">
            <a:extLst>
              <a:ext uri="{FF2B5EF4-FFF2-40B4-BE49-F238E27FC236}">
                <a16:creationId xmlns:a16="http://schemas.microsoft.com/office/drawing/2014/main" id="{D466D725-565A-4B14-8777-5B6C1A3368D4}"/>
              </a:ext>
            </a:extLst>
          </p:cNvPr>
          <p:cNvSpPr>
            <a:spLocks noGrp="1"/>
          </p:cNvSpPr>
          <p:nvPr>
            <p:ph type="ftr" sz="quarter" idx="17"/>
          </p:nvPr>
        </p:nvSpPr>
        <p:spPr>
          <a:prstGeom prst="rect">
            <a:avLst/>
          </a:prstGeom>
        </p:spPr>
        <p:txBody>
          <a:bodyPr vert="horz" wrap="square" lIns="0" tIns="0" rIns="0" bIns="0" rtlCol="0" anchor="t" anchorCtr="0">
            <a:spAutoFit/>
          </a:bodyPr>
          <a:lstStyle>
            <a:defPPr>
              <a:defRPr lang="de-DE"/>
            </a:defPPr>
            <a:lvl1pPr marL="0" algn="l" defTabSz="995491" rtl="0" eaLnBrk="1" latinLnBrk="0" hangingPunct="1">
              <a:lnSpc>
                <a:spcPct val="100000"/>
              </a:lnSpc>
              <a:defRPr sz="800" kern="1200">
                <a:solidFill>
                  <a:srgbClr val="6D6E6A"/>
                </a:solidFill>
                <a:latin typeface="+mn-lt"/>
                <a:ea typeface="+mn-ea"/>
                <a:cs typeface="+mn-cs"/>
              </a:defRPr>
            </a:lvl1pPr>
            <a:lvl2pPr marL="497745" algn="l" defTabSz="995491" rtl="0" eaLnBrk="1" latinLnBrk="0" hangingPunct="1">
              <a:defRPr sz="2000" kern="1200">
                <a:solidFill>
                  <a:schemeClr val="tx1"/>
                </a:solidFill>
                <a:latin typeface="+mn-lt"/>
                <a:ea typeface="+mn-ea"/>
                <a:cs typeface="+mn-cs"/>
              </a:defRPr>
            </a:lvl2pPr>
            <a:lvl3pPr marL="995491" algn="l" defTabSz="995491" rtl="0" eaLnBrk="1" latinLnBrk="0" hangingPunct="1">
              <a:defRPr sz="2000" kern="1200">
                <a:solidFill>
                  <a:schemeClr val="tx1"/>
                </a:solidFill>
                <a:latin typeface="+mn-lt"/>
                <a:ea typeface="+mn-ea"/>
                <a:cs typeface="+mn-cs"/>
              </a:defRPr>
            </a:lvl3pPr>
            <a:lvl4pPr marL="1493236" algn="l" defTabSz="995491" rtl="0" eaLnBrk="1" latinLnBrk="0" hangingPunct="1">
              <a:defRPr sz="2000" kern="1200">
                <a:solidFill>
                  <a:schemeClr val="tx1"/>
                </a:solidFill>
                <a:latin typeface="+mn-lt"/>
                <a:ea typeface="+mn-ea"/>
                <a:cs typeface="+mn-cs"/>
              </a:defRPr>
            </a:lvl4pPr>
            <a:lvl5pPr marL="1990982" algn="l" defTabSz="995491" rtl="0" eaLnBrk="1" latinLnBrk="0" hangingPunct="1">
              <a:defRPr sz="2000" kern="1200">
                <a:solidFill>
                  <a:schemeClr val="tx1"/>
                </a:solidFill>
                <a:latin typeface="+mn-lt"/>
                <a:ea typeface="+mn-ea"/>
                <a:cs typeface="+mn-cs"/>
              </a:defRPr>
            </a:lvl5pPr>
            <a:lvl6pPr marL="2488727" algn="l" defTabSz="995491" rtl="0" eaLnBrk="1" latinLnBrk="0" hangingPunct="1">
              <a:defRPr sz="2000" kern="1200">
                <a:solidFill>
                  <a:schemeClr val="tx1"/>
                </a:solidFill>
                <a:latin typeface="+mn-lt"/>
                <a:ea typeface="+mn-ea"/>
                <a:cs typeface="+mn-cs"/>
              </a:defRPr>
            </a:lvl6pPr>
            <a:lvl7pPr marL="2986473" algn="l" defTabSz="995491" rtl="0" eaLnBrk="1" latinLnBrk="0" hangingPunct="1">
              <a:defRPr sz="2000" kern="1200">
                <a:solidFill>
                  <a:schemeClr val="tx1"/>
                </a:solidFill>
                <a:latin typeface="+mn-lt"/>
                <a:ea typeface="+mn-ea"/>
                <a:cs typeface="+mn-cs"/>
              </a:defRPr>
            </a:lvl7pPr>
            <a:lvl8pPr marL="3484219" algn="l" defTabSz="995491" rtl="0" eaLnBrk="1" latinLnBrk="0" hangingPunct="1">
              <a:defRPr sz="2000" kern="1200">
                <a:solidFill>
                  <a:schemeClr val="tx1"/>
                </a:solidFill>
                <a:latin typeface="+mn-lt"/>
                <a:ea typeface="+mn-ea"/>
                <a:cs typeface="+mn-cs"/>
              </a:defRPr>
            </a:lvl8pPr>
            <a:lvl9pPr marL="3981964" algn="l" defTabSz="995491" rtl="0" eaLnBrk="1" latinLnBrk="0" hangingPunct="1">
              <a:defRPr sz="2000" kern="1200">
                <a:solidFill>
                  <a:schemeClr val="tx1"/>
                </a:solidFill>
                <a:latin typeface="+mn-lt"/>
                <a:ea typeface="+mn-ea"/>
                <a:cs typeface="+mn-cs"/>
              </a:defRPr>
            </a:lvl9pPr>
          </a:lstStyle>
          <a:p>
            <a:pPr defTabSz="888980"/>
            <a:r>
              <a:rPr lang="en-US"/>
              <a:t>Simon-Kucher | Pricing Excellence | Vereniging voor Mededingingsrecht | March 5th 2024</a:t>
            </a:r>
            <a:endParaRPr lang="de-DE" dirty="0"/>
          </a:p>
        </p:txBody>
      </p:sp>
      <p:sp>
        <p:nvSpPr>
          <p:cNvPr id="19" name="Text Placeholder 18"/>
          <p:cNvSpPr>
            <a:spLocks noGrp="1"/>
          </p:cNvSpPr>
          <p:nvPr>
            <p:ph type="body" sz="quarter" idx="14"/>
          </p:nvPr>
        </p:nvSpPr>
        <p:spPr/>
        <p:txBody>
          <a:bodyPr/>
          <a:lstStyle/>
          <a:p>
            <a:r>
              <a:rPr lang="en-US" dirty="0"/>
              <a:t>Source: Simon-Kucher</a:t>
            </a:r>
          </a:p>
        </p:txBody>
      </p:sp>
      <p:sp>
        <p:nvSpPr>
          <p:cNvPr id="2" name="Title 1"/>
          <p:cNvSpPr>
            <a:spLocks noGrp="1"/>
          </p:cNvSpPr>
          <p:nvPr>
            <p:ph type="title"/>
          </p:nvPr>
        </p:nvSpPr>
        <p:spPr/>
        <p:txBody>
          <a:bodyPr vert="horz"/>
          <a:lstStyle/>
          <a:p>
            <a:r>
              <a:rPr lang="en-US" dirty="0">
                <a:sym typeface="SimonKucher" pitchFamily="2" charset="0"/>
              </a:rPr>
              <a:t>We work with multinationals as well as hidden champions across all sectors</a:t>
            </a:r>
          </a:p>
        </p:txBody>
      </p:sp>
      <p:pic>
        <p:nvPicPr>
          <p:cNvPr id="82" name="Picture 81"/>
          <p:cNvPicPr>
            <a:picLocks/>
          </p:cNvPicPr>
          <p:nvPr/>
        </p:nvPicPr>
        <p:blipFill rotWithShape="1">
          <a:blip r:embed="rId6" cstate="print">
            <a:extLst>
              <a:ext uri="{28A0092B-C50C-407E-A947-70E740481C1C}">
                <a14:useLocalDpi xmlns:a14="http://schemas.microsoft.com/office/drawing/2010/main" val="0"/>
              </a:ext>
            </a:extLst>
          </a:blip>
          <a:srcRect t="57" b="57"/>
          <a:stretch/>
        </p:blipFill>
        <p:spPr>
          <a:xfrm>
            <a:off x="7066255" y="2476080"/>
            <a:ext cx="2014653" cy="972000"/>
          </a:xfrm>
          <a:prstGeom prst="rect">
            <a:avLst/>
          </a:prstGeom>
        </p:spPr>
      </p:pic>
      <p:sp>
        <p:nvSpPr>
          <p:cNvPr id="84" name="Rectangle 83"/>
          <p:cNvSpPr/>
          <p:nvPr/>
        </p:nvSpPr>
        <p:spPr>
          <a:xfrm>
            <a:off x="9295920" y="2476080"/>
            <a:ext cx="2504147" cy="246221"/>
          </a:xfrm>
          <a:prstGeom prst="rect">
            <a:avLst/>
          </a:prstGeom>
          <a:noFill/>
          <a:ln w="9525">
            <a:noFill/>
          </a:ln>
          <a:effectLst>
            <a:outerShdw blurRad="63500" dist="37357" dir="2700000" sx="0" sy="0" rotWithShape="0">
              <a:scrgbClr r="0" g="0" b="0"/>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600" b="1"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Pharma and life sciences</a:t>
            </a:r>
          </a:p>
        </p:txBody>
      </p:sp>
      <p:sp>
        <p:nvSpPr>
          <p:cNvPr id="85" name="Textfeld 50"/>
          <p:cNvSpPr txBox="1"/>
          <p:nvPr/>
        </p:nvSpPr>
        <p:spPr>
          <a:xfrm>
            <a:off x="9295920" y="2764953"/>
            <a:ext cx="2386872" cy="462553"/>
          </a:xfrm>
          <a:prstGeom prst="rect">
            <a:avLst/>
          </a:prstGeom>
          <a:noFill/>
        </p:spPr>
        <p:txBody>
          <a:bodyPr wrap="non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24 of the top 25 pharma companies</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rPr>
              <a:t>35 of the top 40 </a:t>
            </a:r>
            <a:r>
              <a:rPr kumimoji="0" lang="en-US" sz="1100" b="0" i="0" u="none" strike="noStrike" kern="1200" cap="none" spc="0" normalizeH="0" baseline="0" noProof="0" dirty="0" err="1">
                <a:ln>
                  <a:noFill/>
                </a:ln>
                <a:solidFill>
                  <a:srgbClr val="39322B"/>
                </a:solidFill>
                <a:effectLst/>
                <a:uLnTx/>
                <a:uFillTx/>
                <a:latin typeface="SimonKucher" pitchFamily="2" charset="0"/>
                <a:ea typeface="+mn-ea"/>
                <a:cs typeface="+mn-cs"/>
              </a:rPr>
              <a:t>medtech</a:t>
            </a: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rPr>
              <a:t> companies</a:t>
            </a:r>
          </a:p>
        </p:txBody>
      </p:sp>
      <p:sp>
        <p:nvSpPr>
          <p:cNvPr id="87" name="Rectangle 86"/>
          <p:cNvSpPr/>
          <p:nvPr/>
        </p:nvSpPr>
        <p:spPr>
          <a:xfrm>
            <a:off x="9295920" y="4640737"/>
            <a:ext cx="2073068" cy="246221"/>
          </a:xfrm>
          <a:prstGeom prst="rect">
            <a:avLst/>
          </a:prstGeom>
          <a:noFill/>
          <a:ln w="9525">
            <a:noFill/>
          </a:ln>
          <a:effectLst>
            <a:outerShdw blurRad="63500" dist="37357" dir="2700000" sx="0" sy="0" rotWithShape="0">
              <a:scrgbClr r="0" g="0" b="0"/>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600" b="1"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Telecommunications</a:t>
            </a:r>
          </a:p>
        </p:txBody>
      </p:sp>
      <p:sp>
        <p:nvSpPr>
          <p:cNvPr id="88" name="Rectangle 87"/>
          <p:cNvSpPr/>
          <p:nvPr/>
        </p:nvSpPr>
        <p:spPr>
          <a:xfrm>
            <a:off x="2703005" y="4640737"/>
            <a:ext cx="2938305" cy="246221"/>
          </a:xfrm>
          <a:prstGeom prst="rect">
            <a:avLst/>
          </a:prstGeom>
          <a:noFill/>
          <a:ln w="9525">
            <a:noFill/>
          </a:ln>
          <a:effectLst>
            <a:outerShdw blurRad="63500" dist="37357" dir="2700000" sx="0" sy="0" rotWithShape="0">
              <a:scrgbClr r="0" g="0" b="0"/>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600" b="1"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Industrial goods and services</a:t>
            </a:r>
          </a:p>
        </p:txBody>
      </p:sp>
      <p:pic>
        <p:nvPicPr>
          <p:cNvPr id="8" name="COLOURBOX_Pressmaster_20011254_ppt.jpg_"/>
          <p:cNvPicPr>
            <a:picLocks/>
          </p:cNvPicPr>
          <p:nvPr/>
        </p:nvPicPr>
        <p:blipFill>
          <a:blip r:embed="rId7">
            <a:extLst>
              <a:ext uri="{28A0092B-C50C-407E-A947-70E740481C1C}">
                <a14:useLocalDpi xmlns:a14="http://schemas.microsoft.com/office/drawing/2010/main" val="0"/>
              </a:ext>
            </a:extLst>
          </a:blip>
          <a:stretch>
            <a:fillRect/>
          </a:stretch>
        </p:blipFill>
        <p:spPr>
          <a:xfrm>
            <a:off x="7066255" y="4640737"/>
            <a:ext cx="2014653" cy="972000"/>
          </a:xfrm>
          <a:prstGeom prst="rect">
            <a:avLst/>
          </a:prstGeom>
        </p:spPr>
      </p:pic>
      <p:pic>
        <p:nvPicPr>
          <p:cNvPr id="6" name="COLOURBOX_MaksimToome_2853224_ppt.jpg_"/>
          <p:cNvPicPr>
            <a:picLocks/>
          </p:cNvPicPr>
          <p:nvPr/>
        </p:nvPicPr>
        <p:blipFill>
          <a:blip r:embed="rId8">
            <a:extLst>
              <a:ext uri="{28A0092B-C50C-407E-A947-70E740481C1C}">
                <a14:useLocalDpi xmlns:a14="http://schemas.microsoft.com/office/drawing/2010/main" val="0"/>
              </a:ext>
            </a:extLst>
          </a:blip>
          <a:stretch>
            <a:fillRect/>
          </a:stretch>
        </p:blipFill>
        <p:spPr>
          <a:xfrm>
            <a:off x="431106" y="1395700"/>
            <a:ext cx="2014653" cy="972000"/>
          </a:xfrm>
          <a:prstGeom prst="rect">
            <a:avLst/>
          </a:prstGeom>
        </p:spPr>
      </p:pic>
      <p:sp>
        <p:nvSpPr>
          <p:cNvPr id="91" name="Rectangle 90"/>
          <p:cNvSpPr/>
          <p:nvPr/>
        </p:nvSpPr>
        <p:spPr>
          <a:xfrm>
            <a:off x="9295920" y="1395700"/>
            <a:ext cx="2032288" cy="246221"/>
          </a:xfrm>
          <a:prstGeom prst="rect">
            <a:avLst/>
          </a:prstGeom>
          <a:noFill/>
          <a:ln w="9525">
            <a:noFill/>
          </a:ln>
          <a:effectLst>
            <a:outerShdw blurRad="63500" dist="37357" dir="2700000" sx="0" sy="0" rotWithShape="0">
              <a:scrgbClr r="0" g="0" b="0"/>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600" b="1"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Consumer and retail</a:t>
            </a:r>
          </a:p>
        </p:txBody>
      </p:sp>
      <p:sp>
        <p:nvSpPr>
          <p:cNvPr id="92" name="Rectangle 91"/>
          <p:cNvSpPr/>
          <p:nvPr/>
        </p:nvSpPr>
        <p:spPr>
          <a:xfrm>
            <a:off x="2703005" y="1395700"/>
            <a:ext cx="1135888" cy="246221"/>
          </a:xfrm>
          <a:prstGeom prst="rect">
            <a:avLst/>
          </a:prstGeom>
          <a:noFill/>
          <a:ln w="9525">
            <a:noFill/>
          </a:ln>
          <a:effectLst>
            <a:outerShdw blurRad="63500" dist="37357" dir="2700000" sx="0" sy="0" rotWithShape="0">
              <a:scrgbClr r="0" g="0" b="0"/>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600" b="1"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Automotive</a:t>
            </a:r>
          </a:p>
        </p:txBody>
      </p:sp>
      <p:sp>
        <p:nvSpPr>
          <p:cNvPr id="95" name="Rectangle 94"/>
          <p:cNvSpPr/>
          <p:nvPr/>
        </p:nvSpPr>
        <p:spPr>
          <a:xfrm>
            <a:off x="9295920" y="3558408"/>
            <a:ext cx="3442802" cy="246221"/>
          </a:xfrm>
          <a:prstGeom prst="rect">
            <a:avLst/>
          </a:prstGeom>
          <a:noFill/>
          <a:ln w="9525">
            <a:noFill/>
          </a:ln>
          <a:effectLst>
            <a:outerShdw blurRad="63500" dist="37357" dir="2700000" sx="0" sy="0" rotWithShape="0">
              <a:scrgbClr r="0" g="0" b="0"/>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600" b="1"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Software, technology, and internet</a:t>
            </a:r>
          </a:p>
        </p:txBody>
      </p:sp>
      <p:sp>
        <p:nvSpPr>
          <p:cNvPr id="96" name="Rectangle 95"/>
          <p:cNvSpPr/>
          <p:nvPr/>
        </p:nvSpPr>
        <p:spPr>
          <a:xfrm>
            <a:off x="2703005" y="3558408"/>
            <a:ext cx="1788118" cy="246221"/>
          </a:xfrm>
          <a:prstGeom prst="rect">
            <a:avLst/>
          </a:prstGeom>
          <a:noFill/>
          <a:ln w="9525">
            <a:noFill/>
          </a:ln>
          <a:effectLst>
            <a:outerShdw blurRad="63500" dist="37357" dir="2700000" sx="0" sy="0" rotWithShape="0">
              <a:scrgbClr r="0" g="0" b="0"/>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600" b="1"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Financial services</a:t>
            </a:r>
          </a:p>
        </p:txBody>
      </p:sp>
      <p:sp>
        <p:nvSpPr>
          <p:cNvPr id="100" name="Rectangle 99"/>
          <p:cNvSpPr/>
          <p:nvPr/>
        </p:nvSpPr>
        <p:spPr>
          <a:xfrm>
            <a:off x="9295920" y="5723066"/>
            <a:ext cx="2517099" cy="246221"/>
          </a:xfrm>
          <a:prstGeom prst="rect">
            <a:avLst/>
          </a:prstGeom>
          <a:noFill/>
          <a:ln w="9525">
            <a:noFill/>
          </a:ln>
          <a:effectLst>
            <a:outerShdw blurRad="63500" dist="37357" dir="2700000" sx="0" sy="0" rotWithShape="0">
              <a:scrgbClr r="0" g="0" b="0"/>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600" b="1"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Media and entertainment</a:t>
            </a:r>
          </a:p>
        </p:txBody>
      </p:sp>
      <p:sp>
        <p:nvSpPr>
          <p:cNvPr id="101" name="Rectangle 100"/>
          <p:cNvSpPr/>
          <p:nvPr/>
        </p:nvSpPr>
        <p:spPr>
          <a:xfrm>
            <a:off x="2703005" y="5723066"/>
            <a:ext cx="3026085" cy="246221"/>
          </a:xfrm>
          <a:prstGeom prst="rect">
            <a:avLst/>
          </a:prstGeom>
          <a:noFill/>
          <a:ln w="9525">
            <a:noFill/>
          </a:ln>
          <a:effectLst>
            <a:outerShdw blurRad="63500" dist="37357" dir="2700000" sx="0" sy="0" rotWithShape="0">
              <a:scrgbClr r="0" g="0" b="0"/>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600" b="1"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Transport, logistics, and travel</a:t>
            </a:r>
          </a:p>
        </p:txBody>
      </p:sp>
      <p:sp>
        <p:nvSpPr>
          <p:cNvPr id="102" name="Rectangle 101"/>
          <p:cNvSpPr/>
          <p:nvPr/>
        </p:nvSpPr>
        <p:spPr>
          <a:xfrm>
            <a:off x="2703005" y="2476080"/>
            <a:ext cx="1051570" cy="246221"/>
          </a:xfrm>
          <a:prstGeom prst="rect">
            <a:avLst/>
          </a:prstGeom>
          <a:noFill/>
          <a:ln w="9525">
            <a:noFill/>
          </a:ln>
          <a:effectLst>
            <a:outerShdw blurRad="63500" dist="37357" dir="2700000" sx="0" sy="0" rotWithShape="0">
              <a:scrgbClr r="0" g="0" b="0"/>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600" b="1"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Chemicals</a:t>
            </a:r>
          </a:p>
        </p:txBody>
      </p:sp>
      <p:sp>
        <p:nvSpPr>
          <p:cNvPr id="103" name="Textfeld 51"/>
          <p:cNvSpPr txBox="1">
            <a:spLocks/>
          </p:cNvSpPr>
          <p:nvPr/>
        </p:nvSpPr>
        <p:spPr>
          <a:xfrm>
            <a:off x="2703005" y="2764953"/>
            <a:ext cx="748603" cy="683127"/>
          </a:xfrm>
          <a:prstGeom prst="rect">
            <a:avLst/>
          </a:prstGeom>
          <a:noFill/>
        </p:spPr>
        <p:txBody>
          <a:bodyPr wrap="non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err="1">
                <a:ln>
                  <a:noFill/>
                </a:ln>
                <a:solidFill>
                  <a:srgbClr val="39322B"/>
                </a:solidFill>
                <a:effectLst/>
                <a:uLnTx/>
                <a:uFillTx/>
                <a:latin typeface="SimonKucher" pitchFamily="2" charset="0"/>
                <a:ea typeface="+mn-ea"/>
                <a:cs typeface="+mn-cs"/>
                <a:sym typeface="SimonKucher" pitchFamily="2" charset="0"/>
              </a:rPr>
              <a:t>Akzo</a:t>
            </a: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 Nobel</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Bayer</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BASF</a:t>
            </a:r>
          </a:p>
        </p:txBody>
      </p:sp>
      <p:sp>
        <p:nvSpPr>
          <p:cNvPr id="104" name="Textfeld 59"/>
          <p:cNvSpPr txBox="1">
            <a:spLocks/>
          </p:cNvSpPr>
          <p:nvPr/>
        </p:nvSpPr>
        <p:spPr>
          <a:xfrm>
            <a:off x="2703005" y="4929610"/>
            <a:ext cx="803105" cy="683127"/>
          </a:xfrm>
          <a:prstGeom prst="rect">
            <a:avLst/>
          </a:prstGeom>
          <a:noFill/>
        </p:spPr>
        <p:txBody>
          <a:bodyPr wrap="non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err="1">
                <a:ln>
                  <a:noFill/>
                </a:ln>
                <a:solidFill>
                  <a:srgbClr val="39322B"/>
                </a:solidFill>
                <a:effectLst/>
                <a:uLnTx/>
                <a:uFillTx/>
                <a:latin typeface="SimonKucher" pitchFamily="2" charset="0"/>
                <a:ea typeface="+mn-ea"/>
                <a:cs typeface="+mn-cs"/>
                <a:sym typeface="SimonKucher" pitchFamily="2" charset="0"/>
              </a:rPr>
              <a:t>Aalberts</a:t>
            </a: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 Ind.</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ABB</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Caterpillar</a:t>
            </a:r>
          </a:p>
        </p:txBody>
      </p:sp>
      <p:sp>
        <p:nvSpPr>
          <p:cNvPr id="105" name="Textfeld 12"/>
          <p:cNvSpPr txBox="1">
            <a:spLocks/>
          </p:cNvSpPr>
          <p:nvPr/>
        </p:nvSpPr>
        <p:spPr>
          <a:xfrm>
            <a:off x="2703005" y="1682625"/>
            <a:ext cx="737381" cy="683127"/>
          </a:xfrm>
          <a:prstGeom prst="rect">
            <a:avLst/>
          </a:prstGeom>
          <a:noFill/>
        </p:spPr>
        <p:txBody>
          <a:bodyPr wrap="non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Audi</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BMW</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Continental</a:t>
            </a:r>
          </a:p>
        </p:txBody>
      </p:sp>
      <p:sp>
        <p:nvSpPr>
          <p:cNvPr id="106" name="Textfeld 55"/>
          <p:cNvSpPr txBox="1">
            <a:spLocks/>
          </p:cNvSpPr>
          <p:nvPr/>
        </p:nvSpPr>
        <p:spPr>
          <a:xfrm>
            <a:off x="2703005" y="3847281"/>
            <a:ext cx="1006075" cy="683127"/>
          </a:xfrm>
          <a:prstGeom prst="rect">
            <a:avLst/>
          </a:prstGeom>
          <a:noFill/>
        </p:spPr>
        <p:txBody>
          <a:bodyPr wrap="square" lIns="0" tIns="0" rIns="0" bIns="72000" rtlCol="0" anchor="b" anchorCtr="0">
            <a:spAutoFit/>
          </a:bodyPr>
          <a:lstStyle>
            <a:defPPr>
              <a:defRPr lang="de-DE"/>
            </a:defPPr>
            <a:lvl1pPr>
              <a:spcBef>
                <a:spcPts val="400"/>
              </a:spcBef>
              <a:buFont typeface="SimonKucher" pitchFamily="2" charset="0"/>
              <a:defRPr sz="1100">
                <a:latin typeface="SimonKucher" pitchFamily="2" charset="0"/>
              </a:defRPr>
            </a:lvl1p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Allianz</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AXA</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Barclays</a:t>
            </a:r>
          </a:p>
        </p:txBody>
      </p:sp>
      <p:sp>
        <p:nvSpPr>
          <p:cNvPr id="107" name="Textfeld 62"/>
          <p:cNvSpPr txBox="1">
            <a:spLocks/>
          </p:cNvSpPr>
          <p:nvPr/>
        </p:nvSpPr>
        <p:spPr>
          <a:xfrm>
            <a:off x="2703005" y="6011939"/>
            <a:ext cx="924933" cy="683127"/>
          </a:xfrm>
          <a:prstGeom prst="rect">
            <a:avLst/>
          </a:prstGeom>
          <a:noFill/>
        </p:spPr>
        <p:txBody>
          <a:bodyPr wrap="non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Accor</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err="1">
                <a:ln>
                  <a:noFill/>
                </a:ln>
                <a:solidFill>
                  <a:srgbClr val="39322B"/>
                </a:solidFill>
                <a:effectLst/>
                <a:uLnTx/>
                <a:uFillTx/>
                <a:latin typeface="SimonKucher" pitchFamily="2" charset="0"/>
                <a:ea typeface="+mn-ea"/>
                <a:cs typeface="+mn-cs"/>
                <a:sym typeface="SimonKucher" pitchFamily="2" charset="0"/>
              </a:rPr>
              <a:t>AirFranceKLM</a:t>
            </a:r>
            <a:endPar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endParaRP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DB </a:t>
            </a:r>
            <a:r>
              <a:rPr kumimoji="0" lang="en-US" sz="1100" b="0" i="0" u="none" strike="noStrike" kern="1200" cap="none" spc="0" normalizeH="0" baseline="0" noProof="0" dirty="0" err="1">
                <a:ln>
                  <a:noFill/>
                </a:ln>
                <a:solidFill>
                  <a:srgbClr val="39322B"/>
                </a:solidFill>
                <a:effectLst/>
                <a:uLnTx/>
                <a:uFillTx/>
                <a:latin typeface="SimonKucher" pitchFamily="2" charset="0"/>
                <a:ea typeface="+mn-ea"/>
                <a:cs typeface="+mn-cs"/>
                <a:sym typeface="SimonKucher" pitchFamily="2" charset="0"/>
              </a:rPr>
              <a:t>Schenker</a:t>
            </a:r>
            <a:endPar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endParaRPr>
          </a:p>
        </p:txBody>
      </p:sp>
      <p:sp>
        <p:nvSpPr>
          <p:cNvPr id="140" name="Textfeld 52"/>
          <p:cNvSpPr txBox="1">
            <a:spLocks/>
          </p:cNvSpPr>
          <p:nvPr/>
        </p:nvSpPr>
        <p:spPr>
          <a:xfrm>
            <a:off x="3858199" y="2764953"/>
            <a:ext cx="1006075" cy="683127"/>
          </a:xfrm>
          <a:prstGeom prst="rect">
            <a:avLst/>
          </a:prstGeom>
          <a:noFill/>
        </p:spPr>
        <p:txBody>
          <a:bodyPr wrap="squar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Cabot</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DSM</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Linde</a:t>
            </a:r>
          </a:p>
        </p:txBody>
      </p:sp>
      <p:sp>
        <p:nvSpPr>
          <p:cNvPr id="141" name="Textfeld 60"/>
          <p:cNvSpPr txBox="1">
            <a:spLocks/>
          </p:cNvSpPr>
          <p:nvPr/>
        </p:nvSpPr>
        <p:spPr>
          <a:xfrm>
            <a:off x="3858199" y="4929610"/>
            <a:ext cx="1006075" cy="683127"/>
          </a:xfrm>
          <a:prstGeom prst="rect">
            <a:avLst/>
          </a:prstGeom>
          <a:noFill/>
        </p:spPr>
        <p:txBody>
          <a:bodyPr wrap="squar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err="1">
                <a:ln>
                  <a:noFill/>
                </a:ln>
                <a:solidFill>
                  <a:srgbClr val="39322B"/>
                </a:solidFill>
                <a:effectLst/>
                <a:uLnTx/>
                <a:uFillTx/>
                <a:latin typeface="SimonKucher" pitchFamily="2" charset="0"/>
                <a:ea typeface="+mn-ea"/>
                <a:cs typeface="+mn-cs"/>
                <a:sym typeface="SimonKucher" pitchFamily="2" charset="0"/>
              </a:rPr>
              <a:t>Heraeus</a:t>
            </a:r>
            <a:endPar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endParaRP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err="1">
                <a:ln>
                  <a:noFill/>
                </a:ln>
                <a:solidFill>
                  <a:srgbClr val="39322B"/>
                </a:solidFill>
                <a:effectLst/>
                <a:uLnTx/>
                <a:uFillTx/>
                <a:latin typeface="SimonKucher" pitchFamily="2" charset="0"/>
                <a:ea typeface="+mn-ea"/>
                <a:cs typeface="+mn-cs"/>
                <a:sym typeface="SimonKucher" pitchFamily="2" charset="0"/>
              </a:rPr>
              <a:t>Marel</a:t>
            </a:r>
            <a:endPar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endParaRP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NXP</a:t>
            </a:r>
          </a:p>
        </p:txBody>
      </p:sp>
      <p:sp>
        <p:nvSpPr>
          <p:cNvPr id="142" name="Textfeld 40"/>
          <p:cNvSpPr txBox="1">
            <a:spLocks/>
          </p:cNvSpPr>
          <p:nvPr/>
        </p:nvSpPr>
        <p:spPr>
          <a:xfrm>
            <a:off x="3858199" y="1682625"/>
            <a:ext cx="1006075" cy="683127"/>
          </a:xfrm>
          <a:prstGeom prst="rect">
            <a:avLst/>
          </a:prstGeom>
          <a:noFill/>
        </p:spPr>
        <p:txBody>
          <a:bodyPr wrap="squar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Kia</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Mercedes-Benz</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Porsche</a:t>
            </a:r>
          </a:p>
        </p:txBody>
      </p:sp>
      <p:sp>
        <p:nvSpPr>
          <p:cNvPr id="143" name="Textfeld 58"/>
          <p:cNvSpPr txBox="1">
            <a:spLocks/>
          </p:cNvSpPr>
          <p:nvPr/>
        </p:nvSpPr>
        <p:spPr>
          <a:xfrm>
            <a:off x="3858199" y="3847281"/>
            <a:ext cx="849592" cy="683127"/>
          </a:xfrm>
          <a:prstGeom prst="rect">
            <a:avLst/>
          </a:prstGeom>
          <a:noFill/>
        </p:spPr>
        <p:txBody>
          <a:bodyPr wrap="none" lIns="0" tIns="0" rIns="0" bIns="72000" rtlCol="0" anchor="b" anchorCtr="0">
            <a:spAutoFit/>
          </a:bodyPr>
          <a:lstStyle>
            <a:defPPr>
              <a:defRPr lang="de-DE"/>
            </a:defPPr>
            <a:lvl1pPr>
              <a:spcBef>
                <a:spcPts val="400"/>
              </a:spcBef>
              <a:buFont typeface="SimonKucher" pitchFamily="2" charset="0"/>
              <a:defRPr sz="1100">
                <a:latin typeface="SimonKucher" pitchFamily="2" charset="0"/>
              </a:defRPr>
            </a:lvl1p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BNP Paribas</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Credit Suisse</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DB</a:t>
            </a:r>
          </a:p>
        </p:txBody>
      </p:sp>
      <p:sp>
        <p:nvSpPr>
          <p:cNvPr id="144" name="Textfeld 63"/>
          <p:cNvSpPr txBox="1">
            <a:spLocks/>
          </p:cNvSpPr>
          <p:nvPr/>
        </p:nvSpPr>
        <p:spPr>
          <a:xfrm>
            <a:off x="3858199" y="6011939"/>
            <a:ext cx="1006075" cy="683127"/>
          </a:xfrm>
          <a:prstGeom prst="rect">
            <a:avLst/>
          </a:prstGeom>
          <a:noFill/>
        </p:spPr>
        <p:txBody>
          <a:bodyPr wrap="squar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DHL</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err="1">
                <a:ln>
                  <a:noFill/>
                </a:ln>
                <a:solidFill>
                  <a:srgbClr val="39322B"/>
                </a:solidFill>
                <a:effectLst/>
                <a:uLnTx/>
                <a:uFillTx/>
                <a:latin typeface="SimonKucher" pitchFamily="2" charset="0"/>
                <a:ea typeface="+mn-ea"/>
                <a:cs typeface="+mn-cs"/>
                <a:sym typeface="SimonKucher" pitchFamily="2" charset="0"/>
              </a:rPr>
              <a:t>Kuehne+Nagel</a:t>
            </a:r>
            <a:endPar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endParaRP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Lufthansa</a:t>
            </a:r>
          </a:p>
        </p:txBody>
      </p:sp>
      <p:sp>
        <p:nvSpPr>
          <p:cNvPr id="145" name="Textfeld 53"/>
          <p:cNvSpPr txBox="1">
            <a:spLocks/>
          </p:cNvSpPr>
          <p:nvPr/>
        </p:nvSpPr>
        <p:spPr>
          <a:xfrm>
            <a:off x="5013393" y="2764953"/>
            <a:ext cx="416781" cy="683127"/>
          </a:xfrm>
          <a:prstGeom prst="rect">
            <a:avLst/>
          </a:prstGeom>
          <a:noFill/>
        </p:spPr>
        <p:txBody>
          <a:bodyPr wrap="non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err="1">
                <a:ln>
                  <a:noFill/>
                </a:ln>
                <a:solidFill>
                  <a:srgbClr val="39322B"/>
                </a:solidFill>
                <a:effectLst/>
                <a:uLnTx/>
                <a:uFillTx/>
                <a:latin typeface="SimonKucher" pitchFamily="2" charset="0"/>
                <a:ea typeface="+mn-ea"/>
                <a:cs typeface="+mn-cs"/>
                <a:sym typeface="SimonKucher" pitchFamily="2" charset="0"/>
              </a:rPr>
              <a:t>Lonza</a:t>
            </a:r>
            <a:endPar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endParaRP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Merck</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Solvay</a:t>
            </a:r>
          </a:p>
        </p:txBody>
      </p:sp>
      <p:sp>
        <p:nvSpPr>
          <p:cNvPr id="146" name="Textfeld 61"/>
          <p:cNvSpPr txBox="1">
            <a:spLocks/>
          </p:cNvSpPr>
          <p:nvPr/>
        </p:nvSpPr>
        <p:spPr>
          <a:xfrm>
            <a:off x="5013393" y="4929610"/>
            <a:ext cx="556243" cy="683127"/>
          </a:xfrm>
          <a:prstGeom prst="rect">
            <a:avLst/>
          </a:prstGeom>
          <a:noFill/>
        </p:spPr>
        <p:txBody>
          <a:bodyPr wrap="non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err="1">
                <a:ln>
                  <a:noFill/>
                </a:ln>
                <a:solidFill>
                  <a:srgbClr val="39322B"/>
                </a:solidFill>
                <a:effectLst/>
                <a:uLnTx/>
                <a:uFillTx/>
                <a:latin typeface="SimonKucher" pitchFamily="2" charset="0"/>
                <a:ea typeface="+mn-ea"/>
                <a:cs typeface="+mn-cs"/>
                <a:sym typeface="SimonKucher" pitchFamily="2" charset="0"/>
              </a:rPr>
              <a:t>Osram</a:t>
            </a:r>
            <a:endPar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endParaRP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Siemens</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err="1">
                <a:ln>
                  <a:noFill/>
                </a:ln>
                <a:solidFill>
                  <a:srgbClr val="39322B"/>
                </a:solidFill>
                <a:effectLst/>
                <a:uLnTx/>
                <a:uFillTx/>
                <a:latin typeface="SimonKucher" pitchFamily="2" charset="0"/>
                <a:ea typeface="+mn-ea"/>
                <a:cs typeface="+mn-cs"/>
                <a:sym typeface="SimonKucher" pitchFamily="2" charset="0"/>
              </a:rPr>
              <a:t>Trumpf</a:t>
            </a:r>
            <a:endPar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endParaRPr>
          </a:p>
        </p:txBody>
      </p:sp>
      <p:sp>
        <p:nvSpPr>
          <p:cNvPr id="147" name="Textfeld 41"/>
          <p:cNvSpPr txBox="1">
            <a:spLocks/>
          </p:cNvSpPr>
          <p:nvPr/>
        </p:nvSpPr>
        <p:spPr>
          <a:xfrm>
            <a:off x="5013393" y="1682625"/>
            <a:ext cx="437620" cy="683127"/>
          </a:xfrm>
          <a:prstGeom prst="rect">
            <a:avLst/>
          </a:prstGeom>
          <a:noFill/>
        </p:spPr>
        <p:txBody>
          <a:bodyPr wrap="non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Toyota</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Volvo</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VW</a:t>
            </a:r>
          </a:p>
        </p:txBody>
      </p:sp>
      <p:sp>
        <p:nvSpPr>
          <p:cNvPr id="148" name="Textfeld 57"/>
          <p:cNvSpPr txBox="1">
            <a:spLocks/>
          </p:cNvSpPr>
          <p:nvPr/>
        </p:nvSpPr>
        <p:spPr>
          <a:xfrm>
            <a:off x="5013393" y="3847281"/>
            <a:ext cx="955390" cy="683127"/>
          </a:xfrm>
          <a:prstGeom prst="rect">
            <a:avLst/>
          </a:prstGeom>
          <a:noFill/>
        </p:spPr>
        <p:txBody>
          <a:bodyPr wrap="non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Generali</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HSBC</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Western Union</a:t>
            </a:r>
          </a:p>
        </p:txBody>
      </p:sp>
      <p:sp>
        <p:nvSpPr>
          <p:cNvPr id="149" name="Textfeld 64"/>
          <p:cNvSpPr txBox="1">
            <a:spLocks/>
          </p:cNvSpPr>
          <p:nvPr/>
        </p:nvSpPr>
        <p:spPr>
          <a:xfrm>
            <a:off x="5013393" y="6011939"/>
            <a:ext cx="461665" cy="683127"/>
          </a:xfrm>
          <a:prstGeom prst="rect">
            <a:avLst/>
          </a:prstGeom>
          <a:noFill/>
        </p:spPr>
        <p:txBody>
          <a:bodyPr wrap="none" lIns="0" tIns="0" rIns="0" bIns="72000" rtlCol="0" anchor="b" anchorCtr="0">
            <a:spAutoFit/>
          </a:bodyPr>
          <a:lstStyle/>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Maersk</a:t>
            </a:r>
          </a:p>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NS</a:t>
            </a:r>
          </a:p>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TUI</a:t>
            </a:r>
          </a:p>
        </p:txBody>
      </p:sp>
      <p:sp>
        <p:nvSpPr>
          <p:cNvPr id="150" name="Textfeld 65"/>
          <p:cNvSpPr txBox="1">
            <a:spLocks/>
          </p:cNvSpPr>
          <p:nvPr/>
        </p:nvSpPr>
        <p:spPr>
          <a:xfrm>
            <a:off x="9295919" y="4929610"/>
            <a:ext cx="1043726" cy="683127"/>
          </a:xfrm>
          <a:prstGeom prst="rect">
            <a:avLst/>
          </a:prstGeom>
          <a:noFill/>
        </p:spPr>
        <p:txBody>
          <a:bodyPr wrap="square" lIns="0" tIns="0" rIns="0" bIns="72000" rtlCol="0" anchor="b" anchorCtr="0">
            <a:spAutoFit/>
          </a:bodyPr>
          <a:lstStyle/>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1&amp;1</a:t>
            </a:r>
          </a:p>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DTAG</a:t>
            </a:r>
          </a:p>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err="1">
                <a:ln>
                  <a:noFill/>
                </a:ln>
                <a:solidFill>
                  <a:srgbClr val="39322B"/>
                </a:solidFill>
                <a:effectLst/>
                <a:uLnTx/>
                <a:uFillTx/>
                <a:latin typeface="SimonKucher" pitchFamily="2" charset="0"/>
                <a:ea typeface="+mn-ea"/>
                <a:cs typeface="+mn-cs"/>
                <a:sym typeface="SimonKucher" pitchFamily="2" charset="0"/>
              </a:rPr>
              <a:t>Ooredoo</a:t>
            </a:r>
            <a:endPar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endParaRPr>
          </a:p>
        </p:txBody>
      </p:sp>
      <p:sp>
        <p:nvSpPr>
          <p:cNvPr id="151" name="Textfeld 43"/>
          <p:cNvSpPr txBox="1">
            <a:spLocks/>
          </p:cNvSpPr>
          <p:nvPr/>
        </p:nvSpPr>
        <p:spPr>
          <a:xfrm>
            <a:off x="9295920" y="1682625"/>
            <a:ext cx="1184722" cy="683127"/>
          </a:xfrm>
          <a:prstGeom prst="rect">
            <a:avLst/>
          </a:prstGeom>
          <a:noFill/>
        </p:spPr>
        <p:txBody>
          <a:bodyPr wrap="squar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Adidas</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Basic Fit</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40" normalizeH="0" baseline="0" noProof="0" dirty="0" err="1">
                <a:ln>
                  <a:noFill/>
                </a:ln>
                <a:solidFill>
                  <a:srgbClr val="39322B"/>
                </a:solidFill>
                <a:effectLst/>
                <a:uLnTx/>
                <a:uFillTx/>
                <a:latin typeface="SimonKucher" pitchFamily="2" charset="0"/>
                <a:ea typeface="+mn-ea"/>
                <a:cs typeface="+mn-cs"/>
                <a:sym typeface="SimonKucher" pitchFamily="2" charset="0"/>
              </a:rPr>
              <a:t>FrieslandCampina</a:t>
            </a:r>
            <a:endParaRPr kumimoji="0" lang="en-US" sz="1100" b="0" i="0" u="none" strike="noStrike" kern="1200" cap="none" spc="-40" normalizeH="0" baseline="0" noProof="0" dirty="0">
              <a:ln>
                <a:noFill/>
              </a:ln>
              <a:solidFill>
                <a:srgbClr val="39322B"/>
              </a:solidFill>
              <a:effectLst/>
              <a:uLnTx/>
              <a:uFillTx/>
              <a:latin typeface="SimonKucher" pitchFamily="2" charset="0"/>
              <a:ea typeface="+mn-ea"/>
              <a:cs typeface="+mn-cs"/>
              <a:sym typeface="SimonKucher" pitchFamily="2" charset="0"/>
            </a:endParaRPr>
          </a:p>
        </p:txBody>
      </p:sp>
      <p:sp>
        <p:nvSpPr>
          <p:cNvPr id="152" name="Textfeld 47"/>
          <p:cNvSpPr txBox="1">
            <a:spLocks/>
          </p:cNvSpPr>
          <p:nvPr/>
        </p:nvSpPr>
        <p:spPr>
          <a:xfrm>
            <a:off x="9295919" y="3847281"/>
            <a:ext cx="1043726" cy="683127"/>
          </a:xfrm>
          <a:prstGeom prst="rect">
            <a:avLst/>
          </a:prstGeom>
          <a:noFill/>
        </p:spPr>
        <p:txBody>
          <a:bodyPr wrap="square" lIns="0" tIns="0" rIns="0" bIns="72000" rtlCol="0" anchor="b" anchorCtr="0">
            <a:spAutoFit/>
          </a:bodyPr>
          <a:lstStyle/>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Citrix</a:t>
            </a:r>
          </a:p>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Dropbox</a:t>
            </a:r>
          </a:p>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Evernote</a:t>
            </a:r>
          </a:p>
        </p:txBody>
      </p:sp>
      <p:sp>
        <p:nvSpPr>
          <p:cNvPr id="153" name="Textfeld 68"/>
          <p:cNvSpPr txBox="1">
            <a:spLocks/>
          </p:cNvSpPr>
          <p:nvPr/>
        </p:nvSpPr>
        <p:spPr>
          <a:xfrm>
            <a:off x="9295920" y="6011939"/>
            <a:ext cx="1043726" cy="683127"/>
          </a:xfrm>
          <a:prstGeom prst="rect">
            <a:avLst/>
          </a:prstGeom>
          <a:noFill/>
        </p:spPr>
        <p:txBody>
          <a:bodyPr wrap="squar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Axel Springer</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Bertelsmann</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Disney</a:t>
            </a:r>
          </a:p>
        </p:txBody>
      </p:sp>
      <p:sp>
        <p:nvSpPr>
          <p:cNvPr id="154" name="Textfeld 67"/>
          <p:cNvSpPr txBox="1">
            <a:spLocks/>
          </p:cNvSpPr>
          <p:nvPr/>
        </p:nvSpPr>
        <p:spPr>
          <a:xfrm>
            <a:off x="11665364" y="4929610"/>
            <a:ext cx="1043726" cy="683127"/>
          </a:xfrm>
          <a:prstGeom prst="rect">
            <a:avLst/>
          </a:prstGeom>
          <a:noFill/>
        </p:spPr>
        <p:txBody>
          <a:bodyPr wrap="square" lIns="0" tIns="0" rIns="0" bIns="72000" rtlCol="0" anchor="b" anchorCtr="0">
            <a:spAutoFit/>
          </a:bodyPr>
          <a:lstStyle/>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err="1">
                <a:ln>
                  <a:noFill/>
                </a:ln>
                <a:solidFill>
                  <a:srgbClr val="39322B"/>
                </a:solidFill>
                <a:effectLst/>
                <a:uLnTx/>
                <a:uFillTx/>
                <a:latin typeface="SimonKucher" pitchFamily="2" charset="0"/>
                <a:ea typeface="+mn-ea"/>
                <a:cs typeface="+mn-cs"/>
                <a:sym typeface="SimonKucher" pitchFamily="2" charset="0"/>
              </a:rPr>
              <a:t>Telefónica</a:t>
            </a:r>
            <a:endPar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endParaRPr>
          </a:p>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Vodafone</a:t>
            </a:r>
          </a:p>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WhatsApp</a:t>
            </a:r>
          </a:p>
        </p:txBody>
      </p:sp>
      <p:sp>
        <p:nvSpPr>
          <p:cNvPr id="155" name="Textfeld 45"/>
          <p:cNvSpPr txBox="1">
            <a:spLocks/>
          </p:cNvSpPr>
          <p:nvPr/>
        </p:nvSpPr>
        <p:spPr>
          <a:xfrm>
            <a:off x="11665364" y="1682625"/>
            <a:ext cx="1043726" cy="683127"/>
          </a:xfrm>
          <a:prstGeom prst="rect">
            <a:avLst/>
          </a:prstGeom>
          <a:noFill/>
        </p:spPr>
        <p:txBody>
          <a:bodyPr wrap="squar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Penny</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PepsiCo</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Swarovski</a:t>
            </a:r>
          </a:p>
        </p:txBody>
      </p:sp>
      <p:sp>
        <p:nvSpPr>
          <p:cNvPr id="156" name="Textfeld 49"/>
          <p:cNvSpPr txBox="1">
            <a:spLocks/>
          </p:cNvSpPr>
          <p:nvPr/>
        </p:nvSpPr>
        <p:spPr>
          <a:xfrm>
            <a:off x="11665365" y="3847281"/>
            <a:ext cx="1043726" cy="683127"/>
          </a:xfrm>
          <a:prstGeom prst="rect">
            <a:avLst/>
          </a:prstGeom>
          <a:noFill/>
        </p:spPr>
        <p:txBody>
          <a:bodyPr wrap="square" lIns="0" tIns="0" rIns="0" bIns="72000" rtlCol="0" anchor="b" anchorCtr="0">
            <a:spAutoFit/>
          </a:bodyPr>
          <a:lstStyle/>
          <a:p>
            <a:pPr marL="0" marR="0" lvl="0" indent="0" algn="l" defTabSz="995491" rtl="0" eaLnBrk="1" fontAlgn="auto" latinLnBrk="0" hangingPunct="1">
              <a:lnSpc>
                <a:spcPct val="100000"/>
              </a:lnSpc>
              <a:spcBef>
                <a:spcPts val="389"/>
              </a:spcBef>
              <a:spcAft>
                <a:spcPts val="0"/>
              </a:spcAft>
              <a:buClrTx/>
              <a:buSzTx/>
              <a:buFontTx/>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Scout24</a:t>
            </a:r>
          </a:p>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Stripe</a:t>
            </a:r>
          </a:p>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Yelp</a:t>
            </a:r>
          </a:p>
        </p:txBody>
      </p:sp>
      <p:sp>
        <p:nvSpPr>
          <p:cNvPr id="157" name="Textfeld 74"/>
          <p:cNvSpPr txBox="1">
            <a:spLocks/>
          </p:cNvSpPr>
          <p:nvPr/>
        </p:nvSpPr>
        <p:spPr>
          <a:xfrm>
            <a:off x="11665365" y="6011939"/>
            <a:ext cx="1043726" cy="683127"/>
          </a:xfrm>
          <a:prstGeom prst="rect">
            <a:avLst/>
          </a:prstGeom>
          <a:noFill/>
        </p:spPr>
        <p:txBody>
          <a:bodyPr wrap="square" lIns="0" tIns="0" rIns="0" bIns="72000" rtlCol="0" anchor="b" anchorCtr="0">
            <a:spAutoFit/>
          </a:body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Sky</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The Economist</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WMG</a:t>
            </a:r>
          </a:p>
        </p:txBody>
      </p:sp>
      <p:sp>
        <p:nvSpPr>
          <p:cNvPr id="158" name="Textfeld 66"/>
          <p:cNvSpPr txBox="1">
            <a:spLocks/>
          </p:cNvSpPr>
          <p:nvPr/>
        </p:nvSpPr>
        <p:spPr>
          <a:xfrm>
            <a:off x="10480642" y="4929610"/>
            <a:ext cx="1043726" cy="683127"/>
          </a:xfrm>
          <a:prstGeom prst="rect">
            <a:avLst/>
          </a:prstGeom>
          <a:noFill/>
        </p:spPr>
        <p:txBody>
          <a:bodyPr wrap="square" lIns="0" tIns="0" rIns="0" bIns="72000" rtlCol="0" anchor="b" anchorCtr="0">
            <a:spAutoFit/>
          </a:bodyPr>
          <a:lstStyle/>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Orange</a:t>
            </a:r>
          </a:p>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Swisscom</a:t>
            </a:r>
          </a:p>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UPC</a:t>
            </a:r>
          </a:p>
        </p:txBody>
      </p:sp>
      <p:sp>
        <p:nvSpPr>
          <p:cNvPr id="159" name="Textfeld 44"/>
          <p:cNvSpPr txBox="1">
            <a:spLocks/>
          </p:cNvSpPr>
          <p:nvPr/>
        </p:nvSpPr>
        <p:spPr>
          <a:xfrm>
            <a:off x="10480642" y="1682625"/>
            <a:ext cx="1043726" cy="683127"/>
          </a:xfrm>
          <a:prstGeom prst="rect">
            <a:avLst/>
          </a:prstGeom>
          <a:noFill/>
        </p:spPr>
        <p:txBody>
          <a:bodyPr wrap="square" lIns="0" tIns="0" rIns="0" bIns="72000" rtlCol="0" anchor="b" anchorCtr="0">
            <a:spAutoFit/>
          </a:bodyPr>
          <a:lstStyle/>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Miele</a:t>
            </a:r>
          </a:p>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Nestlé</a:t>
            </a:r>
          </a:p>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Nikon</a:t>
            </a:r>
          </a:p>
        </p:txBody>
      </p:sp>
      <p:sp>
        <p:nvSpPr>
          <p:cNvPr id="160" name="Textfeld 48"/>
          <p:cNvSpPr txBox="1">
            <a:spLocks/>
          </p:cNvSpPr>
          <p:nvPr/>
        </p:nvSpPr>
        <p:spPr>
          <a:xfrm>
            <a:off x="10480642" y="3847281"/>
            <a:ext cx="1043726" cy="683127"/>
          </a:xfrm>
          <a:prstGeom prst="rect">
            <a:avLst/>
          </a:prstGeom>
          <a:noFill/>
        </p:spPr>
        <p:txBody>
          <a:bodyPr wrap="square" lIns="0" tIns="0" rIns="0" bIns="72000" rtlCol="0" anchor="b" anchorCtr="0">
            <a:spAutoFit/>
          </a:bodyPr>
          <a:lstStyle/>
          <a:p>
            <a:pPr marL="0" marR="0" lvl="0" indent="0" algn="l" defTabSz="995491" rtl="0" eaLnBrk="1" fontAlgn="auto" latinLnBrk="0" hangingPunct="1">
              <a:lnSpc>
                <a:spcPct val="100000"/>
              </a:lnSpc>
              <a:spcBef>
                <a:spcPts val="389"/>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Intel</a:t>
            </a:r>
          </a:p>
          <a:p>
            <a:pPr marL="0" marR="0" lvl="0" indent="0" algn="l" defTabSz="995491" rtl="0" eaLnBrk="1" fontAlgn="auto" latinLnBrk="0" hangingPunct="1">
              <a:lnSpc>
                <a:spcPct val="100000"/>
              </a:lnSpc>
              <a:spcBef>
                <a:spcPts val="389"/>
              </a:spcBef>
              <a:spcAft>
                <a:spcPts val="0"/>
              </a:spcAft>
              <a:buClrTx/>
              <a:buSzTx/>
              <a:buFontTx/>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PayPal</a:t>
            </a:r>
          </a:p>
          <a:p>
            <a:pPr marL="0" marR="0" lvl="0" indent="0" algn="l" defTabSz="995491" rtl="0" eaLnBrk="1" fontAlgn="auto" latinLnBrk="0" hangingPunct="1">
              <a:lnSpc>
                <a:spcPct val="100000"/>
              </a:lnSpc>
              <a:spcBef>
                <a:spcPts val="389"/>
              </a:spcBef>
              <a:spcAft>
                <a:spcPts val="0"/>
              </a:spcAft>
              <a:buClrTx/>
              <a:buSzTx/>
              <a:buFontTx/>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SAP</a:t>
            </a:r>
          </a:p>
        </p:txBody>
      </p:sp>
      <p:sp>
        <p:nvSpPr>
          <p:cNvPr id="161" name="Textfeld 76"/>
          <p:cNvSpPr txBox="1">
            <a:spLocks/>
          </p:cNvSpPr>
          <p:nvPr/>
        </p:nvSpPr>
        <p:spPr>
          <a:xfrm>
            <a:off x="10480642" y="6011939"/>
            <a:ext cx="1043726" cy="683127"/>
          </a:xfrm>
          <a:prstGeom prst="rect">
            <a:avLst/>
          </a:prstGeom>
          <a:noFill/>
        </p:spPr>
        <p:txBody>
          <a:bodyPr wrap="square" lIns="0" tIns="0" rIns="0" bIns="72000" rtlCol="0" anchor="b" anchorCtr="0">
            <a:spAutoFit/>
          </a:bodyPr>
          <a:lstStyle>
            <a:defPPr>
              <a:defRPr lang="de-DE"/>
            </a:defPPr>
            <a:lvl1pPr>
              <a:spcBef>
                <a:spcPts val="400"/>
              </a:spcBef>
              <a:defRPr sz="1100">
                <a:latin typeface="SimonKucher" pitchFamily="2" charset="0"/>
              </a:defRPr>
            </a:lvl1pPr>
          </a:lstStyle>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John Wiley</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LinkedIn</a:t>
            </a:r>
          </a:p>
          <a:p>
            <a:pPr marL="0" marR="0" lvl="0" indent="0" algn="l" defTabSz="995491" rtl="0" eaLnBrk="1" fontAlgn="auto" latinLnBrk="0" hangingPunct="1">
              <a:lnSpc>
                <a:spcPct val="100000"/>
              </a:lnSpc>
              <a:spcBef>
                <a:spcPts val="400"/>
              </a:spcBef>
              <a:spcAft>
                <a:spcPts val="0"/>
              </a:spcAft>
              <a:buClrTx/>
              <a:buSzTx/>
              <a:buFont typeface="SimonKucher" pitchFamily="2" charset="0"/>
              <a:buNone/>
              <a:tabLst/>
              <a:defRPr/>
            </a:pPr>
            <a:r>
              <a:rPr kumimoji="0" lang="en-US" sz="1100" b="0" i="0" u="none" strike="noStrike" kern="1200" cap="none" spc="0" normalizeH="0" baseline="0" noProof="0" dirty="0">
                <a:ln>
                  <a:noFill/>
                </a:ln>
                <a:solidFill>
                  <a:srgbClr val="39322B"/>
                </a:solidFill>
                <a:effectLst/>
                <a:uLnTx/>
                <a:uFillTx/>
                <a:latin typeface="SimonKucher" pitchFamily="2" charset="0"/>
                <a:ea typeface="+mn-ea"/>
                <a:cs typeface="+mn-cs"/>
                <a:sym typeface="SimonKucher" pitchFamily="2" charset="0"/>
              </a:rPr>
              <a:t>Reed Elsevier</a:t>
            </a:r>
          </a:p>
        </p:txBody>
      </p:sp>
      <p:sp>
        <p:nvSpPr>
          <p:cNvPr id="163" name="TextBox 162"/>
          <p:cNvSpPr txBox="1"/>
          <p:nvPr/>
        </p:nvSpPr>
        <p:spPr>
          <a:xfrm rot="16200000">
            <a:off x="-113128" y="6167302"/>
            <a:ext cx="961061" cy="94466"/>
          </a:xfrm>
          <a:prstGeom prst="rect">
            <a:avLst/>
          </a:prstGeom>
          <a:noFill/>
        </p:spPr>
        <p:txBody>
          <a:bodyPr wrap="none" lIns="0" tIns="0" rIns="0" bIns="0" rtlCol="0">
            <a:spAutoFit/>
          </a:bodyPr>
          <a:lstStyle/>
          <a:p>
            <a:pPr marL="0" marR="0" lvl="0" indent="0" algn="l" defTabSz="995491" rtl="0" eaLnBrk="1" fontAlgn="auto" latinLnBrk="0" hangingPunct="1">
              <a:lnSpc>
                <a:spcPct val="100000"/>
              </a:lnSpc>
              <a:spcBef>
                <a:spcPts val="600"/>
              </a:spcBef>
              <a:spcAft>
                <a:spcPts val="0"/>
              </a:spcAft>
              <a:buClrTx/>
              <a:buSzTx/>
              <a:buFont typeface="SimonKucher" pitchFamily="2" charset="0"/>
              <a:buNone/>
              <a:tabLst/>
              <a:defRPr/>
            </a:pPr>
            <a:r>
              <a:rPr kumimoji="0" lang="en-US" sz="600" b="0" i="0" u="none" strike="noStrike" kern="1200" cap="none" spc="0" normalizeH="0" baseline="0" noProof="0" dirty="0">
                <a:ln>
                  <a:noFill/>
                </a:ln>
                <a:solidFill>
                  <a:srgbClr val="FFFFFF">
                    <a:lumMod val="65000"/>
                  </a:srgbClr>
                </a:solidFill>
                <a:effectLst/>
                <a:uLnTx/>
                <a:uFillTx/>
                <a:latin typeface="SimonKucher" pitchFamily="2" charset="0"/>
                <a:ea typeface="+mn-ea"/>
                <a:cs typeface="+mn-cs"/>
                <a:sym typeface="SimonKucher" pitchFamily="2" charset="0"/>
              </a:rPr>
              <a:t>Photos: www.colourbox.de</a:t>
            </a:r>
          </a:p>
        </p:txBody>
      </p:sp>
      <p:pic>
        <p:nvPicPr>
          <p:cNvPr id="164" name="Picture 163"/>
          <p:cNvPicPr>
            <a:picLocks/>
          </p:cNvPicPr>
          <p:nvPr/>
        </p:nvPicPr>
        <p:blipFill rotWithShape="1">
          <a:blip r:embed="rId9" cstate="print">
            <a:extLst>
              <a:ext uri="{28A0092B-C50C-407E-A947-70E740481C1C}">
                <a14:useLocalDpi xmlns:a14="http://schemas.microsoft.com/office/drawing/2010/main" val="0"/>
              </a:ext>
            </a:extLst>
          </a:blip>
          <a:srcRect t="33861" b="4523"/>
          <a:stretch/>
        </p:blipFill>
        <p:spPr>
          <a:xfrm>
            <a:off x="431106" y="5723066"/>
            <a:ext cx="2014653" cy="972000"/>
          </a:xfrm>
          <a:prstGeom prst="rect">
            <a:avLst/>
          </a:prstGeom>
        </p:spPr>
      </p:pic>
      <p:pic>
        <p:nvPicPr>
          <p:cNvPr id="165" name="Picture 164"/>
          <p:cNvPicPr>
            <a:picLocks/>
          </p:cNvPicPr>
          <p:nvPr/>
        </p:nvPicPr>
        <p:blipFill rotWithShape="1">
          <a:blip r:embed="rId10" cstate="print">
            <a:extLst>
              <a:ext uri="{28A0092B-C50C-407E-A947-70E740481C1C}">
                <a14:useLocalDpi xmlns:a14="http://schemas.microsoft.com/office/drawing/2010/main" val="0"/>
              </a:ext>
            </a:extLst>
          </a:blip>
          <a:srcRect t="10707" r="2845" b="23087"/>
          <a:stretch/>
        </p:blipFill>
        <p:spPr>
          <a:xfrm>
            <a:off x="431106" y="4640737"/>
            <a:ext cx="2014653" cy="972000"/>
          </a:xfrm>
          <a:prstGeom prst="rect">
            <a:avLst/>
          </a:prstGeom>
        </p:spPr>
      </p:pic>
      <p:pic>
        <p:nvPicPr>
          <p:cNvPr id="166" name="Picture 165"/>
          <p:cNvPicPr>
            <a:picLocks/>
          </p:cNvPicPr>
          <p:nvPr/>
        </p:nvPicPr>
        <p:blipFill rotWithShape="1">
          <a:blip r:embed="rId11" cstate="print">
            <a:extLst>
              <a:ext uri="{28A0092B-C50C-407E-A947-70E740481C1C}">
                <a14:useLocalDpi xmlns:a14="http://schemas.microsoft.com/office/drawing/2010/main" val="0"/>
              </a:ext>
            </a:extLst>
          </a:blip>
          <a:srcRect l="1918" t="15401" b="18781"/>
          <a:stretch/>
        </p:blipFill>
        <p:spPr>
          <a:xfrm>
            <a:off x="431106" y="3558408"/>
            <a:ext cx="2014653" cy="972000"/>
          </a:xfrm>
          <a:prstGeom prst="rect">
            <a:avLst/>
          </a:prstGeom>
        </p:spPr>
      </p:pic>
      <p:pic>
        <p:nvPicPr>
          <p:cNvPr id="167" name="Picture 166"/>
          <p:cNvPicPr>
            <a:picLocks/>
          </p:cNvPicPr>
          <p:nvPr/>
        </p:nvPicPr>
        <p:blipFill rotWithShape="1">
          <a:blip r:embed="rId12" cstate="print">
            <a:extLst>
              <a:ext uri="{28A0092B-C50C-407E-A947-70E740481C1C}">
                <a14:useLocalDpi xmlns:a14="http://schemas.microsoft.com/office/drawing/2010/main" val="0"/>
              </a:ext>
            </a:extLst>
          </a:blip>
          <a:srcRect t="16279" r="762" b="16476"/>
          <a:stretch/>
        </p:blipFill>
        <p:spPr>
          <a:xfrm>
            <a:off x="431106" y="2476080"/>
            <a:ext cx="2014653" cy="972000"/>
          </a:xfrm>
          <a:prstGeom prst="rect">
            <a:avLst/>
          </a:prstGeom>
        </p:spPr>
      </p:pic>
      <p:pic>
        <p:nvPicPr>
          <p:cNvPr id="168" name="Picture 167"/>
          <p:cNvPicPr>
            <a:picLocks/>
          </p:cNvPicPr>
          <p:nvPr/>
        </p:nvPicPr>
        <p:blipFill rotWithShape="1">
          <a:blip r:embed="rId13" cstate="print">
            <a:extLst>
              <a:ext uri="{28A0092B-C50C-407E-A947-70E740481C1C}">
                <a14:useLocalDpi xmlns:a14="http://schemas.microsoft.com/office/drawing/2010/main" val="0"/>
              </a:ext>
            </a:extLst>
          </a:blip>
          <a:srcRect l="3022" t="8074" b="25313"/>
          <a:stretch/>
        </p:blipFill>
        <p:spPr>
          <a:xfrm flipH="1">
            <a:off x="7066255" y="1395700"/>
            <a:ext cx="2014653" cy="972000"/>
          </a:xfrm>
          <a:prstGeom prst="rect">
            <a:avLst/>
          </a:prstGeom>
        </p:spPr>
      </p:pic>
      <p:pic>
        <p:nvPicPr>
          <p:cNvPr id="169" name="Picture 168"/>
          <p:cNvPicPr>
            <a:picLocks/>
          </p:cNvPicPr>
          <p:nvPr/>
        </p:nvPicPr>
        <p:blipFill rotWithShape="1">
          <a:blip r:embed="rId14" cstate="print">
            <a:extLst>
              <a:ext uri="{28A0092B-C50C-407E-A947-70E740481C1C}">
                <a14:useLocalDpi xmlns:a14="http://schemas.microsoft.com/office/drawing/2010/main" val="0"/>
              </a:ext>
            </a:extLst>
          </a:blip>
          <a:srcRect l="-154" t="7732" r="-154" b="25067"/>
          <a:stretch/>
        </p:blipFill>
        <p:spPr>
          <a:xfrm>
            <a:off x="7066255" y="3558408"/>
            <a:ext cx="2014653" cy="972000"/>
          </a:xfrm>
          <a:prstGeom prst="rect">
            <a:avLst/>
          </a:prstGeom>
        </p:spPr>
      </p:pic>
      <p:pic>
        <p:nvPicPr>
          <p:cNvPr id="5" name="COLOURBOX_Piotr-Adamowicz_35021256_ppt.jpg_"/>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061200" y="5728852"/>
            <a:ext cx="2014653" cy="972000"/>
          </a:xfrm>
          <a:prstGeom prst="rect">
            <a:avLst/>
          </a:prstGeom>
        </p:spPr>
      </p:pic>
    </p:spTree>
    <p:extLst>
      <p:ext uri="{BB962C8B-B14F-4D97-AF65-F5344CB8AC3E}">
        <p14:creationId xmlns:p14="http://schemas.microsoft.com/office/powerpoint/2010/main" val="419217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D7C4DE85-7C49-49E9-B7E8-223BF043B6FE}"/>
              </a:ext>
            </a:extLst>
          </p:cNvPr>
          <p:cNvSpPr/>
          <p:nvPr/>
        </p:nvSpPr>
        <p:spPr>
          <a:xfrm>
            <a:off x="451788" y="1654058"/>
            <a:ext cx="3858768" cy="5299075"/>
          </a:xfrm>
          <a:prstGeom prst="rect">
            <a:avLst/>
          </a:prstGeom>
          <a:solidFill>
            <a:schemeClr val="bg1"/>
          </a:solidFill>
          <a:ln w="9525">
            <a:noFill/>
          </a:ln>
          <a:effectLst>
            <a:outerShdw dist="50800" dir="5400000" algn="ctr" rotWithShape="0">
              <a:srgbClr val="C8004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3600" tIns="1368000" rIns="182880" bIns="18288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1" i="0" u="none" strike="noStrike" kern="1200" cap="none" spc="0" normalizeH="0" baseline="0" noProof="0" dirty="0">
                <a:ln>
                  <a:noFill/>
                </a:ln>
                <a:solidFill>
                  <a:srgbClr val="212721"/>
                </a:solidFill>
                <a:effectLst/>
                <a:uLnTx/>
                <a:uFillTx/>
                <a:latin typeface="+mj-lt"/>
                <a:ea typeface="+mn-ea"/>
                <a:cs typeface="+mn-cs"/>
              </a:rPr>
              <a:t>Price Strategy</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0" i="0" u="none" strike="noStrike" kern="1200" cap="none" spc="0" normalizeH="0" baseline="0" noProof="0" dirty="0">
                <a:ln>
                  <a:noFill/>
                </a:ln>
                <a:solidFill>
                  <a:srgbClr val="212721"/>
                </a:solidFill>
                <a:effectLst/>
                <a:uLnTx/>
                <a:uFillTx/>
                <a:latin typeface="+mj-lt"/>
                <a:ea typeface="+mn-ea"/>
                <a:cs typeface="+mn-cs"/>
              </a:rPr>
              <a:t>Set the right direction</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endParaRPr kumimoji="0" lang="en-US" sz="1600" b="0" i="0" u="none" strike="noStrike" kern="1200" cap="none" spc="0" normalizeH="0" baseline="0" noProof="0" dirty="0">
              <a:ln>
                <a:noFill/>
              </a:ln>
              <a:solidFill>
                <a:srgbClr val="212721"/>
              </a:solidFill>
              <a:effectLst/>
              <a:uLnTx/>
              <a:uFillTx/>
              <a:latin typeface="+mj-lt"/>
              <a:ea typeface="+mn-ea"/>
              <a:cs typeface="+mn-cs"/>
            </a:endParaRPr>
          </a:p>
        </p:txBody>
      </p:sp>
      <p:sp>
        <p:nvSpPr>
          <p:cNvPr id="59" name="Rectangle 58">
            <a:extLst>
              <a:ext uri="{FF2B5EF4-FFF2-40B4-BE49-F238E27FC236}">
                <a16:creationId xmlns:a16="http://schemas.microsoft.com/office/drawing/2014/main" id="{24BCAC8A-5079-43C3-9696-264358543714}"/>
              </a:ext>
            </a:extLst>
          </p:cNvPr>
          <p:cNvSpPr/>
          <p:nvPr/>
        </p:nvSpPr>
        <p:spPr>
          <a:xfrm>
            <a:off x="4800112" y="1654058"/>
            <a:ext cx="3858768" cy="5299075"/>
          </a:xfrm>
          <a:prstGeom prst="rect">
            <a:avLst/>
          </a:prstGeom>
          <a:solidFill>
            <a:schemeClr val="bg1"/>
          </a:solidFill>
          <a:ln w="9525">
            <a:noFill/>
          </a:ln>
          <a:effectLst>
            <a:outerShdw dist="50800" dir="5400000" algn="ctr" rotWithShape="0">
              <a:srgbClr val="C8004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3600" tIns="1368000" rIns="182880" bIns="18288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1" i="0" u="none" strike="noStrike" kern="1200" cap="none" spc="0" normalizeH="0" baseline="0" noProof="0" dirty="0">
                <a:ln>
                  <a:noFill/>
                </a:ln>
                <a:solidFill>
                  <a:srgbClr val="212721"/>
                </a:solidFill>
                <a:effectLst/>
                <a:uLnTx/>
                <a:uFillTx/>
                <a:latin typeface="+mj-lt"/>
                <a:ea typeface="+mn-ea"/>
                <a:cs typeface="+mn-cs"/>
              </a:rPr>
              <a:t>Price Setting</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0" i="0" u="none" strike="noStrike" kern="1200" cap="none" spc="0" normalizeH="0" baseline="0" noProof="0" dirty="0">
                <a:ln>
                  <a:noFill/>
                </a:ln>
                <a:solidFill>
                  <a:srgbClr val="212721"/>
                </a:solidFill>
                <a:effectLst/>
                <a:uLnTx/>
                <a:uFillTx/>
                <a:latin typeface="+mj-lt"/>
                <a:ea typeface="+mn-ea"/>
                <a:cs typeface="+mn-cs"/>
              </a:rPr>
              <a:t>Know the price you deserve</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endParaRPr kumimoji="0" lang="en-US" sz="1600" b="0" i="0" u="none" strike="noStrike" kern="1200" cap="none" spc="0" normalizeH="0" baseline="0" noProof="0" dirty="0">
              <a:ln>
                <a:noFill/>
              </a:ln>
              <a:solidFill>
                <a:srgbClr val="212721"/>
              </a:solidFill>
              <a:effectLst/>
              <a:uLnTx/>
              <a:uFillTx/>
              <a:latin typeface="+mj-lt"/>
              <a:ea typeface="+mn-ea"/>
              <a:cs typeface="+mn-cs"/>
            </a:endParaRPr>
          </a:p>
        </p:txBody>
      </p:sp>
      <p:sp>
        <p:nvSpPr>
          <p:cNvPr id="60" name="Rectangle 59">
            <a:extLst>
              <a:ext uri="{FF2B5EF4-FFF2-40B4-BE49-F238E27FC236}">
                <a16:creationId xmlns:a16="http://schemas.microsoft.com/office/drawing/2014/main" id="{EFFEAA1C-F59B-4A29-8216-F255E3509EDC}"/>
              </a:ext>
            </a:extLst>
          </p:cNvPr>
          <p:cNvSpPr/>
          <p:nvPr/>
        </p:nvSpPr>
        <p:spPr>
          <a:xfrm>
            <a:off x="9155723" y="1654058"/>
            <a:ext cx="3858768" cy="5299075"/>
          </a:xfrm>
          <a:prstGeom prst="rect">
            <a:avLst/>
          </a:prstGeom>
          <a:solidFill>
            <a:schemeClr val="bg1"/>
          </a:solidFill>
          <a:ln w="9525">
            <a:noFill/>
          </a:ln>
          <a:effectLst>
            <a:outerShdw dist="50800" dir="5400000" algn="ctr" rotWithShape="0">
              <a:srgbClr val="C8004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3600" tIns="1368000" rIns="182880" bIns="18288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1" i="0" u="none" strike="noStrike" kern="1200" cap="none" spc="0" normalizeH="0" baseline="0" noProof="0" dirty="0">
                <a:ln>
                  <a:noFill/>
                </a:ln>
                <a:solidFill>
                  <a:srgbClr val="212721"/>
                </a:solidFill>
                <a:effectLst/>
                <a:uLnTx/>
                <a:uFillTx/>
                <a:latin typeface="+mj-lt"/>
                <a:ea typeface="+mn-ea"/>
                <a:cs typeface="+mn-cs"/>
              </a:rPr>
              <a:t>Price Implementation</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0" i="0" u="none" strike="noStrike" kern="1200" cap="none" spc="0" normalizeH="0" baseline="0" noProof="0" dirty="0">
                <a:ln>
                  <a:noFill/>
                </a:ln>
                <a:solidFill>
                  <a:srgbClr val="212721"/>
                </a:solidFill>
                <a:effectLst/>
                <a:uLnTx/>
                <a:uFillTx/>
                <a:latin typeface="+mj-lt"/>
                <a:ea typeface="+mn-ea"/>
                <a:cs typeface="+mn-cs"/>
              </a:rPr>
              <a:t>Ensure you get what you deserve</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endParaRPr kumimoji="0" lang="en-US" sz="1600" b="0" i="0" u="none" strike="noStrike" kern="1200" cap="none" spc="0" normalizeH="0" baseline="0" noProof="0" dirty="0">
              <a:ln>
                <a:noFill/>
              </a:ln>
              <a:solidFill>
                <a:srgbClr val="212721"/>
              </a:solidFill>
              <a:effectLst/>
              <a:uLnTx/>
              <a:uFillTx/>
              <a:latin typeface="+mj-lt"/>
              <a:ea typeface="+mn-ea"/>
              <a:cs typeface="+mn-cs"/>
            </a:endParaRPr>
          </a:p>
        </p:txBody>
      </p:sp>
      <p:graphicFrame>
        <p:nvGraphicFramePr>
          <p:cNvPr id="33" name="Object 32" hidden="1">
            <a:extLst>
              <a:ext uri="{FF2B5EF4-FFF2-40B4-BE49-F238E27FC236}">
                <a16:creationId xmlns:a16="http://schemas.microsoft.com/office/drawing/2014/main" id="{090EFC53-9172-425B-80DC-A40288EAB540}"/>
              </a:ext>
            </a:extLst>
          </p:cNvPr>
          <p:cNvGraphicFramePr>
            <a:graphicFrameLocks noChangeAspect="1"/>
          </p:cNvGraphicFramePr>
          <p:nvPr>
            <p:custDataLst>
              <p:tags r:id="rId1"/>
            </p:custDataLst>
            <p:extLst>
              <p:ext uri="{D42A27DB-BD31-4B8C-83A1-F6EECF244321}">
                <p14:modId xmlns:p14="http://schemas.microsoft.com/office/powerpoint/2010/main" val="14054853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33" name="Object 32" hidden="1">
                        <a:extLst>
                          <a:ext uri="{FF2B5EF4-FFF2-40B4-BE49-F238E27FC236}">
                            <a16:creationId xmlns:a16="http://schemas.microsoft.com/office/drawing/2014/main" id="{090EFC53-9172-425B-80DC-A40288EAB54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6" name="Slide Number Placeholder 55">
            <a:extLst>
              <a:ext uri="{FF2B5EF4-FFF2-40B4-BE49-F238E27FC236}">
                <a16:creationId xmlns:a16="http://schemas.microsoft.com/office/drawing/2014/main" id="{B371C397-B267-40F2-A9A9-C5A27346EC64}"/>
              </a:ext>
            </a:extLst>
          </p:cNvPr>
          <p:cNvSpPr>
            <a:spLocks noGrp="1"/>
          </p:cNvSpPr>
          <p:nvPr>
            <p:ph type="sldNum" sz="quarter" idx="18"/>
          </p:nvPr>
        </p:nvSpPr>
        <p:spPr/>
        <p:txBody>
          <a:bodyPr/>
          <a:lstStyle/>
          <a:p>
            <a:pPr defTabSz="888980"/>
            <a:fld id="{3A65056A-10E9-40C8-A093-AA138EB7B919}" type="slidenum">
              <a:rPr lang="de-DE" smtClean="0"/>
              <a:pPr defTabSz="888980"/>
              <a:t>6</a:t>
            </a:fld>
            <a:endParaRPr lang="de-DE" dirty="0"/>
          </a:p>
        </p:txBody>
      </p:sp>
      <p:sp>
        <p:nvSpPr>
          <p:cNvPr id="6" name="Title 5">
            <a:extLst>
              <a:ext uri="{FF2B5EF4-FFF2-40B4-BE49-F238E27FC236}">
                <a16:creationId xmlns:a16="http://schemas.microsoft.com/office/drawing/2014/main" id="{99256F45-B8BD-417A-A17E-5FDCBFE8DA9D}"/>
              </a:ext>
            </a:extLst>
          </p:cNvPr>
          <p:cNvSpPr>
            <a:spLocks noGrp="1"/>
          </p:cNvSpPr>
          <p:nvPr>
            <p:ph type="title"/>
          </p:nvPr>
        </p:nvSpPr>
        <p:spPr>
          <a:xfrm>
            <a:off x="431800" y="396415"/>
            <a:ext cx="10836275" cy="667362"/>
          </a:xfrm>
        </p:spPr>
        <p:txBody>
          <a:bodyPr vert="horz"/>
          <a:lstStyle/>
          <a:p>
            <a:r>
              <a:rPr lang="en-US" dirty="0"/>
              <a:t>Pricing is a process from determining the price strategy, setting the price to</a:t>
            </a:r>
            <a:br>
              <a:rPr lang="en-US" dirty="0"/>
            </a:br>
            <a:r>
              <a:rPr lang="en-US" dirty="0"/>
              <a:t>finally implementing it</a:t>
            </a:r>
            <a:endParaRPr lang="en-ID" dirty="0"/>
          </a:p>
        </p:txBody>
      </p:sp>
      <p:sp>
        <p:nvSpPr>
          <p:cNvPr id="22" name="Footer Placeholder 21">
            <a:extLst>
              <a:ext uri="{FF2B5EF4-FFF2-40B4-BE49-F238E27FC236}">
                <a16:creationId xmlns:a16="http://schemas.microsoft.com/office/drawing/2014/main" id="{41BC005F-BF79-4A11-A1AA-B16F228D3F5E}"/>
              </a:ext>
            </a:extLst>
          </p:cNvPr>
          <p:cNvSpPr>
            <a:spLocks noGrp="1"/>
          </p:cNvSpPr>
          <p:nvPr>
            <p:ph type="ftr" sz="quarter" idx="17"/>
          </p:nvPr>
        </p:nvSpPr>
        <p:spPr/>
        <p:txBody>
          <a:bodyPr/>
          <a:lstStyle/>
          <a:p>
            <a:pPr defTabSz="888980"/>
            <a:r>
              <a:rPr lang="en-US"/>
              <a:t>Simon-Kucher | Pricing Excellence | Vereniging voor Mededingingsrecht | March 5th 2024</a:t>
            </a:r>
            <a:endParaRPr lang="de-DE" dirty="0"/>
          </a:p>
        </p:txBody>
      </p:sp>
      <p:sp>
        <p:nvSpPr>
          <p:cNvPr id="4" name="Text Placeholder 3">
            <a:extLst>
              <a:ext uri="{FF2B5EF4-FFF2-40B4-BE49-F238E27FC236}">
                <a16:creationId xmlns:a16="http://schemas.microsoft.com/office/drawing/2014/main" id="{7742584C-EA90-4F90-83FD-C9BDD9210B6A}"/>
              </a:ext>
            </a:extLst>
          </p:cNvPr>
          <p:cNvSpPr>
            <a:spLocks noGrp="1"/>
          </p:cNvSpPr>
          <p:nvPr>
            <p:ph type="body" sz="quarter" idx="14"/>
          </p:nvPr>
        </p:nvSpPr>
        <p:spPr/>
        <p:txBody>
          <a:bodyPr/>
          <a:lstStyle/>
          <a:p>
            <a:r>
              <a:rPr lang="en-ID" dirty="0"/>
              <a:t>Source: Simon-Kucher</a:t>
            </a:r>
          </a:p>
        </p:txBody>
      </p:sp>
      <p:sp>
        <p:nvSpPr>
          <p:cNvPr id="3" name="Text Placeholder 2">
            <a:extLst>
              <a:ext uri="{FF2B5EF4-FFF2-40B4-BE49-F238E27FC236}">
                <a16:creationId xmlns:a16="http://schemas.microsoft.com/office/drawing/2014/main" id="{BA495F6E-F223-F474-7C04-F5843F155169}"/>
              </a:ext>
            </a:extLst>
          </p:cNvPr>
          <p:cNvSpPr>
            <a:spLocks noGrp="1"/>
          </p:cNvSpPr>
          <p:nvPr>
            <p:ph type="body" sz="quarter" idx="19"/>
          </p:nvPr>
        </p:nvSpPr>
        <p:spPr/>
        <p:txBody>
          <a:bodyPr/>
          <a:lstStyle/>
          <a:p>
            <a:endParaRPr lang="en-US"/>
          </a:p>
        </p:txBody>
      </p:sp>
      <p:cxnSp>
        <p:nvCxnSpPr>
          <p:cNvPr id="62" name="Straight Connector 61">
            <a:extLst>
              <a:ext uri="{FF2B5EF4-FFF2-40B4-BE49-F238E27FC236}">
                <a16:creationId xmlns:a16="http://schemas.microsoft.com/office/drawing/2014/main" id="{EA662892-7BBD-4678-845D-9CADC388FFDF}"/>
              </a:ext>
            </a:extLst>
          </p:cNvPr>
          <p:cNvCxnSpPr>
            <a:cxnSpLocks/>
          </p:cNvCxnSpPr>
          <p:nvPr/>
        </p:nvCxnSpPr>
        <p:spPr>
          <a:xfrm>
            <a:off x="625205" y="3750927"/>
            <a:ext cx="666000" cy="0"/>
          </a:xfrm>
          <a:prstGeom prst="line">
            <a:avLst/>
          </a:prstGeom>
          <a:ln w="38100">
            <a:solidFill>
              <a:srgbClr val="C8004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7602DD0-3DE4-4ED5-85F1-9E328585703A}"/>
              </a:ext>
            </a:extLst>
          </p:cNvPr>
          <p:cNvCxnSpPr>
            <a:cxnSpLocks/>
          </p:cNvCxnSpPr>
          <p:nvPr/>
        </p:nvCxnSpPr>
        <p:spPr>
          <a:xfrm>
            <a:off x="4950489" y="3750927"/>
            <a:ext cx="666000" cy="0"/>
          </a:xfrm>
          <a:prstGeom prst="line">
            <a:avLst/>
          </a:prstGeom>
          <a:ln w="38100">
            <a:solidFill>
              <a:srgbClr val="C8004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9488FF2-1E55-4568-BDBE-35CF4E91889B}"/>
              </a:ext>
            </a:extLst>
          </p:cNvPr>
          <p:cNvCxnSpPr>
            <a:cxnSpLocks/>
          </p:cNvCxnSpPr>
          <p:nvPr/>
        </p:nvCxnSpPr>
        <p:spPr>
          <a:xfrm>
            <a:off x="9285107" y="3750927"/>
            <a:ext cx="666000" cy="0"/>
          </a:xfrm>
          <a:prstGeom prst="line">
            <a:avLst/>
          </a:prstGeom>
          <a:ln w="38100">
            <a:solidFill>
              <a:srgbClr val="C80041"/>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DDAD701D-E8EB-018F-EEF9-EB5098229112}"/>
              </a:ext>
            </a:extLst>
          </p:cNvPr>
          <p:cNvGrpSpPr/>
          <p:nvPr/>
        </p:nvGrpSpPr>
        <p:grpSpPr>
          <a:xfrm>
            <a:off x="1932538" y="1512000"/>
            <a:ext cx="897269" cy="897269"/>
            <a:chOff x="598701" y="1868044"/>
            <a:chExt cx="897269" cy="897269"/>
          </a:xfrm>
        </p:grpSpPr>
        <p:sp>
          <p:nvSpPr>
            <p:cNvPr id="61" name="Oval 5">
              <a:extLst>
                <a:ext uri="{FF2B5EF4-FFF2-40B4-BE49-F238E27FC236}">
                  <a16:creationId xmlns:a16="http://schemas.microsoft.com/office/drawing/2014/main" id="{E3264C35-6264-4499-8DC0-1DBC82C59908}"/>
                </a:ext>
              </a:extLst>
            </p:cNvPr>
            <p:cNvSpPr/>
            <p:nvPr/>
          </p:nvSpPr>
          <p:spPr>
            <a:xfrm>
              <a:off x="598701" y="1868044"/>
              <a:ext cx="897269" cy="897269"/>
            </a:xfrm>
            <a:prstGeom prst="roundRect">
              <a:avLst>
                <a:gd name="adj" fmla="val 9407"/>
              </a:avLst>
            </a:prstGeom>
            <a:solidFill>
              <a:schemeClr val="accent1">
                <a:lumMod val="50000"/>
              </a:schemeClr>
            </a:solidFill>
            <a:ln w="9525" cap="flat" cmpd="sng" algn="ctr">
              <a:noFill/>
              <a:prstDash val="solid"/>
              <a:miter lim="800000"/>
            </a:ln>
            <a:effectLst/>
          </p:spPr>
          <p:txBody>
            <a:bodyPr wrap="square"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SimonKucher" pitchFamily="2" charset="0"/>
              </a:endParaRPr>
            </a:p>
          </p:txBody>
        </p:sp>
        <p:grpSp>
          <p:nvGrpSpPr>
            <p:cNvPr id="71" name="Group 70">
              <a:extLst>
                <a:ext uri="{FF2B5EF4-FFF2-40B4-BE49-F238E27FC236}">
                  <a16:creationId xmlns:a16="http://schemas.microsoft.com/office/drawing/2014/main" id="{2F034128-C38A-4C9E-91D4-C8332E0D68A5}"/>
                </a:ext>
              </a:extLst>
            </p:cNvPr>
            <p:cNvGrpSpPr/>
            <p:nvPr/>
          </p:nvGrpSpPr>
          <p:grpSpPr>
            <a:xfrm>
              <a:off x="908534" y="1971118"/>
              <a:ext cx="265922" cy="658367"/>
              <a:chOff x="4276077" y="5304198"/>
              <a:chExt cx="369160" cy="913964"/>
            </a:xfrm>
            <a:solidFill>
              <a:schemeClr val="bg1"/>
            </a:solidFill>
          </p:grpSpPr>
          <p:sp>
            <p:nvSpPr>
              <p:cNvPr id="72" name="Oval 31">
                <a:extLst>
                  <a:ext uri="{FF2B5EF4-FFF2-40B4-BE49-F238E27FC236}">
                    <a16:creationId xmlns:a16="http://schemas.microsoft.com/office/drawing/2014/main" id="{B535B56A-2D77-4A56-99BF-47DB62B2A6AD}"/>
                  </a:ext>
                </a:extLst>
              </p:cNvPr>
              <p:cNvSpPr/>
              <p:nvPr/>
            </p:nvSpPr>
            <p:spPr>
              <a:xfrm>
                <a:off x="4281334" y="5466223"/>
                <a:ext cx="358646" cy="207431"/>
              </a:xfrm>
              <a:custGeom>
                <a:avLst/>
                <a:gdLst/>
                <a:ahLst/>
                <a:cxnLst/>
                <a:rect l="l" t="t" r="r" b="b"/>
                <a:pathLst>
                  <a:path w="647764" h="374650">
                    <a:moveTo>
                      <a:pt x="324483" y="0"/>
                    </a:moveTo>
                    <a:cubicBezTo>
                      <a:pt x="373022" y="0"/>
                      <a:pt x="415201" y="71479"/>
                      <a:pt x="435929" y="176657"/>
                    </a:cubicBezTo>
                    <a:cubicBezTo>
                      <a:pt x="461679" y="152851"/>
                      <a:pt x="496320" y="139700"/>
                      <a:pt x="534033" y="139700"/>
                    </a:cubicBezTo>
                    <a:cubicBezTo>
                      <a:pt x="578806" y="139700"/>
                      <a:pt x="619251" y="158236"/>
                      <a:pt x="647764" y="188388"/>
                    </a:cubicBezTo>
                    <a:cubicBezTo>
                      <a:pt x="595964" y="206511"/>
                      <a:pt x="544130" y="249736"/>
                      <a:pt x="506737" y="310571"/>
                    </a:cubicBezTo>
                    <a:cubicBezTo>
                      <a:pt x="493849" y="331539"/>
                      <a:pt x="483602" y="353093"/>
                      <a:pt x="476470" y="374650"/>
                    </a:cubicBezTo>
                    <a:lnTo>
                      <a:pt x="166137" y="374650"/>
                    </a:lnTo>
                    <a:cubicBezTo>
                      <a:pt x="159012" y="353090"/>
                      <a:pt x="148766" y="331538"/>
                      <a:pt x="135879" y="310571"/>
                    </a:cubicBezTo>
                    <a:cubicBezTo>
                      <a:pt x="99721" y="251745"/>
                      <a:pt x="50060" y="209385"/>
                      <a:pt x="0" y="190172"/>
                    </a:cubicBezTo>
                    <a:cubicBezTo>
                      <a:pt x="28333" y="158875"/>
                      <a:pt x="69394" y="139700"/>
                      <a:pt x="114933" y="139700"/>
                    </a:cubicBezTo>
                    <a:cubicBezTo>
                      <a:pt x="152646" y="139700"/>
                      <a:pt x="187287" y="152851"/>
                      <a:pt x="213037" y="176657"/>
                    </a:cubicBezTo>
                    <a:cubicBezTo>
                      <a:pt x="233765" y="71479"/>
                      <a:pt x="275944" y="0"/>
                      <a:pt x="324483" y="0"/>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73" name="Freeform 83">
                <a:extLst>
                  <a:ext uri="{FF2B5EF4-FFF2-40B4-BE49-F238E27FC236}">
                    <a16:creationId xmlns:a16="http://schemas.microsoft.com/office/drawing/2014/main" id="{0338CE93-BFA9-4DEA-BB8F-3FC80EA10BA1}"/>
                  </a:ext>
                </a:extLst>
              </p:cNvPr>
              <p:cNvSpPr/>
              <p:nvPr/>
            </p:nvSpPr>
            <p:spPr>
              <a:xfrm>
                <a:off x="4335846" y="5756056"/>
                <a:ext cx="249621" cy="288734"/>
              </a:xfrm>
              <a:custGeom>
                <a:avLst/>
                <a:gdLst>
                  <a:gd name="connsiteX0" fmla="*/ 120650 w 450850"/>
                  <a:gd name="connsiteY0" fmla="*/ 6350 h 520700"/>
                  <a:gd name="connsiteX1" fmla="*/ 336550 w 450850"/>
                  <a:gd name="connsiteY1" fmla="*/ 0 h 520700"/>
                  <a:gd name="connsiteX2" fmla="*/ 450850 w 450850"/>
                  <a:gd name="connsiteY2" fmla="*/ 520700 h 520700"/>
                  <a:gd name="connsiteX3" fmla="*/ 0 w 450850"/>
                  <a:gd name="connsiteY3" fmla="*/ 514350 h 520700"/>
                  <a:gd name="connsiteX4" fmla="*/ 120650 w 450850"/>
                  <a:gd name="connsiteY4" fmla="*/ 6350 h 520700"/>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5143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5143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5143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9906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9906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9906 h 521493"/>
                  <a:gd name="connsiteX4" fmla="*/ 120650 w 450850"/>
                  <a:gd name="connsiteY4" fmla="*/ 0 h 52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850" h="521493">
                    <a:moveTo>
                      <a:pt x="120650" y="0"/>
                    </a:moveTo>
                    <a:lnTo>
                      <a:pt x="336550" y="793"/>
                    </a:lnTo>
                    <a:cubicBezTo>
                      <a:pt x="341312" y="255322"/>
                      <a:pt x="412750" y="347926"/>
                      <a:pt x="450850" y="521493"/>
                    </a:cubicBezTo>
                    <a:lnTo>
                      <a:pt x="0" y="519906"/>
                    </a:lnTo>
                    <a:cubicBezTo>
                      <a:pt x="40217" y="348192"/>
                      <a:pt x="113771" y="257439"/>
                      <a:pt x="120650" y="0"/>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74" name="Round Same Side Corner Rectangle 84">
                <a:extLst>
                  <a:ext uri="{FF2B5EF4-FFF2-40B4-BE49-F238E27FC236}">
                    <a16:creationId xmlns:a16="http://schemas.microsoft.com/office/drawing/2014/main" id="{C8EA41CC-28E7-4B0C-AB0B-0992C809CEBD}"/>
                  </a:ext>
                </a:extLst>
              </p:cNvPr>
              <p:cNvSpPr/>
              <p:nvPr/>
            </p:nvSpPr>
            <p:spPr>
              <a:xfrm>
                <a:off x="4311016" y="6055667"/>
                <a:ext cx="299281" cy="39553"/>
              </a:xfrm>
              <a:prstGeom prst="round2SameRect">
                <a:avLst>
                  <a:gd name="adj1" fmla="val 50000"/>
                  <a:gd name="adj2" fmla="val 0"/>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75" name="Round Same Side Corner Rectangle 85">
                <a:extLst>
                  <a:ext uri="{FF2B5EF4-FFF2-40B4-BE49-F238E27FC236}">
                    <a16:creationId xmlns:a16="http://schemas.microsoft.com/office/drawing/2014/main" id="{DD354124-74FC-4B39-A989-7E1E8E51B150}"/>
                  </a:ext>
                </a:extLst>
              </p:cNvPr>
              <p:cNvSpPr/>
              <p:nvPr/>
            </p:nvSpPr>
            <p:spPr>
              <a:xfrm>
                <a:off x="4276077" y="6106096"/>
                <a:ext cx="369160" cy="112066"/>
              </a:xfrm>
              <a:prstGeom prst="round2SameRect">
                <a:avLst>
                  <a:gd name="adj1" fmla="val 25904"/>
                  <a:gd name="adj2" fmla="val 0"/>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76" name="Rounded Rectangle 86">
                <a:extLst>
                  <a:ext uri="{FF2B5EF4-FFF2-40B4-BE49-F238E27FC236}">
                    <a16:creationId xmlns:a16="http://schemas.microsoft.com/office/drawing/2014/main" id="{E7A89A65-FAB6-42A3-80F6-9CF67783FCE2}"/>
                  </a:ext>
                </a:extLst>
              </p:cNvPr>
              <p:cNvSpPr/>
              <p:nvPr/>
            </p:nvSpPr>
            <p:spPr>
              <a:xfrm>
                <a:off x="4355843" y="5684532"/>
                <a:ext cx="209628" cy="60647"/>
              </a:xfrm>
              <a:prstGeom prst="round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77" name="Plus 87">
                <a:extLst>
                  <a:ext uri="{FF2B5EF4-FFF2-40B4-BE49-F238E27FC236}">
                    <a16:creationId xmlns:a16="http://schemas.microsoft.com/office/drawing/2014/main" id="{5B7DB05D-8999-4CEA-BBF8-1A7EA75447F9}"/>
                  </a:ext>
                </a:extLst>
              </p:cNvPr>
              <p:cNvSpPr>
                <a:spLocks noChangeAspect="1"/>
              </p:cNvSpPr>
              <p:nvPr/>
            </p:nvSpPr>
            <p:spPr>
              <a:xfrm>
                <a:off x="4352656" y="5304198"/>
                <a:ext cx="216000" cy="216000"/>
              </a:xfrm>
              <a:prstGeom prst="mathPlus">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ndParaRPr>
              </a:p>
            </p:txBody>
          </p:sp>
        </p:grpSp>
      </p:grpSp>
      <p:grpSp>
        <p:nvGrpSpPr>
          <p:cNvPr id="10" name="Group 9">
            <a:extLst>
              <a:ext uri="{FF2B5EF4-FFF2-40B4-BE49-F238E27FC236}">
                <a16:creationId xmlns:a16="http://schemas.microsoft.com/office/drawing/2014/main" id="{C07CD4D2-9C0A-4C92-FF3F-F9A3518CB222}"/>
              </a:ext>
            </a:extLst>
          </p:cNvPr>
          <p:cNvGrpSpPr/>
          <p:nvPr/>
        </p:nvGrpSpPr>
        <p:grpSpPr>
          <a:xfrm>
            <a:off x="6280862" y="1512000"/>
            <a:ext cx="897269" cy="897269"/>
            <a:chOff x="4950489" y="1868044"/>
            <a:chExt cx="897269" cy="897269"/>
          </a:xfrm>
        </p:grpSpPr>
        <p:sp>
          <p:nvSpPr>
            <p:cNvPr id="63" name="Oval 5">
              <a:extLst>
                <a:ext uri="{FF2B5EF4-FFF2-40B4-BE49-F238E27FC236}">
                  <a16:creationId xmlns:a16="http://schemas.microsoft.com/office/drawing/2014/main" id="{84A16A40-A71A-4E7D-8745-02CFD5D06A2B}"/>
                </a:ext>
              </a:extLst>
            </p:cNvPr>
            <p:cNvSpPr/>
            <p:nvPr/>
          </p:nvSpPr>
          <p:spPr>
            <a:xfrm>
              <a:off x="4950489" y="1868044"/>
              <a:ext cx="897269" cy="897269"/>
            </a:xfrm>
            <a:prstGeom prst="roundRect">
              <a:avLst>
                <a:gd name="adj" fmla="val 9407"/>
              </a:avLst>
            </a:prstGeom>
            <a:solidFill>
              <a:schemeClr val="accent1">
                <a:lumMod val="50000"/>
              </a:schemeClr>
            </a:solidFill>
            <a:ln w="9525" cap="flat" cmpd="sng" algn="ctr">
              <a:noFill/>
              <a:prstDash val="solid"/>
              <a:miter lim="800000"/>
            </a:ln>
            <a:effectLst/>
          </p:spPr>
          <p:txBody>
            <a:bodyPr wrap="square"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SimonKucher" pitchFamily="2" charset="0"/>
              </a:endParaRPr>
            </a:p>
          </p:txBody>
        </p:sp>
        <p:sp>
          <p:nvSpPr>
            <p:cNvPr id="81" name="Freeform 412">
              <a:extLst>
                <a:ext uri="{FF2B5EF4-FFF2-40B4-BE49-F238E27FC236}">
                  <a16:creationId xmlns:a16="http://schemas.microsoft.com/office/drawing/2014/main" id="{169C3ACD-5D7D-4DF7-99CB-FF3E4E573105}"/>
                </a:ext>
              </a:extLst>
            </p:cNvPr>
            <p:cNvSpPr/>
            <p:nvPr/>
          </p:nvSpPr>
          <p:spPr>
            <a:xfrm rot="18445589">
              <a:off x="5143728" y="2175355"/>
              <a:ext cx="552577" cy="276131"/>
            </a:xfrm>
            <a:custGeom>
              <a:avLst/>
              <a:gdLst>
                <a:gd name="connsiteX0" fmla="*/ 331486 w 407906"/>
                <a:gd name="connsiteY0" fmla="*/ 86671 h 203837"/>
                <a:gd name="connsiteX1" fmla="*/ 341100 w 407906"/>
                <a:gd name="connsiteY1" fmla="*/ 101861 h 203837"/>
                <a:gd name="connsiteX2" fmla="*/ 340439 w 407906"/>
                <a:gd name="connsiteY2" fmla="*/ 101885 h 203837"/>
                <a:gd name="connsiteX3" fmla="*/ 341131 w 407906"/>
                <a:gd name="connsiteY3" fmla="*/ 101912 h 203837"/>
                <a:gd name="connsiteX4" fmla="*/ 265663 w 407906"/>
                <a:gd name="connsiteY4" fmla="*/ 191628 h 203837"/>
                <a:gd name="connsiteX5" fmla="*/ 249314 w 407906"/>
                <a:gd name="connsiteY5" fmla="*/ 203216 h 203837"/>
                <a:gd name="connsiteX6" fmla="*/ 249408 w 407906"/>
                <a:gd name="connsiteY6" fmla="*/ 202287 h 203837"/>
                <a:gd name="connsiteX7" fmla="*/ 241733 w 407906"/>
                <a:gd name="connsiteY7" fmla="*/ 203837 h 203837"/>
                <a:gd name="connsiteX8" fmla="*/ 26550 w 407906"/>
                <a:gd name="connsiteY8" fmla="*/ 203837 h 203837"/>
                <a:gd name="connsiteX9" fmla="*/ 0 w 407906"/>
                <a:gd name="connsiteY9" fmla="*/ 177287 h 203837"/>
                <a:gd name="connsiteX10" fmla="*/ 0 w 407906"/>
                <a:gd name="connsiteY10" fmla="*/ 26550 h 203837"/>
                <a:gd name="connsiteX11" fmla="*/ 26550 w 407906"/>
                <a:gd name="connsiteY11" fmla="*/ 0 h 203837"/>
                <a:gd name="connsiteX12" fmla="*/ 241733 w 407906"/>
                <a:gd name="connsiteY12" fmla="*/ 0 h 203837"/>
                <a:gd name="connsiteX13" fmla="*/ 249190 w 407906"/>
                <a:gd name="connsiteY13" fmla="*/ 1506 h 203837"/>
                <a:gd name="connsiteX14" fmla="*/ 249082 w 407906"/>
                <a:gd name="connsiteY14" fmla="*/ 740 h 203837"/>
                <a:gd name="connsiteX15" fmla="*/ 259833 w 407906"/>
                <a:gd name="connsiteY15" fmla="*/ 7291 h 203837"/>
                <a:gd name="connsiteX16" fmla="*/ 259977 w 407906"/>
                <a:gd name="connsiteY16" fmla="*/ 7419 h 203837"/>
                <a:gd name="connsiteX17" fmla="*/ 260506 w 407906"/>
                <a:gd name="connsiteY17" fmla="*/ 7776 h 203837"/>
                <a:gd name="connsiteX18" fmla="*/ 260699 w 407906"/>
                <a:gd name="connsiteY18" fmla="*/ 8062 h 203837"/>
                <a:gd name="connsiteX19" fmla="*/ 265454 w 407906"/>
                <a:gd name="connsiteY19" fmla="*/ 12295 h 203837"/>
                <a:gd name="connsiteX20" fmla="*/ 285649 w 407906"/>
                <a:gd name="connsiteY20" fmla="*/ 33504 h 203837"/>
                <a:gd name="connsiteX21" fmla="*/ 289180 w 407906"/>
                <a:gd name="connsiteY21" fmla="*/ 37450 h 203837"/>
                <a:gd name="connsiteX22" fmla="*/ 288330 w 407906"/>
                <a:gd name="connsiteY22" fmla="*/ 37998 h 203837"/>
                <a:gd name="connsiteX23" fmla="*/ 269989 w 407906"/>
                <a:gd name="connsiteY23" fmla="*/ 56732 h 203837"/>
                <a:gd name="connsiteX24" fmla="*/ 263152 w 407906"/>
                <a:gd name="connsiteY24" fmla="*/ 67797 h 203837"/>
                <a:gd name="connsiteX25" fmla="*/ 258904 w 407906"/>
                <a:gd name="connsiteY25" fmla="*/ 68624 h 203837"/>
                <a:gd name="connsiteX26" fmla="*/ 248385 w 407906"/>
                <a:gd name="connsiteY26" fmla="*/ 75609 h 203837"/>
                <a:gd name="connsiteX27" fmla="*/ 248385 w 407906"/>
                <a:gd name="connsiteY27" fmla="*/ 120582 h 203837"/>
                <a:gd name="connsiteX28" fmla="*/ 293358 w 407906"/>
                <a:gd name="connsiteY28" fmla="*/ 120582 h 203837"/>
                <a:gd name="connsiteX29" fmla="*/ 302672 w 407906"/>
                <a:gd name="connsiteY29" fmla="*/ 98096 h 203837"/>
                <a:gd name="connsiteX30" fmla="*/ 302287 w 407906"/>
                <a:gd name="connsiteY30" fmla="*/ 96117 h 203837"/>
                <a:gd name="connsiteX31" fmla="*/ 306492 w 407906"/>
                <a:gd name="connsiteY31" fmla="*/ 89743 h 203837"/>
                <a:gd name="connsiteX32" fmla="*/ 319916 w 407906"/>
                <a:gd name="connsiteY32" fmla="*/ 76320 h 203837"/>
                <a:gd name="connsiteX33" fmla="*/ 322217 w 407906"/>
                <a:gd name="connsiteY33" fmla="*/ 75113 h 203837"/>
                <a:gd name="connsiteX34" fmla="*/ 390306 w 407906"/>
                <a:gd name="connsiteY34" fmla="*/ 51314 h 203837"/>
                <a:gd name="connsiteX35" fmla="*/ 380856 w 407906"/>
                <a:gd name="connsiteY35" fmla="*/ 157674 h 203837"/>
                <a:gd name="connsiteX36" fmla="*/ 361458 w 407906"/>
                <a:gd name="connsiteY36" fmla="*/ 172715 h 203837"/>
                <a:gd name="connsiteX37" fmla="*/ 360892 w 407906"/>
                <a:gd name="connsiteY37" fmla="*/ 172957 h 203837"/>
                <a:gd name="connsiteX38" fmla="*/ 353686 w 407906"/>
                <a:gd name="connsiteY38" fmla="*/ 178149 h 203837"/>
                <a:gd name="connsiteX39" fmla="*/ 342624 w 407906"/>
                <a:gd name="connsiteY39" fmla="*/ 184434 h 203837"/>
                <a:gd name="connsiteX40" fmla="*/ 315781 w 407906"/>
                <a:gd name="connsiteY40" fmla="*/ 194898 h 203837"/>
                <a:gd name="connsiteX41" fmla="*/ 300415 w 407906"/>
                <a:gd name="connsiteY41" fmla="*/ 201200 h 203837"/>
                <a:gd name="connsiteX42" fmla="*/ 299192 w 407906"/>
                <a:gd name="connsiteY42" fmla="*/ 201056 h 203837"/>
                <a:gd name="connsiteX43" fmla="*/ 297682 w 407906"/>
                <a:gd name="connsiteY43" fmla="*/ 201682 h 203837"/>
                <a:gd name="connsiteX44" fmla="*/ 289264 w 407906"/>
                <a:gd name="connsiteY44" fmla="*/ 198195 h 203837"/>
                <a:gd name="connsiteX45" fmla="*/ 285777 w 407906"/>
                <a:gd name="connsiteY45" fmla="*/ 189777 h 203837"/>
                <a:gd name="connsiteX46" fmla="*/ 286578 w 407906"/>
                <a:gd name="connsiteY46" fmla="*/ 185663 h 203837"/>
                <a:gd name="connsiteX47" fmla="*/ 286801 w 407906"/>
                <a:gd name="connsiteY47" fmla="*/ 185069 h 203837"/>
                <a:gd name="connsiteX48" fmla="*/ 289264 w 407906"/>
                <a:gd name="connsiteY48" fmla="*/ 181360 h 203837"/>
                <a:gd name="connsiteX49" fmla="*/ 293720 w 407906"/>
                <a:gd name="connsiteY49" fmla="*/ 179514 h 203837"/>
                <a:gd name="connsiteX50" fmla="*/ 292650 w 407906"/>
                <a:gd name="connsiteY50" fmla="*/ 179023 h 203837"/>
                <a:gd name="connsiteX51" fmla="*/ 296526 w 407906"/>
                <a:gd name="connsiteY51" fmla="*/ 178352 h 203837"/>
                <a:gd name="connsiteX52" fmla="*/ 297682 w 407906"/>
                <a:gd name="connsiteY52" fmla="*/ 177873 h 203837"/>
                <a:gd name="connsiteX53" fmla="*/ 298027 w 407906"/>
                <a:gd name="connsiteY53" fmla="*/ 178016 h 203837"/>
                <a:gd name="connsiteX54" fmla="*/ 305586 w 407906"/>
                <a:gd name="connsiteY54" fmla="*/ 175333 h 203837"/>
                <a:gd name="connsiteX55" fmla="*/ 313051 w 407906"/>
                <a:gd name="connsiteY55" fmla="*/ 172150 h 203837"/>
                <a:gd name="connsiteX56" fmla="*/ 334890 w 407906"/>
                <a:gd name="connsiteY56" fmla="*/ 163050 h 203837"/>
                <a:gd name="connsiteX57" fmla="*/ 344392 w 407906"/>
                <a:gd name="connsiteY57" fmla="*/ 158088 h 203837"/>
                <a:gd name="connsiteX58" fmla="*/ 348497 w 407906"/>
                <a:gd name="connsiteY58" fmla="*/ 155377 h 203837"/>
                <a:gd name="connsiteX59" fmla="*/ 352201 w 407906"/>
                <a:gd name="connsiteY59" fmla="*/ 153449 h 203837"/>
                <a:gd name="connsiteX60" fmla="*/ 362667 w 407906"/>
                <a:gd name="connsiteY60" fmla="*/ 144789 h 203837"/>
                <a:gd name="connsiteX61" fmla="*/ 376674 w 407906"/>
                <a:gd name="connsiteY61" fmla="*/ 124051 h 203837"/>
                <a:gd name="connsiteX62" fmla="*/ 376680 w 407906"/>
                <a:gd name="connsiteY62" fmla="*/ 124019 h 203837"/>
                <a:gd name="connsiteX63" fmla="*/ 378136 w 407906"/>
                <a:gd name="connsiteY63" fmla="*/ 122038 h 203837"/>
                <a:gd name="connsiteX64" fmla="*/ 384669 w 407906"/>
                <a:gd name="connsiteY64" fmla="*/ 101886 h 203837"/>
                <a:gd name="connsiteX65" fmla="*/ 383850 w 407906"/>
                <a:gd name="connsiteY65" fmla="*/ 87713 h 203837"/>
                <a:gd name="connsiteX66" fmla="*/ 383876 w 407906"/>
                <a:gd name="connsiteY66" fmla="*/ 85959 h 203837"/>
                <a:gd name="connsiteX67" fmla="*/ 383724 w 407906"/>
                <a:gd name="connsiteY67" fmla="*/ 85533 h 203837"/>
                <a:gd name="connsiteX68" fmla="*/ 383565 w 407906"/>
                <a:gd name="connsiteY68" fmla="*/ 82791 h 203837"/>
                <a:gd name="connsiteX69" fmla="*/ 381430 w 407906"/>
                <a:gd name="connsiteY69" fmla="*/ 79102 h 203837"/>
                <a:gd name="connsiteX70" fmla="*/ 381002 w 407906"/>
                <a:gd name="connsiteY70" fmla="*/ 77901 h 203837"/>
                <a:gd name="connsiteX71" fmla="*/ 379734 w 407906"/>
                <a:gd name="connsiteY71" fmla="*/ 76172 h 203837"/>
                <a:gd name="connsiteX72" fmla="*/ 374496 w 407906"/>
                <a:gd name="connsiteY72" fmla="*/ 67124 h 203837"/>
                <a:gd name="connsiteX73" fmla="*/ 300747 w 407906"/>
                <a:gd name="connsiteY73" fmla="*/ 77327 h 203837"/>
                <a:gd name="connsiteX74" fmla="*/ 286905 w 407906"/>
                <a:gd name="connsiteY74" fmla="*/ 96162 h 203837"/>
                <a:gd name="connsiteX75" fmla="*/ 285170 w 407906"/>
                <a:gd name="connsiteY75" fmla="*/ 101515 h 203837"/>
                <a:gd name="connsiteX76" fmla="*/ 285169 w 407906"/>
                <a:gd name="connsiteY76" fmla="*/ 101516 h 203837"/>
                <a:gd name="connsiteX77" fmla="*/ 283887 w 407906"/>
                <a:gd name="connsiteY77" fmla="*/ 105472 h 203837"/>
                <a:gd name="connsiteX78" fmla="*/ 281944 w 407906"/>
                <a:gd name="connsiteY78" fmla="*/ 108398 h 203837"/>
                <a:gd name="connsiteX79" fmla="*/ 264766 w 407906"/>
                <a:gd name="connsiteY79" fmla="*/ 108398 h 203837"/>
                <a:gd name="connsiteX80" fmla="*/ 261208 w 407906"/>
                <a:gd name="connsiteY80" fmla="*/ 99809 h 203837"/>
                <a:gd name="connsiteX81" fmla="*/ 262025 w 407906"/>
                <a:gd name="connsiteY81" fmla="*/ 95611 h 203837"/>
                <a:gd name="connsiteX82" fmla="*/ 262252 w 407906"/>
                <a:gd name="connsiteY82" fmla="*/ 95005 h 203837"/>
                <a:gd name="connsiteX83" fmla="*/ 262690 w 407906"/>
                <a:gd name="connsiteY83" fmla="*/ 94346 h 203837"/>
                <a:gd name="connsiteX84" fmla="*/ 262589 w 407906"/>
                <a:gd name="connsiteY84" fmla="*/ 94107 h 203837"/>
                <a:gd name="connsiteX85" fmla="*/ 265215 w 407906"/>
                <a:gd name="connsiteY85" fmla="*/ 87111 h 203837"/>
                <a:gd name="connsiteX86" fmla="*/ 283946 w 407906"/>
                <a:gd name="connsiteY86" fmla="*/ 60764 h 203837"/>
                <a:gd name="connsiteX87" fmla="*/ 390306 w 407906"/>
                <a:gd name="connsiteY87" fmla="*/ 51314 h 20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07906" h="203837">
                  <a:moveTo>
                    <a:pt x="331486" y="86671"/>
                  </a:moveTo>
                  <a:cubicBezTo>
                    <a:pt x="337059" y="93932"/>
                    <a:pt x="340709" y="99461"/>
                    <a:pt x="341100" y="101861"/>
                  </a:cubicBezTo>
                  <a:lnTo>
                    <a:pt x="340439" y="101885"/>
                  </a:lnTo>
                  <a:lnTo>
                    <a:pt x="341131" y="101912"/>
                  </a:lnTo>
                  <a:cubicBezTo>
                    <a:pt x="339587" y="111515"/>
                    <a:pt x="285997" y="171287"/>
                    <a:pt x="265663" y="191628"/>
                  </a:cubicBezTo>
                  <a:cubicBezTo>
                    <a:pt x="256706" y="199484"/>
                    <a:pt x="254449" y="202431"/>
                    <a:pt x="249314" y="203216"/>
                  </a:cubicBezTo>
                  <a:lnTo>
                    <a:pt x="249408" y="202287"/>
                  </a:lnTo>
                  <a:lnTo>
                    <a:pt x="241733" y="203837"/>
                  </a:lnTo>
                  <a:lnTo>
                    <a:pt x="26550" y="203837"/>
                  </a:lnTo>
                  <a:cubicBezTo>
                    <a:pt x="11887" y="203837"/>
                    <a:pt x="0" y="191950"/>
                    <a:pt x="0" y="177287"/>
                  </a:cubicBezTo>
                  <a:lnTo>
                    <a:pt x="0" y="26550"/>
                  </a:lnTo>
                  <a:cubicBezTo>
                    <a:pt x="0" y="11886"/>
                    <a:pt x="11887" y="0"/>
                    <a:pt x="26550" y="0"/>
                  </a:cubicBezTo>
                  <a:lnTo>
                    <a:pt x="241733" y="0"/>
                  </a:lnTo>
                  <a:lnTo>
                    <a:pt x="249190" y="1506"/>
                  </a:lnTo>
                  <a:lnTo>
                    <a:pt x="249082" y="740"/>
                  </a:lnTo>
                  <a:cubicBezTo>
                    <a:pt x="252934" y="1320"/>
                    <a:pt x="255171" y="3121"/>
                    <a:pt x="259833" y="7291"/>
                  </a:cubicBezTo>
                  <a:lnTo>
                    <a:pt x="259977" y="7419"/>
                  </a:lnTo>
                  <a:lnTo>
                    <a:pt x="260506" y="7776"/>
                  </a:lnTo>
                  <a:lnTo>
                    <a:pt x="260699" y="8062"/>
                  </a:lnTo>
                  <a:lnTo>
                    <a:pt x="265454" y="12295"/>
                  </a:lnTo>
                  <a:cubicBezTo>
                    <a:pt x="270548" y="17370"/>
                    <a:pt x="277725" y="24905"/>
                    <a:pt x="285649" y="33504"/>
                  </a:cubicBezTo>
                  <a:lnTo>
                    <a:pt x="289180" y="37450"/>
                  </a:lnTo>
                  <a:lnTo>
                    <a:pt x="288330" y="37998"/>
                  </a:lnTo>
                  <a:cubicBezTo>
                    <a:pt x="281413" y="43637"/>
                    <a:pt x="275297" y="49925"/>
                    <a:pt x="269989" y="56732"/>
                  </a:cubicBezTo>
                  <a:lnTo>
                    <a:pt x="263152" y="67797"/>
                  </a:lnTo>
                  <a:lnTo>
                    <a:pt x="258904" y="68624"/>
                  </a:lnTo>
                  <a:cubicBezTo>
                    <a:pt x="255077" y="70176"/>
                    <a:pt x="251489" y="72504"/>
                    <a:pt x="248385" y="75609"/>
                  </a:cubicBezTo>
                  <a:cubicBezTo>
                    <a:pt x="235965" y="88028"/>
                    <a:pt x="235965" y="108163"/>
                    <a:pt x="248385" y="120582"/>
                  </a:cubicBezTo>
                  <a:cubicBezTo>
                    <a:pt x="260804" y="133001"/>
                    <a:pt x="280939" y="133001"/>
                    <a:pt x="293358" y="120582"/>
                  </a:cubicBezTo>
                  <a:cubicBezTo>
                    <a:pt x="299567" y="114373"/>
                    <a:pt x="302672" y="106234"/>
                    <a:pt x="302672" y="98096"/>
                  </a:cubicBezTo>
                  <a:lnTo>
                    <a:pt x="302287" y="96117"/>
                  </a:lnTo>
                  <a:lnTo>
                    <a:pt x="306492" y="89743"/>
                  </a:lnTo>
                  <a:cubicBezTo>
                    <a:pt x="310424" y="84912"/>
                    <a:pt x="314902" y="80408"/>
                    <a:pt x="319916" y="76320"/>
                  </a:cubicBezTo>
                  <a:lnTo>
                    <a:pt x="322217" y="75113"/>
                  </a:lnTo>
                  <a:close/>
                  <a:moveTo>
                    <a:pt x="390306" y="51314"/>
                  </a:moveTo>
                  <a:cubicBezTo>
                    <a:pt x="417067" y="78075"/>
                    <a:pt x="412836" y="125694"/>
                    <a:pt x="380856" y="157674"/>
                  </a:cubicBezTo>
                  <a:cubicBezTo>
                    <a:pt x="374860" y="163670"/>
                    <a:pt x="368313" y="168691"/>
                    <a:pt x="361458" y="172715"/>
                  </a:cubicBezTo>
                  <a:lnTo>
                    <a:pt x="360892" y="172957"/>
                  </a:lnTo>
                  <a:lnTo>
                    <a:pt x="353686" y="178149"/>
                  </a:lnTo>
                  <a:cubicBezTo>
                    <a:pt x="350283" y="180339"/>
                    <a:pt x="346529" y="182500"/>
                    <a:pt x="342624" y="184434"/>
                  </a:cubicBezTo>
                  <a:cubicBezTo>
                    <a:pt x="334814" y="188301"/>
                    <a:pt x="323364" y="192168"/>
                    <a:pt x="315781" y="194898"/>
                  </a:cubicBezTo>
                  <a:cubicBezTo>
                    <a:pt x="310094" y="196946"/>
                    <a:pt x="304364" y="200486"/>
                    <a:pt x="300415" y="201200"/>
                  </a:cubicBezTo>
                  <a:lnTo>
                    <a:pt x="299192" y="201056"/>
                  </a:lnTo>
                  <a:lnTo>
                    <a:pt x="297682" y="201682"/>
                  </a:lnTo>
                  <a:cubicBezTo>
                    <a:pt x="294635" y="201681"/>
                    <a:pt x="291588" y="200519"/>
                    <a:pt x="289264" y="198195"/>
                  </a:cubicBezTo>
                  <a:cubicBezTo>
                    <a:pt x="286940" y="195870"/>
                    <a:pt x="285777" y="192824"/>
                    <a:pt x="285777" y="189777"/>
                  </a:cubicBezTo>
                  <a:lnTo>
                    <a:pt x="286578" y="185663"/>
                  </a:lnTo>
                  <a:lnTo>
                    <a:pt x="286801" y="185069"/>
                  </a:lnTo>
                  <a:lnTo>
                    <a:pt x="289264" y="181360"/>
                  </a:lnTo>
                  <a:lnTo>
                    <a:pt x="293720" y="179514"/>
                  </a:lnTo>
                  <a:lnTo>
                    <a:pt x="292650" y="179023"/>
                  </a:lnTo>
                  <a:lnTo>
                    <a:pt x="296526" y="178352"/>
                  </a:lnTo>
                  <a:lnTo>
                    <a:pt x="297682" y="177873"/>
                  </a:lnTo>
                  <a:lnTo>
                    <a:pt x="298027" y="178016"/>
                  </a:lnTo>
                  <a:lnTo>
                    <a:pt x="305586" y="175333"/>
                  </a:lnTo>
                  <a:cubicBezTo>
                    <a:pt x="307968" y="174283"/>
                    <a:pt x="310264" y="173174"/>
                    <a:pt x="313051" y="172150"/>
                  </a:cubicBezTo>
                  <a:cubicBezTo>
                    <a:pt x="320482" y="169420"/>
                    <a:pt x="327989" y="166917"/>
                    <a:pt x="334890" y="163050"/>
                  </a:cubicBezTo>
                  <a:cubicBezTo>
                    <a:pt x="337477" y="161600"/>
                    <a:pt x="341024" y="159894"/>
                    <a:pt x="344392" y="158088"/>
                  </a:cubicBezTo>
                  <a:lnTo>
                    <a:pt x="348497" y="155377"/>
                  </a:lnTo>
                  <a:lnTo>
                    <a:pt x="352201" y="153449"/>
                  </a:lnTo>
                  <a:cubicBezTo>
                    <a:pt x="355722" y="151091"/>
                    <a:pt x="359275" y="148181"/>
                    <a:pt x="362667" y="144789"/>
                  </a:cubicBezTo>
                  <a:cubicBezTo>
                    <a:pt x="369451" y="138004"/>
                    <a:pt x="374308" y="130576"/>
                    <a:pt x="376674" y="124051"/>
                  </a:cubicBezTo>
                  <a:lnTo>
                    <a:pt x="376680" y="124019"/>
                  </a:lnTo>
                  <a:lnTo>
                    <a:pt x="378136" y="122038"/>
                  </a:lnTo>
                  <a:cubicBezTo>
                    <a:pt x="381550" y="115408"/>
                    <a:pt x="383746" y="108559"/>
                    <a:pt x="384669" y="101886"/>
                  </a:cubicBezTo>
                  <a:lnTo>
                    <a:pt x="383850" y="87713"/>
                  </a:lnTo>
                  <a:lnTo>
                    <a:pt x="383876" y="85959"/>
                  </a:lnTo>
                  <a:lnTo>
                    <a:pt x="383724" y="85533"/>
                  </a:lnTo>
                  <a:lnTo>
                    <a:pt x="383565" y="82791"/>
                  </a:lnTo>
                  <a:lnTo>
                    <a:pt x="381430" y="79102"/>
                  </a:lnTo>
                  <a:lnTo>
                    <a:pt x="381002" y="77901"/>
                  </a:lnTo>
                  <a:lnTo>
                    <a:pt x="379734" y="76172"/>
                  </a:lnTo>
                  <a:lnTo>
                    <a:pt x="374496" y="67124"/>
                  </a:lnTo>
                  <a:cubicBezTo>
                    <a:pt x="356948" y="49576"/>
                    <a:pt x="323930" y="54144"/>
                    <a:pt x="300747" y="77327"/>
                  </a:cubicBezTo>
                  <a:cubicBezTo>
                    <a:pt x="294951" y="83123"/>
                    <a:pt x="290319" y="89533"/>
                    <a:pt x="286905" y="96162"/>
                  </a:cubicBezTo>
                  <a:lnTo>
                    <a:pt x="285170" y="101515"/>
                  </a:lnTo>
                  <a:lnTo>
                    <a:pt x="285169" y="101516"/>
                  </a:lnTo>
                  <a:lnTo>
                    <a:pt x="283887" y="105472"/>
                  </a:lnTo>
                  <a:lnTo>
                    <a:pt x="281944" y="108398"/>
                  </a:lnTo>
                  <a:cubicBezTo>
                    <a:pt x="277200" y="113141"/>
                    <a:pt x="269509" y="113141"/>
                    <a:pt x="264766" y="108398"/>
                  </a:cubicBezTo>
                  <a:cubicBezTo>
                    <a:pt x="262394" y="106026"/>
                    <a:pt x="261208" y="102917"/>
                    <a:pt x="261208" y="99809"/>
                  </a:cubicBezTo>
                  <a:lnTo>
                    <a:pt x="262025" y="95611"/>
                  </a:lnTo>
                  <a:lnTo>
                    <a:pt x="262252" y="95005"/>
                  </a:lnTo>
                  <a:lnTo>
                    <a:pt x="262690" y="94346"/>
                  </a:lnTo>
                  <a:lnTo>
                    <a:pt x="262589" y="94107"/>
                  </a:lnTo>
                  <a:lnTo>
                    <a:pt x="265215" y="87111"/>
                  </a:lnTo>
                  <a:cubicBezTo>
                    <a:pt x="269691" y="77732"/>
                    <a:pt x="275951" y="68760"/>
                    <a:pt x="283946" y="60764"/>
                  </a:cubicBezTo>
                  <a:cubicBezTo>
                    <a:pt x="315926" y="28785"/>
                    <a:pt x="363545" y="24554"/>
                    <a:pt x="390306" y="51314"/>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latin typeface="SimonKucher" pitchFamily="2" charset="0"/>
              </a:endParaRPr>
            </a:p>
          </p:txBody>
        </p:sp>
      </p:grpSp>
      <p:grpSp>
        <p:nvGrpSpPr>
          <p:cNvPr id="12" name="Group 11">
            <a:extLst>
              <a:ext uri="{FF2B5EF4-FFF2-40B4-BE49-F238E27FC236}">
                <a16:creationId xmlns:a16="http://schemas.microsoft.com/office/drawing/2014/main" id="{9773B884-423C-902E-4108-0EF141E8420D}"/>
              </a:ext>
            </a:extLst>
          </p:cNvPr>
          <p:cNvGrpSpPr/>
          <p:nvPr/>
        </p:nvGrpSpPr>
        <p:grpSpPr>
          <a:xfrm>
            <a:off x="10636473" y="1512000"/>
            <a:ext cx="897269" cy="897269"/>
            <a:chOff x="9343165" y="1868044"/>
            <a:chExt cx="897269" cy="897269"/>
          </a:xfrm>
        </p:grpSpPr>
        <p:sp>
          <p:nvSpPr>
            <p:cNvPr id="64" name="Oval 5">
              <a:extLst>
                <a:ext uri="{FF2B5EF4-FFF2-40B4-BE49-F238E27FC236}">
                  <a16:creationId xmlns:a16="http://schemas.microsoft.com/office/drawing/2014/main" id="{41AEBED1-41F5-49A7-88C4-F78622ACB4EC}"/>
                </a:ext>
              </a:extLst>
            </p:cNvPr>
            <p:cNvSpPr/>
            <p:nvPr/>
          </p:nvSpPr>
          <p:spPr>
            <a:xfrm>
              <a:off x="9343165" y="1868044"/>
              <a:ext cx="897269" cy="897269"/>
            </a:xfrm>
            <a:prstGeom prst="roundRect">
              <a:avLst>
                <a:gd name="adj" fmla="val 9407"/>
              </a:avLst>
            </a:prstGeom>
            <a:solidFill>
              <a:schemeClr val="accent1">
                <a:lumMod val="50000"/>
              </a:schemeClr>
            </a:solidFill>
            <a:ln w="9525" cap="flat" cmpd="sng" algn="ctr">
              <a:noFill/>
              <a:prstDash val="solid"/>
              <a:miter lim="800000"/>
            </a:ln>
            <a:effectLst/>
          </p:spPr>
          <p:txBody>
            <a:bodyPr wrap="square"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SimonKucher" pitchFamily="2" charset="0"/>
              </a:endParaRPr>
            </a:p>
          </p:txBody>
        </p:sp>
        <p:grpSp>
          <p:nvGrpSpPr>
            <p:cNvPr id="85" name="Group 547">
              <a:extLst>
                <a:ext uri="{FF2B5EF4-FFF2-40B4-BE49-F238E27FC236}">
                  <a16:creationId xmlns:a16="http://schemas.microsoft.com/office/drawing/2014/main" id="{1A5F925A-5555-4FEB-AE33-6A99FFCA7625}"/>
                </a:ext>
              </a:extLst>
            </p:cNvPr>
            <p:cNvGrpSpPr>
              <a:grpSpLocks/>
            </p:cNvGrpSpPr>
            <p:nvPr/>
          </p:nvGrpSpPr>
          <p:grpSpPr bwMode="auto">
            <a:xfrm flipH="1">
              <a:off x="9530162" y="2053119"/>
              <a:ext cx="525550" cy="524275"/>
              <a:chOff x="739775" y="303213"/>
              <a:chExt cx="4565650" cy="4537075"/>
            </a:xfrm>
          </p:grpSpPr>
          <p:sp>
            <p:nvSpPr>
              <p:cNvPr id="86" name="Freeform 145">
                <a:extLst>
                  <a:ext uri="{FF2B5EF4-FFF2-40B4-BE49-F238E27FC236}">
                    <a16:creationId xmlns:a16="http://schemas.microsoft.com/office/drawing/2014/main" id="{06BFEF48-809A-4379-B4DB-C95A062E02C7}"/>
                  </a:ext>
                </a:extLst>
              </p:cNvPr>
              <p:cNvSpPr>
                <a:spLocks noEditPoints="1"/>
              </p:cNvSpPr>
              <p:nvPr/>
            </p:nvSpPr>
            <p:spPr bwMode="auto">
              <a:xfrm>
                <a:off x="739775" y="303213"/>
                <a:ext cx="2155825" cy="2149475"/>
              </a:xfrm>
              <a:custGeom>
                <a:avLst/>
                <a:gdLst>
                  <a:gd name="T0" fmla="*/ 2147483647 w 1358"/>
                  <a:gd name="T1" fmla="*/ 2147483647 h 1354"/>
                  <a:gd name="T2" fmla="*/ 2147483647 w 1358"/>
                  <a:gd name="T3" fmla="*/ 2147483647 h 1354"/>
                  <a:gd name="T4" fmla="*/ 2147483647 w 1358"/>
                  <a:gd name="T5" fmla="*/ 2147483647 h 1354"/>
                  <a:gd name="T6" fmla="*/ 2147483647 w 1358"/>
                  <a:gd name="T7" fmla="*/ 2147483647 h 1354"/>
                  <a:gd name="T8" fmla="*/ 2147483647 w 1358"/>
                  <a:gd name="T9" fmla="*/ 2147483647 h 1354"/>
                  <a:gd name="T10" fmla="*/ 2147483647 w 1358"/>
                  <a:gd name="T11" fmla="*/ 2147483647 h 1354"/>
                  <a:gd name="T12" fmla="*/ 2147483647 w 1358"/>
                  <a:gd name="T13" fmla="*/ 2147483647 h 1354"/>
                  <a:gd name="T14" fmla="*/ 2147483647 w 1358"/>
                  <a:gd name="T15" fmla="*/ 2147483647 h 1354"/>
                  <a:gd name="T16" fmla="*/ 2147483647 w 1358"/>
                  <a:gd name="T17" fmla="*/ 2147483647 h 1354"/>
                  <a:gd name="T18" fmla="*/ 2147483647 w 1358"/>
                  <a:gd name="T19" fmla="*/ 2147483647 h 1354"/>
                  <a:gd name="T20" fmla="*/ 2147483647 w 1358"/>
                  <a:gd name="T21" fmla="*/ 2147483647 h 1354"/>
                  <a:gd name="T22" fmla="*/ 2147483647 w 1358"/>
                  <a:gd name="T23" fmla="*/ 2147483647 h 1354"/>
                  <a:gd name="T24" fmla="*/ 2147483647 w 1358"/>
                  <a:gd name="T25" fmla="*/ 2147483647 h 1354"/>
                  <a:gd name="T26" fmla="*/ 2147483647 w 1358"/>
                  <a:gd name="T27" fmla="*/ 2147483647 h 1354"/>
                  <a:gd name="T28" fmla="*/ 2147483647 w 1358"/>
                  <a:gd name="T29" fmla="*/ 2147483647 h 1354"/>
                  <a:gd name="T30" fmla="*/ 2147483647 w 1358"/>
                  <a:gd name="T31" fmla="*/ 2147483647 h 1354"/>
                  <a:gd name="T32" fmla="*/ 2147483647 w 1358"/>
                  <a:gd name="T33" fmla="*/ 2147483647 h 1354"/>
                  <a:gd name="T34" fmla="*/ 2147483647 w 1358"/>
                  <a:gd name="T35" fmla="*/ 2147483647 h 1354"/>
                  <a:gd name="T36" fmla="*/ 2147483647 w 1358"/>
                  <a:gd name="T37" fmla="*/ 2147483647 h 1354"/>
                  <a:gd name="T38" fmla="*/ 2147483647 w 1358"/>
                  <a:gd name="T39" fmla="*/ 2147483647 h 1354"/>
                  <a:gd name="T40" fmla="*/ 2147483647 w 1358"/>
                  <a:gd name="T41" fmla="*/ 2147483647 h 1354"/>
                  <a:gd name="T42" fmla="*/ 2147483647 w 1358"/>
                  <a:gd name="T43" fmla="*/ 2147483647 h 1354"/>
                  <a:gd name="T44" fmla="*/ 2147483647 w 1358"/>
                  <a:gd name="T45" fmla="*/ 2147483647 h 1354"/>
                  <a:gd name="T46" fmla="*/ 2147483647 w 1358"/>
                  <a:gd name="T47" fmla="*/ 2147483647 h 1354"/>
                  <a:gd name="T48" fmla="*/ 2147483647 w 1358"/>
                  <a:gd name="T49" fmla="*/ 2147483647 h 1354"/>
                  <a:gd name="T50" fmla="*/ 2147483647 w 1358"/>
                  <a:gd name="T51" fmla="*/ 2147483647 h 1354"/>
                  <a:gd name="T52" fmla="*/ 2147483647 w 1358"/>
                  <a:gd name="T53" fmla="*/ 2147483647 h 1354"/>
                  <a:gd name="T54" fmla="*/ 2147483647 w 1358"/>
                  <a:gd name="T55" fmla="*/ 2147483647 h 1354"/>
                  <a:gd name="T56" fmla="*/ 2147483647 w 1358"/>
                  <a:gd name="T57" fmla="*/ 2147483647 h 1354"/>
                  <a:gd name="T58" fmla="*/ 2147483647 w 1358"/>
                  <a:gd name="T59" fmla="*/ 2147483647 h 1354"/>
                  <a:gd name="T60" fmla="*/ 2147483647 w 1358"/>
                  <a:gd name="T61" fmla="*/ 2147483647 h 1354"/>
                  <a:gd name="T62" fmla="*/ 2147483647 w 1358"/>
                  <a:gd name="T63" fmla="*/ 2147483647 h 1354"/>
                  <a:gd name="T64" fmla="*/ 2147483647 w 1358"/>
                  <a:gd name="T65" fmla="*/ 2147483647 h 1354"/>
                  <a:gd name="T66" fmla="*/ 2147483647 w 1358"/>
                  <a:gd name="T67" fmla="*/ 2147483647 h 1354"/>
                  <a:gd name="T68" fmla="*/ 2147483647 w 1358"/>
                  <a:gd name="T69" fmla="*/ 2147483647 h 1354"/>
                  <a:gd name="T70" fmla="*/ 2147483647 w 1358"/>
                  <a:gd name="T71" fmla="*/ 2147483647 h 1354"/>
                  <a:gd name="T72" fmla="*/ 2147483647 w 1358"/>
                  <a:gd name="T73" fmla="*/ 2147483647 h 1354"/>
                  <a:gd name="T74" fmla="*/ 2147483647 w 1358"/>
                  <a:gd name="T75" fmla="*/ 2147483647 h 1354"/>
                  <a:gd name="T76" fmla="*/ 2147483647 w 1358"/>
                  <a:gd name="T77" fmla="*/ 2147483647 h 1354"/>
                  <a:gd name="T78" fmla="*/ 2147483647 w 1358"/>
                  <a:gd name="T79" fmla="*/ 2147483647 h 1354"/>
                  <a:gd name="T80" fmla="*/ 2147483647 w 1358"/>
                  <a:gd name="T81" fmla="*/ 2147483647 h 1354"/>
                  <a:gd name="T82" fmla="*/ 2147483647 w 1358"/>
                  <a:gd name="T83" fmla="*/ 2147483647 h 1354"/>
                  <a:gd name="T84" fmla="*/ 2147483647 w 1358"/>
                  <a:gd name="T85" fmla="*/ 2147483647 h 1354"/>
                  <a:gd name="T86" fmla="*/ 2147483647 w 1358"/>
                  <a:gd name="T87" fmla="*/ 2147483647 h 1354"/>
                  <a:gd name="T88" fmla="*/ 2147483647 w 1358"/>
                  <a:gd name="T89" fmla="*/ 2147483647 h 1354"/>
                  <a:gd name="T90" fmla="*/ 2147483647 w 1358"/>
                  <a:gd name="T91" fmla="*/ 2147483647 h 1354"/>
                  <a:gd name="T92" fmla="*/ 2147483647 w 1358"/>
                  <a:gd name="T93" fmla="*/ 2147483647 h 1354"/>
                  <a:gd name="T94" fmla="*/ 2147483647 w 1358"/>
                  <a:gd name="T95" fmla="*/ 2147483647 h 1354"/>
                  <a:gd name="T96" fmla="*/ 2147483647 w 1358"/>
                  <a:gd name="T97" fmla="*/ 2147483647 h 1354"/>
                  <a:gd name="T98" fmla="*/ 2147483647 w 1358"/>
                  <a:gd name="T99" fmla="*/ 2147483647 h 1354"/>
                  <a:gd name="T100" fmla="*/ 2147483647 w 1358"/>
                  <a:gd name="T101" fmla="*/ 2147483647 h 1354"/>
                  <a:gd name="T102" fmla="*/ 2147483647 w 1358"/>
                  <a:gd name="T103" fmla="*/ 2147483647 h 1354"/>
                  <a:gd name="T104" fmla="*/ 2147483647 w 1358"/>
                  <a:gd name="T105" fmla="*/ 2147483647 h 1354"/>
                  <a:gd name="T106" fmla="*/ 2147483647 w 1358"/>
                  <a:gd name="T107" fmla="*/ 2147483647 h 1354"/>
                  <a:gd name="T108" fmla="*/ 2147483647 w 1358"/>
                  <a:gd name="T109" fmla="*/ 2147483647 h 1354"/>
                  <a:gd name="T110" fmla="*/ 2147483647 w 1358"/>
                  <a:gd name="T111" fmla="*/ 2147483647 h 135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358" h="1354">
                    <a:moveTo>
                      <a:pt x="1324" y="564"/>
                    </a:moveTo>
                    <a:lnTo>
                      <a:pt x="1174" y="524"/>
                    </a:lnTo>
                    <a:lnTo>
                      <a:pt x="1158" y="476"/>
                    </a:lnTo>
                    <a:lnTo>
                      <a:pt x="1136" y="432"/>
                    </a:lnTo>
                    <a:lnTo>
                      <a:pt x="1212" y="300"/>
                    </a:lnTo>
                    <a:lnTo>
                      <a:pt x="1216" y="294"/>
                    </a:lnTo>
                    <a:lnTo>
                      <a:pt x="1220" y="288"/>
                    </a:lnTo>
                    <a:lnTo>
                      <a:pt x="1222" y="282"/>
                    </a:lnTo>
                    <a:lnTo>
                      <a:pt x="1222" y="276"/>
                    </a:lnTo>
                    <a:lnTo>
                      <a:pt x="1222" y="270"/>
                    </a:lnTo>
                    <a:lnTo>
                      <a:pt x="1220" y="262"/>
                    </a:lnTo>
                    <a:lnTo>
                      <a:pt x="1216" y="256"/>
                    </a:lnTo>
                    <a:lnTo>
                      <a:pt x="1212" y="252"/>
                    </a:lnTo>
                    <a:lnTo>
                      <a:pt x="1104" y="144"/>
                    </a:lnTo>
                    <a:lnTo>
                      <a:pt x="1100" y="140"/>
                    </a:lnTo>
                    <a:lnTo>
                      <a:pt x="1094" y="136"/>
                    </a:lnTo>
                    <a:lnTo>
                      <a:pt x="1088" y="134"/>
                    </a:lnTo>
                    <a:lnTo>
                      <a:pt x="1080" y="134"/>
                    </a:lnTo>
                    <a:lnTo>
                      <a:pt x="1074" y="134"/>
                    </a:lnTo>
                    <a:lnTo>
                      <a:pt x="1068" y="136"/>
                    </a:lnTo>
                    <a:lnTo>
                      <a:pt x="1062" y="140"/>
                    </a:lnTo>
                    <a:lnTo>
                      <a:pt x="1056" y="144"/>
                    </a:lnTo>
                    <a:lnTo>
                      <a:pt x="924" y="220"/>
                    </a:lnTo>
                    <a:lnTo>
                      <a:pt x="902" y="208"/>
                    </a:lnTo>
                    <a:lnTo>
                      <a:pt x="878" y="198"/>
                    </a:lnTo>
                    <a:lnTo>
                      <a:pt x="854" y="188"/>
                    </a:lnTo>
                    <a:lnTo>
                      <a:pt x="830" y="180"/>
                    </a:lnTo>
                    <a:lnTo>
                      <a:pt x="790" y="36"/>
                    </a:lnTo>
                    <a:lnTo>
                      <a:pt x="790" y="28"/>
                    </a:lnTo>
                    <a:lnTo>
                      <a:pt x="788" y="22"/>
                    </a:lnTo>
                    <a:lnTo>
                      <a:pt x="784" y="16"/>
                    </a:lnTo>
                    <a:lnTo>
                      <a:pt x="780" y="10"/>
                    </a:lnTo>
                    <a:lnTo>
                      <a:pt x="776" y="6"/>
                    </a:lnTo>
                    <a:lnTo>
                      <a:pt x="770" y="4"/>
                    </a:lnTo>
                    <a:lnTo>
                      <a:pt x="764" y="2"/>
                    </a:lnTo>
                    <a:lnTo>
                      <a:pt x="756" y="0"/>
                    </a:lnTo>
                    <a:lnTo>
                      <a:pt x="604" y="0"/>
                    </a:lnTo>
                    <a:lnTo>
                      <a:pt x="598" y="2"/>
                    </a:lnTo>
                    <a:lnTo>
                      <a:pt x="590" y="4"/>
                    </a:lnTo>
                    <a:lnTo>
                      <a:pt x="584" y="6"/>
                    </a:lnTo>
                    <a:lnTo>
                      <a:pt x="580" y="10"/>
                    </a:lnTo>
                    <a:lnTo>
                      <a:pt x="576" y="16"/>
                    </a:lnTo>
                    <a:lnTo>
                      <a:pt x="572" y="22"/>
                    </a:lnTo>
                    <a:lnTo>
                      <a:pt x="570" y="28"/>
                    </a:lnTo>
                    <a:lnTo>
                      <a:pt x="570" y="36"/>
                    </a:lnTo>
                    <a:lnTo>
                      <a:pt x="530" y="180"/>
                    </a:lnTo>
                    <a:lnTo>
                      <a:pt x="506" y="188"/>
                    </a:lnTo>
                    <a:lnTo>
                      <a:pt x="482" y="198"/>
                    </a:lnTo>
                    <a:lnTo>
                      <a:pt x="458" y="208"/>
                    </a:lnTo>
                    <a:lnTo>
                      <a:pt x="434" y="220"/>
                    </a:lnTo>
                    <a:lnTo>
                      <a:pt x="302" y="144"/>
                    </a:lnTo>
                    <a:lnTo>
                      <a:pt x="296" y="140"/>
                    </a:lnTo>
                    <a:lnTo>
                      <a:pt x="290" y="136"/>
                    </a:lnTo>
                    <a:lnTo>
                      <a:pt x="284" y="134"/>
                    </a:lnTo>
                    <a:lnTo>
                      <a:pt x="278" y="134"/>
                    </a:lnTo>
                    <a:lnTo>
                      <a:pt x="270" y="134"/>
                    </a:lnTo>
                    <a:lnTo>
                      <a:pt x="264" y="136"/>
                    </a:lnTo>
                    <a:lnTo>
                      <a:pt x="258" y="140"/>
                    </a:lnTo>
                    <a:lnTo>
                      <a:pt x="254" y="144"/>
                    </a:lnTo>
                    <a:lnTo>
                      <a:pt x="146" y="252"/>
                    </a:lnTo>
                    <a:lnTo>
                      <a:pt x="142" y="256"/>
                    </a:lnTo>
                    <a:lnTo>
                      <a:pt x="138" y="262"/>
                    </a:lnTo>
                    <a:lnTo>
                      <a:pt x="136" y="268"/>
                    </a:lnTo>
                    <a:lnTo>
                      <a:pt x="136" y="276"/>
                    </a:lnTo>
                    <a:lnTo>
                      <a:pt x="136" y="282"/>
                    </a:lnTo>
                    <a:lnTo>
                      <a:pt x="138" y="288"/>
                    </a:lnTo>
                    <a:lnTo>
                      <a:pt x="142" y="294"/>
                    </a:lnTo>
                    <a:lnTo>
                      <a:pt x="146" y="300"/>
                    </a:lnTo>
                    <a:lnTo>
                      <a:pt x="224" y="434"/>
                    </a:lnTo>
                    <a:lnTo>
                      <a:pt x="202" y="478"/>
                    </a:lnTo>
                    <a:lnTo>
                      <a:pt x="186" y="522"/>
                    </a:lnTo>
                    <a:lnTo>
                      <a:pt x="36" y="564"/>
                    </a:lnTo>
                    <a:lnTo>
                      <a:pt x="28" y="564"/>
                    </a:lnTo>
                    <a:lnTo>
                      <a:pt x="22" y="566"/>
                    </a:lnTo>
                    <a:lnTo>
                      <a:pt x="16" y="570"/>
                    </a:lnTo>
                    <a:lnTo>
                      <a:pt x="10" y="574"/>
                    </a:lnTo>
                    <a:lnTo>
                      <a:pt x="6" y="580"/>
                    </a:lnTo>
                    <a:lnTo>
                      <a:pt x="4" y="584"/>
                    </a:lnTo>
                    <a:lnTo>
                      <a:pt x="2" y="592"/>
                    </a:lnTo>
                    <a:lnTo>
                      <a:pt x="0" y="598"/>
                    </a:lnTo>
                    <a:lnTo>
                      <a:pt x="0" y="750"/>
                    </a:lnTo>
                    <a:lnTo>
                      <a:pt x="2" y="758"/>
                    </a:lnTo>
                    <a:lnTo>
                      <a:pt x="4" y="764"/>
                    </a:lnTo>
                    <a:lnTo>
                      <a:pt x="6" y="770"/>
                    </a:lnTo>
                    <a:lnTo>
                      <a:pt x="10" y="774"/>
                    </a:lnTo>
                    <a:lnTo>
                      <a:pt x="16" y="778"/>
                    </a:lnTo>
                    <a:lnTo>
                      <a:pt x="22" y="782"/>
                    </a:lnTo>
                    <a:lnTo>
                      <a:pt x="28" y="784"/>
                    </a:lnTo>
                    <a:lnTo>
                      <a:pt x="36" y="784"/>
                    </a:lnTo>
                    <a:lnTo>
                      <a:pt x="186" y="826"/>
                    </a:lnTo>
                    <a:lnTo>
                      <a:pt x="194" y="850"/>
                    </a:lnTo>
                    <a:lnTo>
                      <a:pt x="204" y="874"/>
                    </a:lnTo>
                    <a:lnTo>
                      <a:pt x="214" y="896"/>
                    </a:lnTo>
                    <a:lnTo>
                      <a:pt x="226" y="918"/>
                    </a:lnTo>
                    <a:lnTo>
                      <a:pt x="224" y="920"/>
                    </a:lnTo>
                    <a:lnTo>
                      <a:pt x="146" y="1056"/>
                    </a:lnTo>
                    <a:lnTo>
                      <a:pt x="142" y="1062"/>
                    </a:lnTo>
                    <a:lnTo>
                      <a:pt x="138" y="1068"/>
                    </a:lnTo>
                    <a:lnTo>
                      <a:pt x="136" y="1074"/>
                    </a:lnTo>
                    <a:lnTo>
                      <a:pt x="136" y="1080"/>
                    </a:lnTo>
                    <a:lnTo>
                      <a:pt x="136" y="1088"/>
                    </a:lnTo>
                    <a:lnTo>
                      <a:pt x="138" y="1094"/>
                    </a:lnTo>
                    <a:lnTo>
                      <a:pt x="142" y="1100"/>
                    </a:lnTo>
                    <a:lnTo>
                      <a:pt x="146" y="1106"/>
                    </a:lnTo>
                    <a:lnTo>
                      <a:pt x="254" y="1212"/>
                    </a:lnTo>
                    <a:lnTo>
                      <a:pt x="258" y="1216"/>
                    </a:lnTo>
                    <a:lnTo>
                      <a:pt x="264" y="1220"/>
                    </a:lnTo>
                    <a:lnTo>
                      <a:pt x="270" y="1222"/>
                    </a:lnTo>
                    <a:lnTo>
                      <a:pt x="278" y="1222"/>
                    </a:lnTo>
                    <a:lnTo>
                      <a:pt x="284" y="1222"/>
                    </a:lnTo>
                    <a:lnTo>
                      <a:pt x="290" y="1220"/>
                    </a:lnTo>
                    <a:lnTo>
                      <a:pt x="296" y="1216"/>
                    </a:lnTo>
                    <a:lnTo>
                      <a:pt x="302" y="1212"/>
                    </a:lnTo>
                    <a:lnTo>
                      <a:pt x="438" y="1134"/>
                    </a:lnTo>
                    <a:lnTo>
                      <a:pt x="440" y="1132"/>
                    </a:lnTo>
                    <a:lnTo>
                      <a:pt x="482" y="1150"/>
                    </a:lnTo>
                    <a:lnTo>
                      <a:pt x="524" y="1166"/>
                    </a:lnTo>
                    <a:lnTo>
                      <a:pt x="524" y="1168"/>
                    </a:lnTo>
                    <a:lnTo>
                      <a:pt x="566" y="1320"/>
                    </a:lnTo>
                    <a:lnTo>
                      <a:pt x="566" y="1328"/>
                    </a:lnTo>
                    <a:lnTo>
                      <a:pt x="568" y="1334"/>
                    </a:lnTo>
                    <a:lnTo>
                      <a:pt x="572" y="1340"/>
                    </a:lnTo>
                    <a:lnTo>
                      <a:pt x="576" y="1344"/>
                    </a:lnTo>
                    <a:lnTo>
                      <a:pt x="582" y="1348"/>
                    </a:lnTo>
                    <a:lnTo>
                      <a:pt x="586" y="1352"/>
                    </a:lnTo>
                    <a:lnTo>
                      <a:pt x="594" y="1354"/>
                    </a:lnTo>
                    <a:lnTo>
                      <a:pt x="600" y="1354"/>
                    </a:lnTo>
                    <a:lnTo>
                      <a:pt x="752" y="1354"/>
                    </a:lnTo>
                    <a:lnTo>
                      <a:pt x="760" y="1354"/>
                    </a:lnTo>
                    <a:lnTo>
                      <a:pt x="766" y="1352"/>
                    </a:lnTo>
                    <a:lnTo>
                      <a:pt x="772" y="1348"/>
                    </a:lnTo>
                    <a:lnTo>
                      <a:pt x="776" y="1344"/>
                    </a:lnTo>
                    <a:lnTo>
                      <a:pt x="780" y="1340"/>
                    </a:lnTo>
                    <a:lnTo>
                      <a:pt x="784" y="1334"/>
                    </a:lnTo>
                    <a:lnTo>
                      <a:pt x="786" y="1328"/>
                    </a:lnTo>
                    <a:lnTo>
                      <a:pt x="786" y="1320"/>
                    </a:lnTo>
                    <a:lnTo>
                      <a:pt x="828" y="1168"/>
                    </a:lnTo>
                    <a:lnTo>
                      <a:pt x="852" y="1162"/>
                    </a:lnTo>
                    <a:lnTo>
                      <a:pt x="874" y="1152"/>
                    </a:lnTo>
                    <a:lnTo>
                      <a:pt x="918" y="1132"/>
                    </a:lnTo>
                    <a:lnTo>
                      <a:pt x="920" y="1134"/>
                    </a:lnTo>
                    <a:lnTo>
                      <a:pt x="1056" y="1212"/>
                    </a:lnTo>
                    <a:lnTo>
                      <a:pt x="1062" y="1218"/>
                    </a:lnTo>
                    <a:lnTo>
                      <a:pt x="1068" y="1220"/>
                    </a:lnTo>
                    <a:lnTo>
                      <a:pt x="1074" y="1222"/>
                    </a:lnTo>
                    <a:lnTo>
                      <a:pt x="1080" y="1222"/>
                    </a:lnTo>
                    <a:lnTo>
                      <a:pt x="1088" y="1222"/>
                    </a:lnTo>
                    <a:lnTo>
                      <a:pt x="1094" y="1220"/>
                    </a:lnTo>
                    <a:lnTo>
                      <a:pt x="1100" y="1216"/>
                    </a:lnTo>
                    <a:lnTo>
                      <a:pt x="1104" y="1212"/>
                    </a:lnTo>
                    <a:lnTo>
                      <a:pt x="1212" y="1106"/>
                    </a:lnTo>
                    <a:lnTo>
                      <a:pt x="1216" y="1100"/>
                    </a:lnTo>
                    <a:lnTo>
                      <a:pt x="1220" y="1094"/>
                    </a:lnTo>
                    <a:lnTo>
                      <a:pt x="1222" y="1088"/>
                    </a:lnTo>
                    <a:lnTo>
                      <a:pt x="1222" y="1080"/>
                    </a:lnTo>
                    <a:lnTo>
                      <a:pt x="1222" y="1074"/>
                    </a:lnTo>
                    <a:lnTo>
                      <a:pt x="1220" y="1068"/>
                    </a:lnTo>
                    <a:lnTo>
                      <a:pt x="1216" y="1062"/>
                    </a:lnTo>
                    <a:lnTo>
                      <a:pt x="1212" y="1056"/>
                    </a:lnTo>
                    <a:lnTo>
                      <a:pt x="1134" y="920"/>
                    </a:lnTo>
                    <a:lnTo>
                      <a:pt x="1146" y="898"/>
                    </a:lnTo>
                    <a:lnTo>
                      <a:pt x="1156" y="874"/>
                    </a:lnTo>
                    <a:lnTo>
                      <a:pt x="1166" y="850"/>
                    </a:lnTo>
                    <a:lnTo>
                      <a:pt x="1174" y="826"/>
                    </a:lnTo>
                    <a:lnTo>
                      <a:pt x="1324" y="784"/>
                    </a:lnTo>
                    <a:lnTo>
                      <a:pt x="1330" y="784"/>
                    </a:lnTo>
                    <a:lnTo>
                      <a:pt x="1336" y="782"/>
                    </a:lnTo>
                    <a:lnTo>
                      <a:pt x="1342" y="778"/>
                    </a:lnTo>
                    <a:lnTo>
                      <a:pt x="1348" y="774"/>
                    </a:lnTo>
                    <a:lnTo>
                      <a:pt x="1352" y="770"/>
                    </a:lnTo>
                    <a:lnTo>
                      <a:pt x="1356" y="764"/>
                    </a:lnTo>
                    <a:lnTo>
                      <a:pt x="1358" y="758"/>
                    </a:lnTo>
                    <a:lnTo>
                      <a:pt x="1358" y="750"/>
                    </a:lnTo>
                    <a:lnTo>
                      <a:pt x="1358" y="598"/>
                    </a:lnTo>
                    <a:lnTo>
                      <a:pt x="1358" y="592"/>
                    </a:lnTo>
                    <a:lnTo>
                      <a:pt x="1356" y="584"/>
                    </a:lnTo>
                    <a:lnTo>
                      <a:pt x="1352" y="578"/>
                    </a:lnTo>
                    <a:lnTo>
                      <a:pt x="1348" y="574"/>
                    </a:lnTo>
                    <a:lnTo>
                      <a:pt x="1342" y="570"/>
                    </a:lnTo>
                    <a:lnTo>
                      <a:pt x="1336" y="566"/>
                    </a:lnTo>
                    <a:lnTo>
                      <a:pt x="1330" y="564"/>
                    </a:lnTo>
                    <a:lnTo>
                      <a:pt x="1324" y="564"/>
                    </a:lnTo>
                    <a:close/>
                    <a:moveTo>
                      <a:pt x="680" y="960"/>
                    </a:moveTo>
                    <a:lnTo>
                      <a:pt x="680" y="960"/>
                    </a:lnTo>
                    <a:lnTo>
                      <a:pt x="650" y="958"/>
                    </a:lnTo>
                    <a:lnTo>
                      <a:pt x="622" y="954"/>
                    </a:lnTo>
                    <a:lnTo>
                      <a:pt x="596" y="948"/>
                    </a:lnTo>
                    <a:lnTo>
                      <a:pt x="570" y="938"/>
                    </a:lnTo>
                    <a:lnTo>
                      <a:pt x="544" y="926"/>
                    </a:lnTo>
                    <a:lnTo>
                      <a:pt x="522" y="912"/>
                    </a:lnTo>
                    <a:lnTo>
                      <a:pt x="500" y="896"/>
                    </a:lnTo>
                    <a:lnTo>
                      <a:pt x="480" y="878"/>
                    </a:lnTo>
                    <a:lnTo>
                      <a:pt x="462" y="858"/>
                    </a:lnTo>
                    <a:lnTo>
                      <a:pt x="446" y="836"/>
                    </a:lnTo>
                    <a:lnTo>
                      <a:pt x="432" y="812"/>
                    </a:lnTo>
                    <a:lnTo>
                      <a:pt x="420" y="788"/>
                    </a:lnTo>
                    <a:lnTo>
                      <a:pt x="410" y="762"/>
                    </a:lnTo>
                    <a:lnTo>
                      <a:pt x="402" y="734"/>
                    </a:lnTo>
                    <a:lnTo>
                      <a:pt x="398" y="706"/>
                    </a:lnTo>
                    <a:lnTo>
                      <a:pt x="396" y="678"/>
                    </a:lnTo>
                    <a:lnTo>
                      <a:pt x="398" y="648"/>
                    </a:lnTo>
                    <a:lnTo>
                      <a:pt x="402" y="620"/>
                    </a:lnTo>
                    <a:lnTo>
                      <a:pt x="410" y="594"/>
                    </a:lnTo>
                    <a:lnTo>
                      <a:pt x="420" y="568"/>
                    </a:lnTo>
                    <a:lnTo>
                      <a:pt x="432" y="544"/>
                    </a:lnTo>
                    <a:lnTo>
                      <a:pt x="446" y="520"/>
                    </a:lnTo>
                    <a:lnTo>
                      <a:pt x="462" y="498"/>
                    </a:lnTo>
                    <a:lnTo>
                      <a:pt x="480" y="478"/>
                    </a:lnTo>
                    <a:lnTo>
                      <a:pt x="500" y="460"/>
                    </a:lnTo>
                    <a:lnTo>
                      <a:pt x="522" y="444"/>
                    </a:lnTo>
                    <a:lnTo>
                      <a:pt x="544" y="430"/>
                    </a:lnTo>
                    <a:lnTo>
                      <a:pt x="570" y="418"/>
                    </a:lnTo>
                    <a:lnTo>
                      <a:pt x="596" y="408"/>
                    </a:lnTo>
                    <a:lnTo>
                      <a:pt x="622" y="402"/>
                    </a:lnTo>
                    <a:lnTo>
                      <a:pt x="650" y="396"/>
                    </a:lnTo>
                    <a:lnTo>
                      <a:pt x="680" y="396"/>
                    </a:lnTo>
                    <a:lnTo>
                      <a:pt x="708" y="396"/>
                    </a:lnTo>
                    <a:lnTo>
                      <a:pt x="736" y="402"/>
                    </a:lnTo>
                    <a:lnTo>
                      <a:pt x="764" y="408"/>
                    </a:lnTo>
                    <a:lnTo>
                      <a:pt x="790" y="418"/>
                    </a:lnTo>
                    <a:lnTo>
                      <a:pt x="814" y="430"/>
                    </a:lnTo>
                    <a:lnTo>
                      <a:pt x="838" y="444"/>
                    </a:lnTo>
                    <a:lnTo>
                      <a:pt x="858" y="460"/>
                    </a:lnTo>
                    <a:lnTo>
                      <a:pt x="878" y="478"/>
                    </a:lnTo>
                    <a:lnTo>
                      <a:pt x="898" y="498"/>
                    </a:lnTo>
                    <a:lnTo>
                      <a:pt x="914" y="520"/>
                    </a:lnTo>
                    <a:lnTo>
                      <a:pt x="928" y="544"/>
                    </a:lnTo>
                    <a:lnTo>
                      <a:pt x="940" y="568"/>
                    </a:lnTo>
                    <a:lnTo>
                      <a:pt x="948" y="594"/>
                    </a:lnTo>
                    <a:lnTo>
                      <a:pt x="956" y="620"/>
                    </a:lnTo>
                    <a:lnTo>
                      <a:pt x="960" y="648"/>
                    </a:lnTo>
                    <a:lnTo>
                      <a:pt x="962" y="678"/>
                    </a:lnTo>
                    <a:lnTo>
                      <a:pt x="960" y="706"/>
                    </a:lnTo>
                    <a:lnTo>
                      <a:pt x="956" y="734"/>
                    </a:lnTo>
                    <a:lnTo>
                      <a:pt x="948" y="762"/>
                    </a:lnTo>
                    <a:lnTo>
                      <a:pt x="940" y="788"/>
                    </a:lnTo>
                    <a:lnTo>
                      <a:pt x="928" y="812"/>
                    </a:lnTo>
                    <a:lnTo>
                      <a:pt x="914" y="836"/>
                    </a:lnTo>
                    <a:lnTo>
                      <a:pt x="898" y="858"/>
                    </a:lnTo>
                    <a:lnTo>
                      <a:pt x="878" y="878"/>
                    </a:lnTo>
                    <a:lnTo>
                      <a:pt x="858" y="896"/>
                    </a:lnTo>
                    <a:lnTo>
                      <a:pt x="838" y="912"/>
                    </a:lnTo>
                    <a:lnTo>
                      <a:pt x="814" y="926"/>
                    </a:lnTo>
                    <a:lnTo>
                      <a:pt x="790" y="938"/>
                    </a:lnTo>
                    <a:lnTo>
                      <a:pt x="764" y="948"/>
                    </a:lnTo>
                    <a:lnTo>
                      <a:pt x="736" y="954"/>
                    </a:lnTo>
                    <a:lnTo>
                      <a:pt x="708" y="958"/>
                    </a:lnTo>
                    <a:lnTo>
                      <a:pt x="680" y="9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339" dirty="0">
                  <a:latin typeface="SimonKucher" pitchFamily="2" charset="0"/>
                </a:endParaRPr>
              </a:p>
            </p:txBody>
          </p:sp>
          <p:sp>
            <p:nvSpPr>
              <p:cNvPr id="87" name="Freeform 146">
                <a:extLst>
                  <a:ext uri="{FF2B5EF4-FFF2-40B4-BE49-F238E27FC236}">
                    <a16:creationId xmlns:a16="http://schemas.microsoft.com/office/drawing/2014/main" id="{B7E13DB6-31C8-48D6-A7FE-9DD6FFD9A5DE}"/>
                  </a:ext>
                </a:extLst>
              </p:cNvPr>
              <p:cNvSpPr>
                <a:spLocks noEditPoints="1"/>
              </p:cNvSpPr>
              <p:nvPr/>
            </p:nvSpPr>
            <p:spPr bwMode="auto">
              <a:xfrm>
                <a:off x="2339975" y="1884363"/>
                <a:ext cx="2965450" cy="2955925"/>
              </a:xfrm>
              <a:custGeom>
                <a:avLst/>
                <a:gdLst>
                  <a:gd name="T0" fmla="*/ 2147483647 w 1868"/>
                  <a:gd name="T1" fmla="*/ 2147483647 h 1862"/>
                  <a:gd name="T2" fmla="*/ 2147483647 w 1868"/>
                  <a:gd name="T3" fmla="*/ 2147483647 h 1862"/>
                  <a:gd name="T4" fmla="*/ 2147483647 w 1868"/>
                  <a:gd name="T5" fmla="*/ 2147483647 h 1862"/>
                  <a:gd name="T6" fmla="*/ 2147483647 w 1868"/>
                  <a:gd name="T7" fmla="*/ 2147483647 h 1862"/>
                  <a:gd name="T8" fmla="*/ 2147483647 w 1868"/>
                  <a:gd name="T9" fmla="*/ 2147483647 h 1862"/>
                  <a:gd name="T10" fmla="*/ 2147483647 w 1868"/>
                  <a:gd name="T11" fmla="*/ 2147483647 h 1862"/>
                  <a:gd name="T12" fmla="*/ 2147483647 w 1868"/>
                  <a:gd name="T13" fmla="*/ 2147483647 h 1862"/>
                  <a:gd name="T14" fmla="*/ 2147483647 w 1868"/>
                  <a:gd name="T15" fmla="*/ 2147483647 h 1862"/>
                  <a:gd name="T16" fmla="*/ 2147483647 w 1868"/>
                  <a:gd name="T17" fmla="*/ 2147483647 h 1862"/>
                  <a:gd name="T18" fmla="*/ 2147483647 w 1868"/>
                  <a:gd name="T19" fmla="*/ 2147483647 h 1862"/>
                  <a:gd name="T20" fmla="*/ 2147483647 w 1868"/>
                  <a:gd name="T21" fmla="*/ 2147483647 h 1862"/>
                  <a:gd name="T22" fmla="*/ 2147483647 w 1868"/>
                  <a:gd name="T23" fmla="*/ 2147483647 h 1862"/>
                  <a:gd name="T24" fmla="*/ 2147483647 w 1868"/>
                  <a:gd name="T25" fmla="*/ 2147483647 h 1862"/>
                  <a:gd name="T26" fmla="*/ 2147483647 w 1868"/>
                  <a:gd name="T27" fmla="*/ 2147483647 h 1862"/>
                  <a:gd name="T28" fmla="*/ 2147483647 w 1868"/>
                  <a:gd name="T29" fmla="*/ 2147483647 h 1862"/>
                  <a:gd name="T30" fmla="*/ 2147483647 w 1868"/>
                  <a:gd name="T31" fmla="*/ 2147483647 h 1862"/>
                  <a:gd name="T32" fmla="*/ 2147483647 w 1868"/>
                  <a:gd name="T33" fmla="*/ 2147483647 h 1862"/>
                  <a:gd name="T34" fmla="*/ 2147483647 w 1868"/>
                  <a:gd name="T35" fmla="*/ 2147483647 h 1862"/>
                  <a:gd name="T36" fmla="*/ 2147483647 w 1868"/>
                  <a:gd name="T37" fmla="*/ 2147483647 h 1862"/>
                  <a:gd name="T38" fmla="*/ 2147483647 w 1868"/>
                  <a:gd name="T39" fmla="*/ 2147483647 h 1862"/>
                  <a:gd name="T40" fmla="*/ 2147483647 w 1868"/>
                  <a:gd name="T41" fmla="*/ 2147483647 h 1862"/>
                  <a:gd name="T42" fmla="*/ 2147483647 w 1868"/>
                  <a:gd name="T43" fmla="*/ 2147483647 h 1862"/>
                  <a:gd name="T44" fmla="*/ 2147483647 w 1868"/>
                  <a:gd name="T45" fmla="*/ 2147483647 h 1862"/>
                  <a:gd name="T46" fmla="*/ 2147483647 w 1868"/>
                  <a:gd name="T47" fmla="*/ 2147483647 h 1862"/>
                  <a:gd name="T48" fmla="*/ 2147483647 w 1868"/>
                  <a:gd name="T49" fmla="*/ 2147483647 h 1862"/>
                  <a:gd name="T50" fmla="*/ 2147483647 w 1868"/>
                  <a:gd name="T51" fmla="*/ 2147483647 h 1862"/>
                  <a:gd name="T52" fmla="*/ 2147483647 w 1868"/>
                  <a:gd name="T53" fmla="*/ 2147483647 h 1862"/>
                  <a:gd name="T54" fmla="*/ 2147483647 w 1868"/>
                  <a:gd name="T55" fmla="*/ 2147483647 h 1862"/>
                  <a:gd name="T56" fmla="*/ 2147483647 w 1868"/>
                  <a:gd name="T57" fmla="*/ 2147483647 h 1862"/>
                  <a:gd name="T58" fmla="*/ 2147483647 w 1868"/>
                  <a:gd name="T59" fmla="*/ 2147483647 h 1862"/>
                  <a:gd name="T60" fmla="*/ 2147483647 w 1868"/>
                  <a:gd name="T61" fmla="*/ 2147483647 h 1862"/>
                  <a:gd name="T62" fmla="*/ 2147483647 w 1868"/>
                  <a:gd name="T63" fmla="*/ 2147483647 h 1862"/>
                  <a:gd name="T64" fmla="*/ 2147483647 w 1868"/>
                  <a:gd name="T65" fmla="*/ 2147483647 h 1862"/>
                  <a:gd name="T66" fmla="*/ 2147483647 w 1868"/>
                  <a:gd name="T67" fmla="*/ 2147483647 h 1862"/>
                  <a:gd name="T68" fmla="*/ 2147483647 w 1868"/>
                  <a:gd name="T69" fmla="*/ 2147483647 h 1862"/>
                  <a:gd name="T70" fmla="*/ 2147483647 w 1868"/>
                  <a:gd name="T71" fmla="*/ 2147483647 h 1862"/>
                  <a:gd name="T72" fmla="*/ 2147483647 w 1868"/>
                  <a:gd name="T73" fmla="*/ 2147483647 h 1862"/>
                  <a:gd name="T74" fmla="*/ 2147483647 w 1868"/>
                  <a:gd name="T75" fmla="*/ 2147483647 h 1862"/>
                  <a:gd name="T76" fmla="*/ 2147483647 w 1868"/>
                  <a:gd name="T77" fmla="*/ 2147483647 h 1862"/>
                  <a:gd name="T78" fmla="*/ 2147483647 w 1868"/>
                  <a:gd name="T79" fmla="*/ 2147483647 h 1862"/>
                  <a:gd name="T80" fmla="*/ 2147483647 w 1868"/>
                  <a:gd name="T81" fmla="*/ 2147483647 h 1862"/>
                  <a:gd name="T82" fmla="*/ 2147483647 w 1868"/>
                  <a:gd name="T83" fmla="*/ 2147483647 h 1862"/>
                  <a:gd name="T84" fmla="*/ 2147483647 w 1868"/>
                  <a:gd name="T85" fmla="*/ 2147483647 h 1862"/>
                  <a:gd name="T86" fmla="*/ 2147483647 w 1868"/>
                  <a:gd name="T87" fmla="*/ 2147483647 h 1862"/>
                  <a:gd name="T88" fmla="*/ 2147483647 w 1868"/>
                  <a:gd name="T89" fmla="*/ 2147483647 h 1862"/>
                  <a:gd name="T90" fmla="*/ 2147483647 w 1868"/>
                  <a:gd name="T91" fmla="*/ 2147483647 h 1862"/>
                  <a:gd name="T92" fmla="*/ 2147483647 w 1868"/>
                  <a:gd name="T93" fmla="*/ 2147483647 h 1862"/>
                  <a:gd name="T94" fmla="*/ 2147483647 w 1868"/>
                  <a:gd name="T95" fmla="*/ 2147483647 h 1862"/>
                  <a:gd name="T96" fmla="*/ 2147483647 w 1868"/>
                  <a:gd name="T97" fmla="*/ 2147483647 h 1862"/>
                  <a:gd name="T98" fmla="*/ 2147483647 w 1868"/>
                  <a:gd name="T99" fmla="*/ 2147483647 h 1862"/>
                  <a:gd name="T100" fmla="*/ 2147483647 w 1868"/>
                  <a:gd name="T101" fmla="*/ 2147483647 h 1862"/>
                  <a:gd name="T102" fmla="*/ 2147483647 w 1868"/>
                  <a:gd name="T103" fmla="*/ 2147483647 h 1862"/>
                  <a:gd name="T104" fmla="*/ 2147483647 w 1868"/>
                  <a:gd name="T105" fmla="*/ 2147483647 h 1862"/>
                  <a:gd name="T106" fmla="*/ 2147483647 w 1868"/>
                  <a:gd name="T107" fmla="*/ 2147483647 h 1862"/>
                  <a:gd name="T108" fmla="*/ 2147483647 w 1868"/>
                  <a:gd name="T109" fmla="*/ 2147483647 h 1862"/>
                  <a:gd name="T110" fmla="*/ 2147483647 w 1868"/>
                  <a:gd name="T111" fmla="*/ 2147483647 h 1862"/>
                  <a:gd name="T112" fmla="*/ 2147483647 w 1868"/>
                  <a:gd name="T113" fmla="*/ 2147483647 h 186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868" h="1862">
                    <a:moveTo>
                      <a:pt x="1838" y="1114"/>
                    </a:moveTo>
                    <a:lnTo>
                      <a:pt x="1662" y="984"/>
                    </a:lnTo>
                    <a:lnTo>
                      <a:pt x="1664" y="948"/>
                    </a:lnTo>
                    <a:lnTo>
                      <a:pt x="1664" y="914"/>
                    </a:lnTo>
                    <a:lnTo>
                      <a:pt x="1662" y="880"/>
                    </a:lnTo>
                    <a:lnTo>
                      <a:pt x="1660" y="846"/>
                    </a:lnTo>
                    <a:lnTo>
                      <a:pt x="1828" y="710"/>
                    </a:lnTo>
                    <a:lnTo>
                      <a:pt x="1836" y="706"/>
                    </a:lnTo>
                    <a:lnTo>
                      <a:pt x="1844" y="698"/>
                    </a:lnTo>
                    <a:lnTo>
                      <a:pt x="1850" y="692"/>
                    </a:lnTo>
                    <a:lnTo>
                      <a:pt x="1854" y="684"/>
                    </a:lnTo>
                    <a:lnTo>
                      <a:pt x="1856" y="674"/>
                    </a:lnTo>
                    <a:lnTo>
                      <a:pt x="1858" y="664"/>
                    </a:lnTo>
                    <a:lnTo>
                      <a:pt x="1856" y="656"/>
                    </a:lnTo>
                    <a:lnTo>
                      <a:pt x="1854" y="646"/>
                    </a:lnTo>
                    <a:lnTo>
                      <a:pt x="1768" y="450"/>
                    </a:lnTo>
                    <a:lnTo>
                      <a:pt x="1762" y="440"/>
                    </a:lnTo>
                    <a:lnTo>
                      <a:pt x="1756" y="434"/>
                    </a:lnTo>
                    <a:lnTo>
                      <a:pt x="1750" y="428"/>
                    </a:lnTo>
                    <a:lnTo>
                      <a:pt x="1742" y="424"/>
                    </a:lnTo>
                    <a:lnTo>
                      <a:pt x="1732" y="420"/>
                    </a:lnTo>
                    <a:lnTo>
                      <a:pt x="1722" y="420"/>
                    </a:lnTo>
                    <a:lnTo>
                      <a:pt x="1714" y="420"/>
                    </a:lnTo>
                    <a:lnTo>
                      <a:pt x="1704" y="424"/>
                    </a:lnTo>
                    <a:lnTo>
                      <a:pt x="1492" y="456"/>
                    </a:lnTo>
                    <a:lnTo>
                      <a:pt x="1468" y="428"/>
                    </a:lnTo>
                    <a:lnTo>
                      <a:pt x="1442" y="402"/>
                    </a:lnTo>
                    <a:lnTo>
                      <a:pt x="1416" y="378"/>
                    </a:lnTo>
                    <a:lnTo>
                      <a:pt x="1388" y="356"/>
                    </a:lnTo>
                    <a:lnTo>
                      <a:pt x="1410" y="144"/>
                    </a:lnTo>
                    <a:lnTo>
                      <a:pt x="1414" y="134"/>
                    </a:lnTo>
                    <a:lnTo>
                      <a:pt x="1414" y="124"/>
                    </a:lnTo>
                    <a:lnTo>
                      <a:pt x="1414" y="116"/>
                    </a:lnTo>
                    <a:lnTo>
                      <a:pt x="1410" y="106"/>
                    </a:lnTo>
                    <a:lnTo>
                      <a:pt x="1406" y="98"/>
                    </a:lnTo>
                    <a:lnTo>
                      <a:pt x="1400" y="92"/>
                    </a:lnTo>
                    <a:lnTo>
                      <a:pt x="1392" y="86"/>
                    </a:lnTo>
                    <a:lnTo>
                      <a:pt x="1384" y="82"/>
                    </a:lnTo>
                    <a:lnTo>
                      <a:pt x="1184" y="2"/>
                    </a:lnTo>
                    <a:lnTo>
                      <a:pt x="1174" y="0"/>
                    </a:lnTo>
                    <a:lnTo>
                      <a:pt x="1164" y="0"/>
                    </a:lnTo>
                    <a:lnTo>
                      <a:pt x="1156" y="0"/>
                    </a:lnTo>
                    <a:lnTo>
                      <a:pt x="1146" y="4"/>
                    </a:lnTo>
                    <a:lnTo>
                      <a:pt x="1138" y="8"/>
                    </a:lnTo>
                    <a:lnTo>
                      <a:pt x="1132" y="14"/>
                    </a:lnTo>
                    <a:lnTo>
                      <a:pt x="1126" y="22"/>
                    </a:lnTo>
                    <a:lnTo>
                      <a:pt x="1120" y="30"/>
                    </a:lnTo>
                    <a:lnTo>
                      <a:pt x="994" y="200"/>
                    </a:lnTo>
                    <a:lnTo>
                      <a:pt x="958" y="198"/>
                    </a:lnTo>
                    <a:lnTo>
                      <a:pt x="920" y="198"/>
                    </a:lnTo>
                    <a:lnTo>
                      <a:pt x="884" y="200"/>
                    </a:lnTo>
                    <a:lnTo>
                      <a:pt x="848" y="204"/>
                    </a:lnTo>
                    <a:lnTo>
                      <a:pt x="712" y="34"/>
                    </a:lnTo>
                    <a:lnTo>
                      <a:pt x="708" y="26"/>
                    </a:lnTo>
                    <a:lnTo>
                      <a:pt x="702" y="18"/>
                    </a:lnTo>
                    <a:lnTo>
                      <a:pt x="694" y="12"/>
                    </a:lnTo>
                    <a:lnTo>
                      <a:pt x="686" y="8"/>
                    </a:lnTo>
                    <a:lnTo>
                      <a:pt x="676" y="6"/>
                    </a:lnTo>
                    <a:lnTo>
                      <a:pt x="668" y="6"/>
                    </a:lnTo>
                    <a:lnTo>
                      <a:pt x="658" y="6"/>
                    </a:lnTo>
                    <a:lnTo>
                      <a:pt x="648" y="10"/>
                    </a:lnTo>
                    <a:lnTo>
                      <a:pt x="452" y="94"/>
                    </a:lnTo>
                    <a:lnTo>
                      <a:pt x="444" y="100"/>
                    </a:lnTo>
                    <a:lnTo>
                      <a:pt x="436" y="106"/>
                    </a:lnTo>
                    <a:lnTo>
                      <a:pt x="430" y="114"/>
                    </a:lnTo>
                    <a:lnTo>
                      <a:pt x="426" y="122"/>
                    </a:lnTo>
                    <a:lnTo>
                      <a:pt x="424" y="130"/>
                    </a:lnTo>
                    <a:lnTo>
                      <a:pt x="422" y="140"/>
                    </a:lnTo>
                    <a:lnTo>
                      <a:pt x="424" y="150"/>
                    </a:lnTo>
                    <a:lnTo>
                      <a:pt x="426" y="158"/>
                    </a:lnTo>
                    <a:lnTo>
                      <a:pt x="458" y="376"/>
                    </a:lnTo>
                    <a:lnTo>
                      <a:pt x="434" y="398"/>
                    </a:lnTo>
                    <a:lnTo>
                      <a:pt x="410" y="422"/>
                    </a:lnTo>
                    <a:lnTo>
                      <a:pt x="388" y="446"/>
                    </a:lnTo>
                    <a:lnTo>
                      <a:pt x="366" y="472"/>
                    </a:lnTo>
                    <a:lnTo>
                      <a:pt x="146" y="448"/>
                    </a:lnTo>
                    <a:lnTo>
                      <a:pt x="136" y="446"/>
                    </a:lnTo>
                    <a:lnTo>
                      <a:pt x="126" y="444"/>
                    </a:lnTo>
                    <a:lnTo>
                      <a:pt x="116" y="446"/>
                    </a:lnTo>
                    <a:lnTo>
                      <a:pt x="108" y="448"/>
                    </a:lnTo>
                    <a:lnTo>
                      <a:pt x="100" y="454"/>
                    </a:lnTo>
                    <a:lnTo>
                      <a:pt x="92" y="460"/>
                    </a:lnTo>
                    <a:lnTo>
                      <a:pt x="86" y="468"/>
                    </a:lnTo>
                    <a:lnTo>
                      <a:pt x="82" y="476"/>
                    </a:lnTo>
                    <a:lnTo>
                      <a:pt x="4" y="676"/>
                    </a:lnTo>
                    <a:lnTo>
                      <a:pt x="0" y="684"/>
                    </a:lnTo>
                    <a:lnTo>
                      <a:pt x="0" y="694"/>
                    </a:lnTo>
                    <a:lnTo>
                      <a:pt x="2" y="704"/>
                    </a:lnTo>
                    <a:lnTo>
                      <a:pt x="4" y="712"/>
                    </a:lnTo>
                    <a:lnTo>
                      <a:pt x="8" y="720"/>
                    </a:lnTo>
                    <a:lnTo>
                      <a:pt x="14" y="728"/>
                    </a:lnTo>
                    <a:lnTo>
                      <a:pt x="22" y="734"/>
                    </a:lnTo>
                    <a:lnTo>
                      <a:pt x="30" y="738"/>
                    </a:lnTo>
                    <a:lnTo>
                      <a:pt x="208" y="870"/>
                    </a:lnTo>
                    <a:lnTo>
                      <a:pt x="206" y="906"/>
                    </a:lnTo>
                    <a:lnTo>
                      <a:pt x="206" y="942"/>
                    </a:lnTo>
                    <a:lnTo>
                      <a:pt x="208" y="978"/>
                    </a:lnTo>
                    <a:lnTo>
                      <a:pt x="212" y="1014"/>
                    </a:lnTo>
                    <a:lnTo>
                      <a:pt x="210" y="1014"/>
                    </a:lnTo>
                    <a:lnTo>
                      <a:pt x="36" y="1152"/>
                    </a:lnTo>
                    <a:lnTo>
                      <a:pt x="28" y="1158"/>
                    </a:lnTo>
                    <a:lnTo>
                      <a:pt x="20" y="1164"/>
                    </a:lnTo>
                    <a:lnTo>
                      <a:pt x="14" y="1172"/>
                    </a:lnTo>
                    <a:lnTo>
                      <a:pt x="10" y="1180"/>
                    </a:lnTo>
                    <a:lnTo>
                      <a:pt x="8" y="1188"/>
                    </a:lnTo>
                    <a:lnTo>
                      <a:pt x="6" y="1198"/>
                    </a:lnTo>
                    <a:lnTo>
                      <a:pt x="8" y="1208"/>
                    </a:lnTo>
                    <a:lnTo>
                      <a:pt x="10" y="1216"/>
                    </a:lnTo>
                    <a:lnTo>
                      <a:pt x="96" y="1414"/>
                    </a:lnTo>
                    <a:lnTo>
                      <a:pt x="102" y="1422"/>
                    </a:lnTo>
                    <a:lnTo>
                      <a:pt x="108" y="1430"/>
                    </a:lnTo>
                    <a:lnTo>
                      <a:pt x="114" y="1434"/>
                    </a:lnTo>
                    <a:lnTo>
                      <a:pt x="122" y="1440"/>
                    </a:lnTo>
                    <a:lnTo>
                      <a:pt x="132" y="1442"/>
                    </a:lnTo>
                    <a:lnTo>
                      <a:pt x="142" y="1442"/>
                    </a:lnTo>
                    <a:lnTo>
                      <a:pt x="150" y="1442"/>
                    </a:lnTo>
                    <a:lnTo>
                      <a:pt x="160" y="1438"/>
                    </a:lnTo>
                    <a:lnTo>
                      <a:pt x="380" y="1406"/>
                    </a:lnTo>
                    <a:lnTo>
                      <a:pt x="384" y="1404"/>
                    </a:lnTo>
                    <a:lnTo>
                      <a:pt x="406" y="1428"/>
                    </a:lnTo>
                    <a:lnTo>
                      <a:pt x="428" y="1450"/>
                    </a:lnTo>
                    <a:lnTo>
                      <a:pt x="452" y="1472"/>
                    </a:lnTo>
                    <a:lnTo>
                      <a:pt x="478" y="1494"/>
                    </a:lnTo>
                    <a:lnTo>
                      <a:pt x="476" y="1496"/>
                    </a:lnTo>
                    <a:lnTo>
                      <a:pt x="452" y="1716"/>
                    </a:lnTo>
                    <a:lnTo>
                      <a:pt x="448" y="1726"/>
                    </a:lnTo>
                    <a:lnTo>
                      <a:pt x="448" y="1736"/>
                    </a:lnTo>
                    <a:lnTo>
                      <a:pt x="450" y="1744"/>
                    </a:lnTo>
                    <a:lnTo>
                      <a:pt x="452" y="1754"/>
                    </a:lnTo>
                    <a:lnTo>
                      <a:pt x="456" y="1762"/>
                    </a:lnTo>
                    <a:lnTo>
                      <a:pt x="462" y="1770"/>
                    </a:lnTo>
                    <a:lnTo>
                      <a:pt x="470" y="1776"/>
                    </a:lnTo>
                    <a:lnTo>
                      <a:pt x="478" y="1780"/>
                    </a:lnTo>
                    <a:lnTo>
                      <a:pt x="678" y="1858"/>
                    </a:lnTo>
                    <a:lnTo>
                      <a:pt x="688" y="1860"/>
                    </a:lnTo>
                    <a:lnTo>
                      <a:pt x="698" y="1862"/>
                    </a:lnTo>
                    <a:lnTo>
                      <a:pt x="706" y="1860"/>
                    </a:lnTo>
                    <a:lnTo>
                      <a:pt x="716" y="1858"/>
                    </a:lnTo>
                    <a:lnTo>
                      <a:pt x="724" y="1852"/>
                    </a:lnTo>
                    <a:lnTo>
                      <a:pt x="732" y="1846"/>
                    </a:lnTo>
                    <a:lnTo>
                      <a:pt x="738" y="1840"/>
                    </a:lnTo>
                    <a:lnTo>
                      <a:pt x="742" y="1830"/>
                    </a:lnTo>
                    <a:lnTo>
                      <a:pt x="874" y="1652"/>
                    </a:lnTo>
                    <a:lnTo>
                      <a:pt x="908" y="1654"/>
                    </a:lnTo>
                    <a:lnTo>
                      <a:pt x="944" y="1656"/>
                    </a:lnTo>
                    <a:lnTo>
                      <a:pt x="978" y="1654"/>
                    </a:lnTo>
                    <a:lnTo>
                      <a:pt x="1012" y="1652"/>
                    </a:lnTo>
                    <a:lnTo>
                      <a:pt x="1012" y="1654"/>
                    </a:lnTo>
                    <a:lnTo>
                      <a:pt x="1152" y="1828"/>
                    </a:lnTo>
                    <a:lnTo>
                      <a:pt x="1156" y="1836"/>
                    </a:lnTo>
                    <a:lnTo>
                      <a:pt x="1162" y="1844"/>
                    </a:lnTo>
                    <a:lnTo>
                      <a:pt x="1170" y="1850"/>
                    </a:lnTo>
                    <a:lnTo>
                      <a:pt x="1178" y="1854"/>
                    </a:lnTo>
                    <a:lnTo>
                      <a:pt x="1188" y="1856"/>
                    </a:lnTo>
                    <a:lnTo>
                      <a:pt x="1196" y="1858"/>
                    </a:lnTo>
                    <a:lnTo>
                      <a:pt x="1206" y="1856"/>
                    </a:lnTo>
                    <a:lnTo>
                      <a:pt x="1216" y="1854"/>
                    </a:lnTo>
                    <a:lnTo>
                      <a:pt x="1412" y="1768"/>
                    </a:lnTo>
                    <a:lnTo>
                      <a:pt x="1420" y="1762"/>
                    </a:lnTo>
                    <a:lnTo>
                      <a:pt x="1428" y="1756"/>
                    </a:lnTo>
                    <a:lnTo>
                      <a:pt x="1434" y="1750"/>
                    </a:lnTo>
                    <a:lnTo>
                      <a:pt x="1438" y="1742"/>
                    </a:lnTo>
                    <a:lnTo>
                      <a:pt x="1440" y="1732"/>
                    </a:lnTo>
                    <a:lnTo>
                      <a:pt x="1442" y="1722"/>
                    </a:lnTo>
                    <a:lnTo>
                      <a:pt x="1440" y="1714"/>
                    </a:lnTo>
                    <a:lnTo>
                      <a:pt x="1438" y="1704"/>
                    </a:lnTo>
                    <a:lnTo>
                      <a:pt x="1404" y="1484"/>
                    </a:lnTo>
                    <a:lnTo>
                      <a:pt x="1432" y="1460"/>
                    </a:lnTo>
                    <a:lnTo>
                      <a:pt x="1458" y="1436"/>
                    </a:lnTo>
                    <a:lnTo>
                      <a:pt x="1482" y="1408"/>
                    </a:lnTo>
                    <a:lnTo>
                      <a:pt x="1506" y="1380"/>
                    </a:lnTo>
                    <a:lnTo>
                      <a:pt x="1724" y="1404"/>
                    </a:lnTo>
                    <a:lnTo>
                      <a:pt x="1734" y="1408"/>
                    </a:lnTo>
                    <a:lnTo>
                      <a:pt x="1742" y="1408"/>
                    </a:lnTo>
                    <a:lnTo>
                      <a:pt x="1752" y="1406"/>
                    </a:lnTo>
                    <a:lnTo>
                      <a:pt x="1760" y="1404"/>
                    </a:lnTo>
                    <a:lnTo>
                      <a:pt x="1770" y="1400"/>
                    </a:lnTo>
                    <a:lnTo>
                      <a:pt x="1776" y="1392"/>
                    </a:lnTo>
                    <a:lnTo>
                      <a:pt x="1782" y="1386"/>
                    </a:lnTo>
                    <a:lnTo>
                      <a:pt x="1786" y="1376"/>
                    </a:lnTo>
                    <a:lnTo>
                      <a:pt x="1866" y="1178"/>
                    </a:lnTo>
                    <a:lnTo>
                      <a:pt x="1868" y="1168"/>
                    </a:lnTo>
                    <a:lnTo>
                      <a:pt x="1868" y="1158"/>
                    </a:lnTo>
                    <a:lnTo>
                      <a:pt x="1868" y="1148"/>
                    </a:lnTo>
                    <a:lnTo>
                      <a:pt x="1864" y="1140"/>
                    </a:lnTo>
                    <a:lnTo>
                      <a:pt x="1860" y="1132"/>
                    </a:lnTo>
                    <a:lnTo>
                      <a:pt x="1854" y="1124"/>
                    </a:lnTo>
                    <a:lnTo>
                      <a:pt x="1846" y="1118"/>
                    </a:lnTo>
                    <a:lnTo>
                      <a:pt x="1838" y="1114"/>
                    </a:lnTo>
                    <a:close/>
                    <a:moveTo>
                      <a:pt x="786" y="1302"/>
                    </a:moveTo>
                    <a:lnTo>
                      <a:pt x="786" y="1302"/>
                    </a:lnTo>
                    <a:lnTo>
                      <a:pt x="750" y="1284"/>
                    </a:lnTo>
                    <a:lnTo>
                      <a:pt x="716" y="1264"/>
                    </a:lnTo>
                    <a:lnTo>
                      <a:pt x="684" y="1242"/>
                    </a:lnTo>
                    <a:lnTo>
                      <a:pt x="654" y="1216"/>
                    </a:lnTo>
                    <a:lnTo>
                      <a:pt x="628" y="1188"/>
                    </a:lnTo>
                    <a:lnTo>
                      <a:pt x="604" y="1156"/>
                    </a:lnTo>
                    <a:lnTo>
                      <a:pt x="584" y="1124"/>
                    </a:lnTo>
                    <a:lnTo>
                      <a:pt x="568" y="1090"/>
                    </a:lnTo>
                    <a:lnTo>
                      <a:pt x="554" y="1054"/>
                    </a:lnTo>
                    <a:lnTo>
                      <a:pt x="544" y="1018"/>
                    </a:lnTo>
                    <a:lnTo>
                      <a:pt x="538" y="980"/>
                    </a:lnTo>
                    <a:lnTo>
                      <a:pt x="534" y="940"/>
                    </a:lnTo>
                    <a:lnTo>
                      <a:pt x="536" y="902"/>
                    </a:lnTo>
                    <a:lnTo>
                      <a:pt x="540" y="862"/>
                    </a:lnTo>
                    <a:lnTo>
                      <a:pt x="548" y="824"/>
                    </a:lnTo>
                    <a:lnTo>
                      <a:pt x="562" y="784"/>
                    </a:lnTo>
                    <a:lnTo>
                      <a:pt x="578" y="748"/>
                    </a:lnTo>
                    <a:lnTo>
                      <a:pt x="598" y="714"/>
                    </a:lnTo>
                    <a:lnTo>
                      <a:pt x="622" y="682"/>
                    </a:lnTo>
                    <a:lnTo>
                      <a:pt x="648" y="652"/>
                    </a:lnTo>
                    <a:lnTo>
                      <a:pt x="676" y="626"/>
                    </a:lnTo>
                    <a:lnTo>
                      <a:pt x="706" y="602"/>
                    </a:lnTo>
                    <a:lnTo>
                      <a:pt x="740" y="582"/>
                    </a:lnTo>
                    <a:lnTo>
                      <a:pt x="774" y="566"/>
                    </a:lnTo>
                    <a:lnTo>
                      <a:pt x="810" y="552"/>
                    </a:lnTo>
                    <a:lnTo>
                      <a:pt x="846" y="542"/>
                    </a:lnTo>
                    <a:lnTo>
                      <a:pt x="884" y="536"/>
                    </a:lnTo>
                    <a:lnTo>
                      <a:pt x="922" y="532"/>
                    </a:lnTo>
                    <a:lnTo>
                      <a:pt x="962" y="534"/>
                    </a:lnTo>
                    <a:lnTo>
                      <a:pt x="1000" y="538"/>
                    </a:lnTo>
                    <a:lnTo>
                      <a:pt x="1040" y="546"/>
                    </a:lnTo>
                    <a:lnTo>
                      <a:pt x="1078" y="560"/>
                    </a:lnTo>
                    <a:lnTo>
                      <a:pt x="1116" y="576"/>
                    </a:lnTo>
                    <a:lnTo>
                      <a:pt x="1150" y="596"/>
                    </a:lnTo>
                    <a:lnTo>
                      <a:pt x="1182" y="620"/>
                    </a:lnTo>
                    <a:lnTo>
                      <a:pt x="1212" y="646"/>
                    </a:lnTo>
                    <a:lnTo>
                      <a:pt x="1238" y="674"/>
                    </a:lnTo>
                    <a:lnTo>
                      <a:pt x="1260" y="704"/>
                    </a:lnTo>
                    <a:lnTo>
                      <a:pt x="1282" y="738"/>
                    </a:lnTo>
                    <a:lnTo>
                      <a:pt x="1298" y="772"/>
                    </a:lnTo>
                    <a:lnTo>
                      <a:pt x="1312" y="808"/>
                    </a:lnTo>
                    <a:lnTo>
                      <a:pt x="1322" y="844"/>
                    </a:lnTo>
                    <a:lnTo>
                      <a:pt x="1328" y="882"/>
                    </a:lnTo>
                    <a:lnTo>
                      <a:pt x="1332" y="920"/>
                    </a:lnTo>
                    <a:lnTo>
                      <a:pt x="1330" y="960"/>
                    </a:lnTo>
                    <a:lnTo>
                      <a:pt x="1326" y="1000"/>
                    </a:lnTo>
                    <a:lnTo>
                      <a:pt x="1316" y="1038"/>
                    </a:lnTo>
                    <a:lnTo>
                      <a:pt x="1304" y="1076"/>
                    </a:lnTo>
                    <a:lnTo>
                      <a:pt x="1286" y="1114"/>
                    </a:lnTo>
                    <a:lnTo>
                      <a:pt x="1266" y="1148"/>
                    </a:lnTo>
                    <a:lnTo>
                      <a:pt x="1244" y="1180"/>
                    </a:lnTo>
                    <a:lnTo>
                      <a:pt x="1218" y="1210"/>
                    </a:lnTo>
                    <a:lnTo>
                      <a:pt x="1190" y="1236"/>
                    </a:lnTo>
                    <a:lnTo>
                      <a:pt x="1158" y="1260"/>
                    </a:lnTo>
                    <a:lnTo>
                      <a:pt x="1126" y="1280"/>
                    </a:lnTo>
                    <a:lnTo>
                      <a:pt x="1092" y="1296"/>
                    </a:lnTo>
                    <a:lnTo>
                      <a:pt x="1056" y="1310"/>
                    </a:lnTo>
                    <a:lnTo>
                      <a:pt x="1018" y="1320"/>
                    </a:lnTo>
                    <a:lnTo>
                      <a:pt x="982" y="1326"/>
                    </a:lnTo>
                    <a:lnTo>
                      <a:pt x="942" y="1330"/>
                    </a:lnTo>
                    <a:lnTo>
                      <a:pt x="904" y="1328"/>
                    </a:lnTo>
                    <a:lnTo>
                      <a:pt x="864" y="1324"/>
                    </a:lnTo>
                    <a:lnTo>
                      <a:pt x="826" y="1314"/>
                    </a:lnTo>
                    <a:lnTo>
                      <a:pt x="786" y="13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339" dirty="0">
                  <a:latin typeface="SimonKucher" pitchFamily="2" charset="0"/>
                </a:endParaRPr>
              </a:p>
            </p:txBody>
          </p:sp>
        </p:grpSp>
      </p:grpSp>
      <p:sp>
        <p:nvSpPr>
          <p:cNvPr id="13" name="Rectangle 12">
            <a:extLst>
              <a:ext uri="{FF2B5EF4-FFF2-40B4-BE49-F238E27FC236}">
                <a16:creationId xmlns:a16="http://schemas.microsoft.com/office/drawing/2014/main" id="{1E998057-E036-F2E1-8A1E-8F41253D076E}"/>
              </a:ext>
            </a:extLst>
          </p:cNvPr>
          <p:cNvSpPr/>
          <p:nvPr/>
        </p:nvSpPr>
        <p:spPr>
          <a:xfrm>
            <a:off x="581172" y="4128353"/>
            <a:ext cx="3600000" cy="2537487"/>
          </a:xfrm>
          <a:prstGeom prst="rect">
            <a:avLst/>
          </a:prstGeom>
          <a:solidFill>
            <a:schemeClr val="accent1">
              <a:lumMod val="60000"/>
              <a:lumOff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600"/>
              </a:spcBef>
              <a:spcAft>
                <a:spcPts val="0"/>
              </a:spcAft>
              <a:buClrTx/>
              <a:buSzPct val="100000"/>
              <a:buFontTx/>
              <a:buNone/>
              <a:tabLst/>
              <a:defRPr/>
            </a:pPr>
            <a:r>
              <a:rPr kumimoji="0" lang="en-US" sz="1600" b="1" i="0" u="none" strike="noStrike" kern="1200" cap="none" spc="0" normalizeH="0" baseline="0" noProof="0" dirty="0">
                <a:ln>
                  <a:noFill/>
                </a:ln>
                <a:solidFill>
                  <a:srgbClr val="212721"/>
                </a:solidFill>
                <a:effectLst/>
                <a:uLnTx/>
                <a:uFillTx/>
                <a:ea typeface="+mn-ea"/>
                <a:cs typeface="+mn-cs"/>
              </a:rPr>
              <a:t>Topics: </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rgbClr val="212721"/>
                </a:solidFill>
                <a:effectLst/>
                <a:uLnTx/>
                <a:uFillTx/>
                <a:ea typeface="+mn-ea"/>
                <a:cs typeface="+mn-cs"/>
              </a:rPr>
              <a:t>Strategic pricing objectives</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rgbClr val="212721"/>
                </a:solidFill>
                <a:effectLst/>
                <a:uLnTx/>
                <a:uFillTx/>
                <a:ea typeface="+mn-ea"/>
                <a:cs typeface="+mn-cs"/>
              </a:rPr>
              <a:t>Market and customer strategy</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rgbClr val="212721"/>
                </a:solidFill>
                <a:effectLst/>
                <a:uLnTx/>
                <a:uFillTx/>
                <a:ea typeface="+mn-ea"/>
                <a:cs typeface="+mn-cs"/>
              </a:rPr>
              <a:t>Optimizing the product portfolio and value proposition</a:t>
            </a:r>
          </a:p>
        </p:txBody>
      </p:sp>
      <p:sp>
        <p:nvSpPr>
          <p:cNvPr id="14" name="Rectangle 13">
            <a:extLst>
              <a:ext uri="{FF2B5EF4-FFF2-40B4-BE49-F238E27FC236}">
                <a16:creationId xmlns:a16="http://schemas.microsoft.com/office/drawing/2014/main" id="{03E0FF55-C90E-41AF-D8A2-8043125F5AE6}"/>
              </a:ext>
            </a:extLst>
          </p:cNvPr>
          <p:cNvSpPr/>
          <p:nvPr/>
        </p:nvSpPr>
        <p:spPr>
          <a:xfrm>
            <a:off x="4929496" y="4128353"/>
            <a:ext cx="3600000" cy="2537487"/>
          </a:xfrm>
          <a:prstGeom prst="rect">
            <a:avLst/>
          </a:prstGeom>
          <a:solidFill>
            <a:schemeClr val="accent1">
              <a:lumMod val="60000"/>
              <a:lumOff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600"/>
              </a:spcBef>
              <a:spcAft>
                <a:spcPts val="0"/>
              </a:spcAft>
              <a:buClrTx/>
              <a:buSzPct val="100000"/>
              <a:buFontTx/>
              <a:buNone/>
              <a:tabLst/>
              <a:defRPr/>
            </a:pPr>
            <a:r>
              <a:rPr kumimoji="0" lang="en-US" sz="1600" b="1" i="0" u="none" strike="noStrike" kern="1200" cap="none" spc="0" normalizeH="0" baseline="0" noProof="0" dirty="0">
                <a:ln>
                  <a:noFill/>
                </a:ln>
                <a:solidFill>
                  <a:srgbClr val="212721"/>
                </a:solidFill>
                <a:effectLst/>
                <a:uLnTx/>
                <a:uFillTx/>
                <a:latin typeface="+mj-lt"/>
                <a:ea typeface="+mn-ea"/>
                <a:cs typeface="+mn-cs"/>
              </a:rPr>
              <a:t>Topics: </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rgbClr val="212721"/>
                </a:solidFill>
                <a:effectLst/>
                <a:uLnTx/>
                <a:uFillTx/>
                <a:latin typeface="+mj-lt"/>
                <a:ea typeface="+mn-ea"/>
                <a:cs typeface="+mn-cs"/>
              </a:rPr>
              <a:t>Optimizing the price structure and metrics, incl. bundling</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rgbClr val="212721"/>
                </a:solidFill>
                <a:effectLst/>
                <a:uLnTx/>
                <a:uFillTx/>
                <a:latin typeface="+mj-lt"/>
                <a:ea typeface="+mn-ea"/>
                <a:cs typeface="+mn-cs"/>
              </a:rPr>
              <a:t>Price setting methods based on value, competition and cost</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rgbClr val="212721"/>
                </a:solidFill>
                <a:effectLst/>
                <a:uLnTx/>
                <a:uFillTx/>
                <a:latin typeface="+mj-lt"/>
                <a:ea typeface="+mn-ea"/>
                <a:cs typeface="+mn-cs"/>
              </a:rPr>
              <a:t>Optimizing the price levels via price differentiation</a:t>
            </a:r>
          </a:p>
        </p:txBody>
      </p:sp>
      <p:sp>
        <p:nvSpPr>
          <p:cNvPr id="15" name="Rectangle 14">
            <a:extLst>
              <a:ext uri="{FF2B5EF4-FFF2-40B4-BE49-F238E27FC236}">
                <a16:creationId xmlns:a16="http://schemas.microsoft.com/office/drawing/2014/main" id="{F3E5D5FE-B34B-9246-176A-2361B96BEB58}"/>
              </a:ext>
            </a:extLst>
          </p:cNvPr>
          <p:cNvSpPr/>
          <p:nvPr/>
        </p:nvSpPr>
        <p:spPr>
          <a:xfrm>
            <a:off x="9285107" y="4128353"/>
            <a:ext cx="3600000" cy="2537487"/>
          </a:xfrm>
          <a:prstGeom prst="rect">
            <a:avLst/>
          </a:prstGeom>
          <a:solidFill>
            <a:schemeClr val="accent1">
              <a:lumMod val="60000"/>
              <a:lumOff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600"/>
              </a:spcBef>
              <a:spcAft>
                <a:spcPts val="0"/>
              </a:spcAft>
              <a:buClrTx/>
              <a:buSzPct val="100000"/>
              <a:buFontTx/>
              <a:buNone/>
              <a:tabLst/>
              <a:defRPr/>
            </a:pPr>
            <a:r>
              <a:rPr kumimoji="0" lang="en-US" sz="1600" b="1" i="0" u="none" strike="noStrike" kern="1200" cap="none" spc="0" normalizeH="0" baseline="0" noProof="0" dirty="0">
                <a:ln>
                  <a:noFill/>
                </a:ln>
                <a:solidFill>
                  <a:srgbClr val="212721"/>
                </a:solidFill>
                <a:effectLst/>
                <a:uLnTx/>
                <a:uFillTx/>
                <a:latin typeface="+mj-lt"/>
                <a:ea typeface="+mn-ea"/>
                <a:cs typeface="+mn-cs"/>
              </a:rPr>
              <a:t>Topics: </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rgbClr val="212721"/>
                </a:solidFill>
                <a:effectLst/>
                <a:uLnTx/>
                <a:uFillTx/>
                <a:latin typeface="+mj-lt"/>
                <a:ea typeface="+mn-ea"/>
                <a:cs typeface="+mn-cs"/>
              </a:rPr>
              <a:t>Discounting methods, incl. trade terms</a:t>
            </a:r>
            <a:r>
              <a:rPr lang="en-US" sz="1600" dirty="0">
                <a:solidFill>
                  <a:srgbClr val="212721"/>
                </a:solidFill>
                <a:latin typeface="+mj-lt"/>
              </a:rPr>
              <a:t> and </a:t>
            </a:r>
            <a:r>
              <a:rPr kumimoji="0" lang="en-US" sz="1600" b="0" i="0" u="none" strike="noStrike" kern="1200" cap="none" spc="0" normalizeH="0" baseline="0" noProof="0" dirty="0">
                <a:ln>
                  <a:noFill/>
                </a:ln>
                <a:solidFill>
                  <a:srgbClr val="212721"/>
                </a:solidFill>
                <a:effectLst/>
                <a:uLnTx/>
                <a:uFillTx/>
                <a:latin typeface="+mj-lt"/>
                <a:ea typeface="+mn-ea"/>
                <a:cs typeface="+mn-cs"/>
              </a:rPr>
              <a:t>peer pricing</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rgbClr val="212721"/>
                </a:solidFill>
                <a:effectLst/>
                <a:uLnTx/>
                <a:uFillTx/>
                <a:latin typeface="+mj-lt"/>
                <a:ea typeface="+mn-ea"/>
                <a:cs typeface="+mn-cs"/>
              </a:rPr>
              <a:t>Behavioral pricing</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rgbClr val="212721"/>
                </a:solidFill>
                <a:effectLst/>
                <a:uLnTx/>
                <a:uFillTx/>
                <a:latin typeface="+mj-lt"/>
                <a:ea typeface="+mn-ea"/>
                <a:cs typeface="+mn-cs"/>
              </a:rPr>
              <a:t>Price organization, reporting, training and incentives</a:t>
            </a:r>
          </a:p>
        </p:txBody>
      </p:sp>
    </p:spTree>
    <p:extLst>
      <p:ext uri="{BB962C8B-B14F-4D97-AF65-F5344CB8AC3E}">
        <p14:creationId xmlns:p14="http://schemas.microsoft.com/office/powerpoint/2010/main" val="1663431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Object 32" hidden="1">
            <a:extLst>
              <a:ext uri="{FF2B5EF4-FFF2-40B4-BE49-F238E27FC236}">
                <a16:creationId xmlns:a16="http://schemas.microsoft.com/office/drawing/2014/main" id="{090EFC53-9172-425B-80DC-A40288EAB540}"/>
              </a:ext>
            </a:extLst>
          </p:cNvPr>
          <p:cNvGraphicFramePr>
            <a:graphicFrameLocks noChangeAspect="1"/>
          </p:cNvGraphicFramePr>
          <p:nvPr>
            <p:custDataLst>
              <p:tags r:id="rId1"/>
            </p:custDataLst>
            <p:extLst>
              <p:ext uri="{D42A27DB-BD31-4B8C-83A1-F6EECF244321}">
                <p14:modId xmlns:p14="http://schemas.microsoft.com/office/powerpoint/2010/main" val="10894084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33" name="Object 32" hidden="1">
                        <a:extLst>
                          <a:ext uri="{FF2B5EF4-FFF2-40B4-BE49-F238E27FC236}">
                            <a16:creationId xmlns:a16="http://schemas.microsoft.com/office/drawing/2014/main" id="{090EFC53-9172-425B-80DC-A40288EAB54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6" name="Slide Number Placeholder 55">
            <a:extLst>
              <a:ext uri="{FF2B5EF4-FFF2-40B4-BE49-F238E27FC236}">
                <a16:creationId xmlns:a16="http://schemas.microsoft.com/office/drawing/2014/main" id="{B371C397-B267-40F2-A9A9-C5A27346EC64}"/>
              </a:ext>
            </a:extLst>
          </p:cNvPr>
          <p:cNvSpPr>
            <a:spLocks noGrp="1"/>
          </p:cNvSpPr>
          <p:nvPr>
            <p:ph type="sldNum" sz="quarter" idx="18"/>
          </p:nvPr>
        </p:nvSpPr>
        <p:spPr/>
        <p:txBody>
          <a:bodyPr/>
          <a:lstStyle/>
          <a:p>
            <a:pPr defTabSz="888980"/>
            <a:fld id="{3A65056A-10E9-40C8-A093-AA138EB7B919}" type="slidenum">
              <a:rPr lang="de-DE" smtClean="0"/>
              <a:pPr defTabSz="888980"/>
              <a:t>7</a:t>
            </a:fld>
            <a:endParaRPr lang="de-DE" dirty="0"/>
          </a:p>
        </p:txBody>
      </p:sp>
      <p:sp>
        <p:nvSpPr>
          <p:cNvPr id="6" name="Title 5">
            <a:extLst>
              <a:ext uri="{FF2B5EF4-FFF2-40B4-BE49-F238E27FC236}">
                <a16:creationId xmlns:a16="http://schemas.microsoft.com/office/drawing/2014/main" id="{99256F45-B8BD-417A-A17E-5FDCBFE8DA9D}"/>
              </a:ext>
            </a:extLst>
          </p:cNvPr>
          <p:cNvSpPr>
            <a:spLocks noGrp="1"/>
          </p:cNvSpPr>
          <p:nvPr>
            <p:ph type="title"/>
          </p:nvPr>
        </p:nvSpPr>
        <p:spPr>
          <a:xfrm>
            <a:off x="431800" y="396415"/>
            <a:ext cx="10836275" cy="667362"/>
          </a:xfrm>
        </p:spPr>
        <p:txBody>
          <a:bodyPr vert="horz"/>
          <a:lstStyle/>
          <a:p>
            <a:r>
              <a:rPr lang="en-US" dirty="0"/>
              <a:t>Pricing is a process from determining the price strategy, setting the price to</a:t>
            </a:r>
            <a:br>
              <a:rPr lang="en-US" dirty="0"/>
            </a:br>
            <a:r>
              <a:rPr lang="en-US" dirty="0"/>
              <a:t>finally implementing it</a:t>
            </a:r>
            <a:endParaRPr lang="en-ID" dirty="0"/>
          </a:p>
        </p:txBody>
      </p:sp>
      <p:sp>
        <p:nvSpPr>
          <p:cNvPr id="22" name="Footer Placeholder 21">
            <a:extLst>
              <a:ext uri="{FF2B5EF4-FFF2-40B4-BE49-F238E27FC236}">
                <a16:creationId xmlns:a16="http://schemas.microsoft.com/office/drawing/2014/main" id="{41BC005F-BF79-4A11-A1AA-B16F228D3F5E}"/>
              </a:ext>
            </a:extLst>
          </p:cNvPr>
          <p:cNvSpPr>
            <a:spLocks noGrp="1"/>
          </p:cNvSpPr>
          <p:nvPr>
            <p:ph type="ftr" sz="quarter" idx="17"/>
          </p:nvPr>
        </p:nvSpPr>
        <p:spPr/>
        <p:txBody>
          <a:bodyPr/>
          <a:lstStyle/>
          <a:p>
            <a:pPr defTabSz="888980"/>
            <a:r>
              <a:rPr lang="en-US"/>
              <a:t>Simon-Kucher | Pricing Excellence | Vereniging voor Mededingingsrecht | March 5th 2024</a:t>
            </a:r>
            <a:endParaRPr lang="de-DE" dirty="0"/>
          </a:p>
        </p:txBody>
      </p:sp>
      <p:sp>
        <p:nvSpPr>
          <p:cNvPr id="4" name="Text Placeholder 3">
            <a:extLst>
              <a:ext uri="{FF2B5EF4-FFF2-40B4-BE49-F238E27FC236}">
                <a16:creationId xmlns:a16="http://schemas.microsoft.com/office/drawing/2014/main" id="{7742584C-EA90-4F90-83FD-C9BDD9210B6A}"/>
              </a:ext>
            </a:extLst>
          </p:cNvPr>
          <p:cNvSpPr>
            <a:spLocks noGrp="1"/>
          </p:cNvSpPr>
          <p:nvPr>
            <p:ph type="body" sz="quarter" idx="14"/>
          </p:nvPr>
        </p:nvSpPr>
        <p:spPr/>
        <p:txBody>
          <a:bodyPr/>
          <a:lstStyle/>
          <a:p>
            <a:r>
              <a:rPr lang="en-ID" dirty="0"/>
              <a:t>Source: Simon-Kucher</a:t>
            </a:r>
          </a:p>
        </p:txBody>
      </p:sp>
      <p:sp>
        <p:nvSpPr>
          <p:cNvPr id="36" name="Text Placeholder 35">
            <a:extLst>
              <a:ext uri="{FF2B5EF4-FFF2-40B4-BE49-F238E27FC236}">
                <a16:creationId xmlns:a16="http://schemas.microsoft.com/office/drawing/2014/main" id="{EDF006A9-4F2D-0CC7-4568-41782F344C12}"/>
              </a:ext>
            </a:extLst>
          </p:cNvPr>
          <p:cNvSpPr>
            <a:spLocks noGrp="1"/>
          </p:cNvSpPr>
          <p:nvPr>
            <p:ph type="body" sz="quarter" idx="19"/>
          </p:nvPr>
        </p:nvSpPr>
        <p:spPr/>
        <p:txBody>
          <a:bodyPr/>
          <a:lstStyle/>
          <a:p>
            <a:endParaRPr lang="en-US"/>
          </a:p>
        </p:txBody>
      </p:sp>
      <p:sp>
        <p:nvSpPr>
          <p:cNvPr id="60" name="Rectangle 59">
            <a:extLst>
              <a:ext uri="{FF2B5EF4-FFF2-40B4-BE49-F238E27FC236}">
                <a16:creationId xmlns:a16="http://schemas.microsoft.com/office/drawing/2014/main" id="{F93FBD32-DC6F-4D42-01D0-F3101F17E237}"/>
              </a:ext>
            </a:extLst>
          </p:cNvPr>
          <p:cNvSpPr/>
          <p:nvPr/>
        </p:nvSpPr>
        <p:spPr>
          <a:xfrm>
            <a:off x="451788" y="1654058"/>
            <a:ext cx="3858768" cy="5299075"/>
          </a:xfrm>
          <a:prstGeom prst="rect">
            <a:avLst/>
          </a:prstGeom>
          <a:solidFill>
            <a:schemeClr val="bg1"/>
          </a:solidFill>
          <a:ln w="28575">
            <a:solidFill>
              <a:srgbClr val="C80041"/>
            </a:solidFill>
          </a:ln>
          <a:effectLst>
            <a:outerShdw dist="50800" dir="5400000" algn="ctr" rotWithShape="0">
              <a:srgbClr val="C8004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3600" tIns="1368000" rIns="182880" bIns="18288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1" i="0" u="none" strike="noStrike" kern="1200" cap="none" spc="0" normalizeH="0" baseline="0" noProof="0" dirty="0">
                <a:ln>
                  <a:noFill/>
                </a:ln>
                <a:solidFill>
                  <a:srgbClr val="212721"/>
                </a:solidFill>
                <a:effectLst/>
                <a:uLnTx/>
                <a:uFillTx/>
                <a:latin typeface="+mj-lt"/>
                <a:ea typeface="+mn-ea"/>
                <a:cs typeface="+mn-cs"/>
              </a:rPr>
              <a:t>Price Strategy</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0" i="0" u="none" strike="noStrike" kern="1200" cap="none" spc="0" normalizeH="0" baseline="0" noProof="0" dirty="0">
                <a:ln>
                  <a:noFill/>
                </a:ln>
                <a:solidFill>
                  <a:srgbClr val="212721"/>
                </a:solidFill>
                <a:effectLst/>
                <a:uLnTx/>
                <a:uFillTx/>
                <a:latin typeface="+mj-lt"/>
                <a:ea typeface="+mn-ea"/>
                <a:cs typeface="+mn-cs"/>
              </a:rPr>
              <a:t>Set the right direction</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endParaRPr kumimoji="0" lang="en-US" sz="1600" b="0" i="0" u="none" strike="noStrike" kern="1200" cap="none" spc="0" normalizeH="0" baseline="0" noProof="0" dirty="0">
              <a:ln>
                <a:noFill/>
              </a:ln>
              <a:solidFill>
                <a:srgbClr val="212721"/>
              </a:solidFill>
              <a:effectLst/>
              <a:uLnTx/>
              <a:uFillTx/>
              <a:latin typeface="+mj-lt"/>
              <a:ea typeface="+mn-ea"/>
              <a:cs typeface="+mn-cs"/>
            </a:endParaRPr>
          </a:p>
        </p:txBody>
      </p:sp>
      <p:sp>
        <p:nvSpPr>
          <p:cNvPr id="61" name="Rectangle 60">
            <a:extLst>
              <a:ext uri="{FF2B5EF4-FFF2-40B4-BE49-F238E27FC236}">
                <a16:creationId xmlns:a16="http://schemas.microsoft.com/office/drawing/2014/main" id="{D0F59F72-E0BB-C70B-D0F1-427B6CA21475}"/>
              </a:ext>
            </a:extLst>
          </p:cNvPr>
          <p:cNvSpPr/>
          <p:nvPr/>
        </p:nvSpPr>
        <p:spPr>
          <a:xfrm>
            <a:off x="4800112" y="1654058"/>
            <a:ext cx="3858768" cy="5299075"/>
          </a:xfrm>
          <a:prstGeom prst="rect">
            <a:avLst/>
          </a:prstGeom>
          <a:solidFill>
            <a:schemeClr val="accent1">
              <a:lumMod val="20000"/>
              <a:lumOff val="80000"/>
            </a:schemeClr>
          </a:solidFill>
          <a:ln w="9525">
            <a:noFill/>
          </a:ln>
          <a:effectLst>
            <a:outerShdw dist="50800" dir="5400000" algn="ctr" rotWithShape="0">
              <a:schemeClr val="accent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368000" rIns="182880" bIns="182880" numCol="1" spcCol="0" rtlCol="0" fromWordArt="0" anchor="t" anchorCtr="0" forceAA="0" compatLnSpc="1">
            <a:prstTxWarp prst="textNoShape">
              <a:avLst/>
            </a:prstTxWarp>
            <a:noAutofit/>
          </a:bodyPr>
          <a:lstStyle/>
          <a:p>
            <a:r>
              <a:rPr lang="en-US" sz="1800" b="1">
                <a:solidFill>
                  <a:schemeClr val="accent1"/>
                </a:solidFill>
                <a:latin typeface="+mj-lt"/>
              </a:rPr>
              <a:t>Price Setting</a:t>
            </a:r>
          </a:p>
          <a:p>
            <a:r>
              <a:rPr lang="en-US" sz="1800" b="1">
                <a:solidFill>
                  <a:schemeClr val="accent1"/>
                </a:solidFill>
                <a:latin typeface="+mj-lt"/>
              </a:rPr>
              <a:t>Know the price you deserve</a:t>
            </a:r>
          </a:p>
          <a:p>
            <a:endParaRPr lang="en-US" sz="1800" b="1" dirty="0">
              <a:solidFill>
                <a:schemeClr val="accent1"/>
              </a:solidFill>
              <a:latin typeface="+mj-lt"/>
            </a:endParaRPr>
          </a:p>
        </p:txBody>
      </p:sp>
      <p:sp>
        <p:nvSpPr>
          <p:cNvPr id="62" name="Rectangle 61">
            <a:extLst>
              <a:ext uri="{FF2B5EF4-FFF2-40B4-BE49-F238E27FC236}">
                <a16:creationId xmlns:a16="http://schemas.microsoft.com/office/drawing/2014/main" id="{3ACF3C2A-C263-2E17-72FC-CB6B6EC25E55}"/>
              </a:ext>
            </a:extLst>
          </p:cNvPr>
          <p:cNvSpPr/>
          <p:nvPr/>
        </p:nvSpPr>
        <p:spPr>
          <a:xfrm>
            <a:off x="9155723" y="1654058"/>
            <a:ext cx="3858768" cy="5299075"/>
          </a:xfrm>
          <a:prstGeom prst="rect">
            <a:avLst/>
          </a:prstGeom>
          <a:solidFill>
            <a:schemeClr val="accent1">
              <a:lumMod val="20000"/>
              <a:lumOff val="80000"/>
            </a:schemeClr>
          </a:solidFill>
          <a:ln w="9525">
            <a:noFill/>
          </a:ln>
          <a:effectLst>
            <a:outerShdw dist="50800" dir="5400000" algn="ctr" rotWithShape="0">
              <a:schemeClr val="accent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368000" rIns="182880" bIns="182880" numCol="1" spcCol="0" rtlCol="0" fromWordArt="0" anchor="t" anchorCtr="0" forceAA="0" compatLnSpc="1">
            <a:prstTxWarp prst="textNoShape">
              <a:avLst/>
            </a:prstTxWarp>
            <a:noAutofit/>
          </a:bodyPr>
          <a:lstStyle/>
          <a:p>
            <a:r>
              <a:rPr lang="en-US" sz="1800" b="1" dirty="0">
                <a:solidFill>
                  <a:schemeClr val="accent1"/>
                </a:solidFill>
                <a:latin typeface="+mj-lt"/>
              </a:rPr>
              <a:t>Price Implementation</a:t>
            </a:r>
          </a:p>
          <a:p>
            <a:r>
              <a:rPr lang="en-US" sz="1800" b="1" dirty="0">
                <a:solidFill>
                  <a:schemeClr val="accent1"/>
                </a:solidFill>
                <a:latin typeface="+mj-lt"/>
              </a:rPr>
              <a:t>Ensure you get what you deserve</a:t>
            </a:r>
          </a:p>
          <a:p>
            <a:endParaRPr lang="en-US" sz="1800" b="1" dirty="0">
              <a:solidFill>
                <a:schemeClr val="accent1"/>
              </a:solidFill>
              <a:latin typeface="+mj-lt"/>
            </a:endParaRPr>
          </a:p>
        </p:txBody>
      </p:sp>
      <p:cxnSp>
        <p:nvCxnSpPr>
          <p:cNvPr id="63" name="Straight Connector 62">
            <a:extLst>
              <a:ext uri="{FF2B5EF4-FFF2-40B4-BE49-F238E27FC236}">
                <a16:creationId xmlns:a16="http://schemas.microsoft.com/office/drawing/2014/main" id="{54D184D1-7558-A4E9-8948-4ABB7B20E1E0}"/>
              </a:ext>
            </a:extLst>
          </p:cNvPr>
          <p:cNvCxnSpPr>
            <a:cxnSpLocks/>
          </p:cNvCxnSpPr>
          <p:nvPr/>
        </p:nvCxnSpPr>
        <p:spPr>
          <a:xfrm>
            <a:off x="625205" y="3750927"/>
            <a:ext cx="666000" cy="0"/>
          </a:xfrm>
          <a:prstGeom prst="line">
            <a:avLst/>
          </a:prstGeom>
          <a:ln w="38100">
            <a:solidFill>
              <a:srgbClr val="C8004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497FDE40-A86D-2A89-7A98-984A1B66666C}"/>
              </a:ext>
            </a:extLst>
          </p:cNvPr>
          <p:cNvCxnSpPr>
            <a:cxnSpLocks/>
          </p:cNvCxnSpPr>
          <p:nvPr/>
        </p:nvCxnSpPr>
        <p:spPr>
          <a:xfrm>
            <a:off x="4950489" y="3750927"/>
            <a:ext cx="666000"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55EA860-E89F-1152-82B6-714131437048}"/>
              </a:ext>
            </a:extLst>
          </p:cNvPr>
          <p:cNvCxnSpPr>
            <a:cxnSpLocks/>
          </p:cNvCxnSpPr>
          <p:nvPr/>
        </p:nvCxnSpPr>
        <p:spPr>
          <a:xfrm>
            <a:off x="9285107" y="3750927"/>
            <a:ext cx="666000"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3" name="Rectangle 82">
            <a:extLst>
              <a:ext uri="{FF2B5EF4-FFF2-40B4-BE49-F238E27FC236}">
                <a16:creationId xmlns:a16="http://schemas.microsoft.com/office/drawing/2014/main" id="{0B7CF94A-E9FC-7567-4F41-9DA78F43F9A7}"/>
              </a:ext>
            </a:extLst>
          </p:cNvPr>
          <p:cNvSpPr/>
          <p:nvPr/>
        </p:nvSpPr>
        <p:spPr>
          <a:xfrm>
            <a:off x="581172" y="4128353"/>
            <a:ext cx="3600000" cy="2537487"/>
          </a:xfrm>
          <a:prstGeom prst="rect">
            <a:avLst/>
          </a:prstGeom>
          <a:solidFill>
            <a:schemeClr val="accent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600"/>
              </a:spcBef>
              <a:spcAft>
                <a:spcPts val="0"/>
              </a:spcAft>
              <a:buClrTx/>
              <a:buSzPct val="100000"/>
              <a:buFontTx/>
              <a:buNone/>
              <a:tabLst/>
              <a:defRPr/>
            </a:pPr>
            <a:r>
              <a:rPr kumimoji="0" lang="en-US" sz="1600" b="1" i="0" u="none" strike="noStrike" kern="1200" cap="none" spc="0" normalizeH="0" baseline="0" noProof="0" dirty="0">
                <a:ln>
                  <a:noFill/>
                </a:ln>
                <a:solidFill>
                  <a:schemeClr val="bg1"/>
                </a:solidFill>
                <a:effectLst/>
                <a:uLnTx/>
                <a:uFillTx/>
                <a:ea typeface="+mn-ea"/>
                <a:cs typeface="+mn-cs"/>
              </a:rPr>
              <a:t>Topics: </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chemeClr val="bg1"/>
                </a:solidFill>
                <a:effectLst/>
                <a:uLnTx/>
                <a:uFillTx/>
                <a:ea typeface="+mn-ea"/>
                <a:cs typeface="+mn-cs"/>
              </a:rPr>
              <a:t>Strategic pricing objectives</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chemeClr val="bg1"/>
                </a:solidFill>
                <a:effectLst/>
                <a:uLnTx/>
                <a:uFillTx/>
                <a:ea typeface="+mn-ea"/>
                <a:cs typeface="+mn-cs"/>
              </a:rPr>
              <a:t>Market and customer strategy</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chemeClr val="bg1"/>
                </a:solidFill>
                <a:effectLst/>
                <a:uLnTx/>
                <a:uFillTx/>
                <a:ea typeface="+mn-ea"/>
                <a:cs typeface="+mn-cs"/>
              </a:rPr>
              <a:t>Optimizing the product portfolio and value proposition</a:t>
            </a:r>
          </a:p>
        </p:txBody>
      </p:sp>
      <p:sp>
        <p:nvSpPr>
          <p:cNvPr id="84" name="Rectangle 83">
            <a:extLst>
              <a:ext uri="{FF2B5EF4-FFF2-40B4-BE49-F238E27FC236}">
                <a16:creationId xmlns:a16="http://schemas.microsoft.com/office/drawing/2014/main" id="{ED05D2D4-2DFB-7C6B-CA3C-091E87ED35CD}"/>
              </a:ext>
            </a:extLst>
          </p:cNvPr>
          <p:cNvSpPr/>
          <p:nvPr/>
        </p:nvSpPr>
        <p:spPr>
          <a:xfrm>
            <a:off x="4929496" y="4128353"/>
            <a:ext cx="3600000" cy="2537487"/>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spcBef>
                <a:spcPts val="600"/>
              </a:spcBef>
              <a:buSzPct val="100000"/>
            </a:pPr>
            <a:r>
              <a:rPr lang="en-US" sz="1600" b="1" dirty="0">
                <a:solidFill>
                  <a:schemeClr val="accent1"/>
                </a:solidFill>
                <a:latin typeface="+mj-lt"/>
              </a:rPr>
              <a:t>Topics: </a:t>
            </a:r>
          </a:p>
          <a:p>
            <a:pPr marL="270000" indent="-270000">
              <a:spcBef>
                <a:spcPts val="600"/>
              </a:spcBef>
              <a:buSzPct val="100000"/>
              <a:buFont typeface="Wingdings" panose="05000000000000000000" pitchFamily="2" charset="2"/>
              <a:buChar char="§"/>
            </a:pPr>
            <a:r>
              <a:rPr lang="en-US" sz="1600" dirty="0">
                <a:solidFill>
                  <a:schemeClr val="accent1"/>
                </a:solidFill>
                <a:latin typeface="+mj-lt"/>
              </a:rPr>
              <a:t>Optimizing the price structure and metrics, incl. bundling</a:t>
            </a:r>
          </a:p>
          <a:p>
            <a:pPr marL="270000" indent="-270000">
              <a:spcBef>
                <a:spcPts val="600"/>
              </a:spcBef>
              <a:buSzPct val="100000"/>
              <a:buFont typeface="Wingdings" panose="05000000000000000000" pitchFamily="2" charset="2"/>
              <a:buChar char="§"/>
            </a:pPr>
            <a:r>
              <a:rPr lang="en-US" sz="1600" dirty="0">
                <a:solidFill>
                  <a:schemeClr val="accent1"/>
                </a:solidFill>
                <a:latin typeface="+mj-lt"/>
              </a:rPr>
              <a:t>Price setting methods based on value, competition and cost</a:t>
            </a:r>
          </a:p>
          <a:p>
            <a:pPr marL="270000" indent="-270000">
              <a:spcBef>
                <a:spcPts val="600"/>
              </a:spcBef>
              <a:buSzPct val="100000"/>
              <a:buFont typeface="Wingdings" panose="05000000000000000000" pitchFamily="2" charset="2"/>
              <a:buChar char="§"/>
            </a:pPr>
            <a:r>
              <a:rPr lang="en-US" sz="1600" dirty="0">
                <a:solidFill>
                  <a:schemeClr val="accent1"/>
                </a:solidFill>
                <a:latin typeface="+mj-lt"/>
              </a:rPr>
              <a:t>Optimizing the price levels via price differentiation</a:t>
            </a:r>
          </a:p>
        </p:txBody>
      </p:sp>
      <p:sp>
        <p:nvSpPr>
          <p:cNvPr id="85" name="Rectangle 84">
            <a:extLst>
              <a:ext uri="{FF2B5EF4-FFF2-40B4-BE49-F238E27FC236}">
                <a16:creationId xmlns:a16="http://schemas.microsoft.com/office/drawing/2014/main" id="{8573C424-67B7-0802-A3B9-9B47D196555E}"/>
              </a:ext>
            </a:extLst>
          </p:cNvPr>
          <p:cNvSpPr/>
          <p:nvPr/>
        </p:nvSpPr>
        <p:spPr>
          <a:xfrm>
            <a:off x="9285107" y="4128353"/>
            <a:ext cx="3600000" cy="2537487"/>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spcBef>
                <a:spcPts val="600"/>
              </a:spcBef>
              <a:buSzPct val="100000"/>
            </a:pPr>
            <a:r>
              <a:rPr lang="en-US" sz="1600" b="1" dirty="0">
                <a:solidFill>
                  <a:schemeClr val="accent1"/>
                </a:solidFill>
                <a:latin typeface="+mj-lt"/>
              </a:rPr>
              <a:t>Topics: </a:t>
            </a:r>
          </a:p>
          <a:p>
            <a:pPr marL="270000" indent="-270000">
              <a:spcBef>
                <a:spcPts val="600"/>
              </a:spcBef>
              <a:buSzPct val="100000"/>
              <a:buFont typeface="Wingdings" panose="05000000000000000000" pitchFamily="2" charset="2"/>
              <a:buChar char="§"/>
            </a:pPr>
            <a:r>
              <a:rPr lang="en-US" sz="1600" dirty="0">
                <a:solidFill>
                  <a:schemeClr val="accent1"/>
                </a:solidFill>
                <a:latin typeface="+mj-lt"/>
              </a:rPr>
              <a:t>Discounting methods, incl. trade terms and peer pricing</a:t>
            </a:r>
          </a:p>
          <a:p>
            <a:pPr marL="270000" indent="-270000">
              <a:spcBef>
                <a:spcPts val="600"/>
              </a:spcBef>
              <a:buSzPct val="100000"/>
              <a:buFont typeface="Wingdings" panose="05000000000000000000" pitchFamily="2" charset="2"/>
              <a:buChar char="§"/>
            </a:pPr>
            <a:r>
              <a:rPr lang="en-US" sz="1600" dirty="0">
                <a:solidFill>
                  <a:schemeClr val="accent1"/>
                </a:solidFill>
                <a:latin typeface="+mj-lt"/>
              </a:rPr>
              <a:t>Behavioral pricing</a:t>
            </a:r>
          </a:p>
          <a:p>
            <a:pPr marL="270000" indent="-270000">
              <a:spcBef>
                <a:spcPts val="600"/>
              </a:spcBef>
              <a:buSzPct val="100000"/>
              <a:buFont typeface="Wingdings" panose="05000000000000000000" pitchFamily="2" charset="2"/>
              <a:buChar char="§"/>
            </a:pPr>
            <a:r>
              <a:rPr lang="en-US" sz="1600" dirty="0">
                <a:solidFill>
                  <a:schemeClr val="accent1"/>
                </a:solidFill>
                <a:latin typeface="+mj-lt"/>
              </a:rPr>
              <a:t>Price organization, reporting, training and incentives</a:t>
            </a:r>
          </a:p>
        </p:txBody>
      </p:sp>
      <p:grpSp>
        <p:nvGrpSpPr>
          <p:cNvPr id="23" name="Group 22">
            <a:extLst>
              <a:ext uri="{FF2B5EF4-FFF2-40B4-BE49-F238E27FC236}">
                <a16:creationId xmlns:a16="http://schemas.microsoft.com/office/drawing/2014/main" id="{8906AB79-61E5-8708-36B4-DF5C97C414BB}"/>
              </a:ext>
            </a:extLst>
          </p:cNvPr>
          <p:cNvGrpSpPr/>
          <p:nvPr/>
        </p:nvGrpSpPr>
        <p:grpSpPr>
          <a:xfrm>
            <a:off x="6280862" y="1512000"/>
            <a:ext cx="897269" cy="897269"/>
            <a:chOff x="4950489" y="1868044"/>
            <a:chExt cx="897269" cy="897269"/>
          </a:xfrm>
        </p:grpSpPr>
        <p:sp>
          <p:nvSpPr>
            <p:cNvPr id="24" name="Oval 5">
              <a:extLst>
                <a:ext uri="{FF2B5EF4-FFF2-40B4-BE49-F238E27FC236}">
                  <a16:creationId xmlns:a16="http://schemas.microsoft.com/office/drawing/2014/main" id="{9473D2C6-AFB8-756F-ABE2-BD83265A1CFC}"/>
                </a:ext>
              </a:extLst>
            </p:cNvPr>
            <p:cNvSpPr/>
            <p:nvPr/>
          </p:nvSpPr>
          <p:spPr>
            <a:xfrm>
              <a:off x="4950489" y="1868044"/>
              <a:ext cx="897269" cy="897269"/>
            </a:xfrm>
            <a:prstGeom prst="roundRect">
              <a:avLst>
                <a:gd name="adj" fmla="val 9407"/>
              </a:avLst>
            </a:prstGeom>
            <a:solidFill>
              <a:schemeClr val="accent1"/>
            </a:solidFill>
            <a:ln w="9525" cap="flat" cmpd="sng" algn="ctr">
              <a:noFill/>
              <a:prstDash val="solid"/>
              <a:miter lim="800000"/>
            </a:ln>
            <a:effectLst/>
          </p:spPr>
          <p:txBody>
            <a:bodyPr wrap="square"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SimonKucher" pitchFamily="2" charset="0"/>
              </a:endParaRPr>
            </a:p>
          </p:txBody>
        </p:sp>
        <p:sp>
          <p:nvSpPr>
            <p:cNvPr id="25" name="Freeform 412">
              <a:extLst>
                <a:ext uri="{FF2B5EF4-FFF2-40B4-BE49-F238E27FC236}">
                  <a16:creationId xmlns:a16="http://schemas.microsoft.com/office/drawing/2014/main" id="{9576BFF1-765F-39FF-2643-9DDBC74A49CF}"/>
                </a:ext>
              </a:extLst>
            </p:cNvPr>
            <p:cNvSpPr/>
            <p:nvPr/>
          </p:nvSpPr>
          <p:spPr>
            <a:xfrm rot="18445589">
              <a:off x="5143728" y="2175355"/>
              <a:ext cx="552577" cy="276131"/>
            </a:xfrm>
            <a:custGeom>
              <a:avLst/>
              <a:gdLst>
                <a:gd name="connsiteX0" fmla="*/ 331486 w 407906"/>
                <a:gd name="connsiteY0" fmla="*/ 86671 h 203837"/>
                <a:gd name="connsiteX1" fmla="*/ 341100 w 407906"/>
                <a:gd name="connsiteY1" fmla="*/ 101861 h 203837"/>
                <a:gd name="connsiteX2" fmla="*/ 340439 w 407906"/>
                <a:gd name="connsiteY2" fmla="*/ 101885 h 203837"/>
                <a:gd name="connsiteX3" fmla="*/ 341131 w 407906"/>
                <a:gd name="connsiteY3" fmla="*/ 101912 h 203837"/>
                <a:gd name="connsiteX4" fmla="*/ 265663 w 407906"/>
                <a:gd name="connsiteY4" fmla="*/ 191628 h 203837"/>
                <a:gd name="connsiteX5" fmla="*/ 249314 w 407906"/>
                <a:gd name="connsiteY5" fmla="*/ 203216 h 203837"/>
                <a:gd name="connsiteX6" fmla="*/ 249408 w 407906"/>
                <a:gd name="connsiteY6" fmla="*/ 202287 h 203837"/>
                <a:gd name="connsiteX7" fmla="*/ 241733 w 407906"/>
                <a:gd name="connsiteY7" fmla="*/ 203837 h 203837"/>
                <a:gd name="connsiteX8" fmla="*/ 26550 w 407906"/>
                <a:gd name="connsiteY8" fmla="*/ 203837 h 203837"/>
                <a:gd name="connsiteX9" fmla="*/ 0 w 407906"/>
                <a:gd name="connsiteY9" fmla="*/ 177287 h 203837"/>
                <a:gd name="connsiteX10" fmla="*/ 0 w 407906"/>
                <a:gd name="connsiteY10" fmla="*/ 26550 h 203837"/>
                <a:gd name="connsiteX11" fmla="*/ 26550 w 407906"/>
                <a:gd name="connsiteY11" fmla="*/ 0 h 203837"/>
                <a:gd name="connsiteX12" fmla="*/ 241733 w 407906"/>
                <a:gd name="connsiteY12" fmla="*/ 0 h 203837"/>
                <a:gd name="connsiteX13" fmla="*/ 249190 w 407906"/>
                <a:gd name="connsiteY13" fmla="*/ 1506 h 203837"/>
                <a:gd name="connsiteX14" fmla="*/ 249082 w 407906"/>
                <a:gd name="connsiteY14" fmla="*/ 740 h 203837"/>
                <a:gd name="connsiteX15" fmla="*/ 259833 w 407906"/>
                <a:gd name="connsiteY15" fmla="*/ 7291 h 203837"/>
                <a:gd name="connsiteX16" fmla="*/ 259977 w 407906"/>
                <a:gd name="connsiteY16" fmla="*/ 7419 h 203837"/>
                <a:gd name="connsiteX17" fmla="*/ 260506 w 407906"/>
                <a:gd name="connsiteY17" fmla="*/ 7776 h 203837"/>
                <a:gd name="connsiteX18" fmla="*/ 260699 w 407906"/>
                <a:gd name="connsiteY18" fmla="*/ 8062 h 203837"/>
                <a:gd name="connsiteX19" fmla="*/ 265454 w 407906"/>
                <a:gd name="connsiteY19" fmla="*/ 12295 h 203837"/>
                <a:gd name="connsiteX20" fmla="*/ 285649 w 407906"/>
                <a:gd name="connsiteY20" fmla="*/ 33504 h 203837"/>
                <a:gd name="connsiteX21" fmla="*/ 289180 w 407906"/>
                <a:gd name="connsiteY21" fmla="*/ 37450 h 203837"/>
                <a:gd name="connsiteX22" fmla="*/ 288330 w 407906"/>
                <a:gd name="connsiteY22" fmla="*/ 37998 h 203837"/>
                <a:gd name="connsiteX23" fmla="*/ 269989 w 407906"/>
                <a:gd name="connsiteY23" fmla="*/ 56732 h 203837"/>
                <a:gd name="connsiteX24" fmla="*/ 263152 w 407906"/>
                <a:gd name="connsiteY24" fmla="*/ 67797 h 203837"/>
                <a:gd name="connsiteX25" fmla="*/ 258904 w 407906"/>
                <a:gd name="connsiteY25" fmla="*/ 68624 h 203837"/>
                <a:gd name="connsiteX26" fmla="*/ 248385 w 407906"/>
                <a:gd name="connsiteY26" fmla="*/ 75609 h 203837"/>
                <a:gd name="connsiteX27" fmla="*/ 248385 w 407906"/>
                <a:gd name="connsiteY27" fmla="*/ 120582 h 203837"/>
                <a:gd name="connsiteX28" fmla="*/ 293358 w 407906"/>
                <a:gd name="connsiteY28" fmla="*/ 120582 h 203837"/>
                <a:gd name="connsiteX29" fmla="*/ 302672 w 407906"/>
                <a:gd name="connsiteY29" fmla="*/ 98096 h 203837"/>
                <a:gd name="connsiteX30" fmla="*/ 302287 w 407906"/>
                <a:gd name="connsiteY30" fmla="*/ 96117 h 203837"/>
                <a:gd name="connsiteX31" fmla="*/ 306492 w 407906"/>
                <a:gd name="connsiteY31" fmla="*/ 89743 h 203837"/>
                <a:gd name="connsiteX32" fmla="*/ 319916 w 407906"/>
                <a:gd name="connsiteY32" fmla="*/ 76320 h 203837"/>
                <a:gd name="connsiteX33" fmla="*/ 322217 w 407906"/>
                <a:gd name="connsiteY33" fmla="*/ 75113 h 203837"/>
                <a:gd name="connsiteX34" fmla="*/ 390306 w 407906"/>
                <a:gd name="connsiteY34" fmla="*/ 51314 h 203837"/>
                <a:gd name="connsiteX35" fmla="*/ 380856 w 407906"/>
                <a:gd name="connsiteY35" fmla="*/ 157674 h 203837"/>
                <a:gd name="connsiteX36" fmla="*/ 361458 w 407906"/>
                <a:gd name="connsiteY36" fmla="*/ 172715 h 203837"/>
                <a:gd name="connsiteX37" fmla="*/ 360892 w 407906"/>
                <a:gd name="connsiteY37" fmla="*/ 172957 h 203837"/>
                <a:gd name="connsiteX38" fmla="*/ 353686 w 407906"/>
                <a:gd name="connsiteY38" fmla="*/ 178149 h 203837"/>
                <a:gd name="connsiteX39" fmla="*/ 342624 w 407906"/>
                <a:gd name="connsiteY39" fmla="*/ 184434 h 203837"/>
                <a:gd name="connsiteX40" fmla="*/ 315781 w 407906"/>
                <a:gd name="connsiteY40" fmla="*/ 194898 h 203837"/>
                <a:gd name="connsiteX41" fmla="*/ 300415 w 407906"/>
                <a:gd name="connsiteY41" fmla="*/ 201200 h 203837"/>
                <a:gd name="connsiteX42" fmla="*/ 299192 w 407906"/>
                <a:gd name="connsiteY42" fmla="*/ 201056 h 203837"/>
                <a:gd name="connsiteX43" fmla="*/ 297682 w 407906"/>
                <a:gd name="connsiteY43" fmla="*/ 201682 h 203837"/>
                <a:gd name="connsiteX44" fmla="*/ 289264 w 407906"/>
                <a:gd name="connsiteY44" fmla="*/ 198195 h 203837"/>
                <a:gd name="connsiteX45" fmla="*/ 285777 w 407906"/>
                <a:gd name="connsiteY45" fmla="*/ 189777 h 203837"/>
                <a:gd name="connsiteX46" fmla="*/ 286578 w 407906"/>
                <a:gd name="connsiteY46" fmla="*/ 185663 h 203837"/>
                <a:gd name="connsiteX47" fmla="*/ 286801 w 407906"/>
                <a:gd name="connsiteY47" fmla="*/ 185069 h 203837"/>
                <a:gd name="connsiteX48" fmla="*/ 289264 w 407906"/>
                <a:gd name="connsiteY48" fmla="*/ 181360 h 203837"/>
                <a:gd name="connsiteX49" fmla="*/ 293720 w 407906"/>
                <a:gd name="connsiteY49" fmla="*/ 179514 h 203837"/>
                <a:gd name="connsiteX50" fmla="*/ 292650 w 407906"/>
                <a:gd name="connsiteY50" fmla="*/ 179023 h 203837"/>
                <a:gd name="connsiteX51" fmla="*/ 296526 w 407906"/>
                <a:gd name="connsiteY51" fmla="*/ 178352 h 203837"/>
                <a:gd name="connsiteX52" fmla="*/ 297682 w 407906"/>
                <a:gd name="connsiteY52" fmla="*/ 177873 h 203837"/>
                <a:gd name="connsiteX53" fmla="*/ 298027 w 407906"/>
                <a:gd name="connsiteY53" fmla="*/ 178016 h 203837"/>
                <a:gd name="connsiteX54" fmla="*/ 305586 w 407906"/>
                <a:gd name="connsiteY54" fmla="*/ 175333 h 203837"/>
                <a:gd name="connsiteX55" fmla="*/ 313051 w 407906"/>
                <a:gd name="connsiteY55" fmla="*/ 172150 h 203837"/>
                <a:gd name="connsiteX56" fmla="*/ 334890 w 407906"/>
                <a:gd name="connsiteY56" fmla="*/ 163050 h 203837"/>
                <a:gd name="connsiteX57" fmla="*/ 344392 w 407906"/>
                <a:gd name="connsiteY57" fmla="*/ 158088 h 203837"/>
                <a:gd name="connsiteX58" fmla="*/ 348497 w 407906"/>
                <a:gd name="connsiteY58" fmla="*/ 155377 h 203837"/>
                <a:gd name="connsiteX59" fmla="*/ 352201 w 407906"/>
                <a:gd name="connsiteY59" fmla="*/ 153449 h 203837"/>
                <a:gd name="connsiteX60" fmla="*/ 362667 w 407906"/>
                <a:gd name="connsiteY60" fmla="*/ 144789 h 203837"/>
                <a:gd name="connsiteX61" fmla="*/ 376674 w 407906"/>
                <a:gd name="connsiteY61" fmla="*/ 124051 h 203837"/>
                <a:gd name="connsiteX62" fmla="*/ 376680 w 407906"/>
                <a:gd name="connsiteY62" fmla="*/ 124019 h 203837"/>
                <a:gd name="connsiteX63" fmla="*/ 378136 w 407906"/>
                <a:gd name="connsiteY63" fmla="*/ 122038 h 203837"/>
                <a:gd name="connsiteX64" fmla="*/ 384669 w 407906"/>
                <a:gd name="connsiteY64" fmla="*/ 101886 h 203837"/>
                <a:gd name="connsiteX65" fmla="*/ 383850 w 407906"/>
                <a:gd name="connsiteY65" fmla="*/ 87713 h 203837"/>
                <a:gd name="connsiteX66" fmla="*/ 383876 w 407906"/>
                <a:gd name="connsiteY66" fmla="*/ 85959 h 203837"/>
                <a:gd name="connsiteX67" fmla="*/ 383724 w 407906"/>
                <a:gd name="connsiteY67" fmla="*/ 85533 h 203837"/>
                <a:gd name="connsiteX68" fmla="*/ 383565 w 407906"/>
                <a:gd name="connsiteY68" fmla="*/ 82791 h 203837"/>
                <a:gd name="connsiteX69" fmla="*/ 381430 w 407906"/>
                <a:gd name="connsiteY69" fmla="*/ 79102 h 203837"/>
                <a:gd name="connsiteX70" fmla="*/ 381002 w 407906"/>
                <a:gd name="connsiteY70" fmla="*/ 77901 h 203837"/>
                <a:gd name="connsiteX71" fmla="*/ 379734 w 407906"/>
                <a:gd name="connsiteY71" fmla="*/ 76172 h 203837"/>
                <a:gd name="connsiteX72" fmla="*/ 374496 w 407906"/>
                <a:gd name="connsiteY72" fmla="*/ 67124 h 203837"/>
                <a:gd name="connsiteX73" fmla="*/ 300747 w 407906"/>
                <a:gd name="connsiteY73" fmla="*/ 77327 h 203837"/>
                <a:gd name="connsiteX74" fmla="*/ 286905 w 407906"/>
                <a:gd name="connsiteY74" fmla="*/ 96162 h 203837"/>
                <a:gd name="connsiteX75" fmla="*/ 285170 w 407906"/>
                <a:gd name="connsiteY75" fmla="*/ 101515 h 203837"/>
                <a:gd name="connsiteX76" fmla="*/ 285169 w 407906"/>
                <a:gd name="connsiteY76" fmla="*/ 101516 h 203837"/>
                <a:gd name="connsiteX77" fmla="*/ 283887 w 407906"/>
                <a:gd name="connsiteY77" fmla="*/ 105472 h 203837"/>
                <a:gd name="connsiteX78" fmla="*/ 281944 w 407906"/>
                <a:gd name="connsiteY78" fmla="*/ 108398 h 203837"/>
                <a:gd name="connsiteX79" fmla="*/ 264766 w 407906"/>
                <a:gd name="connsiteY79" fmla="*/ 108398 h 203837"/>
                <a:gd name="connsiteX80" fmla="*/ 261208 w 407906"/>
                <a:gd name="connsiteY80" fmla="*/ 99809 h 203837"/>
                <a:gd name="connsiteX81" fmla="*/ 262025 w 407906"/>
                <a:gd name="connsiteY81" fmla="*/ 95611 h 203837"/>
                <a:gd name="connsiteX82" fmla="*/ 262252 w 407906"/>
                <a:gd name="connsiteY82" fmla="*/ 95005 h 203837"/>
                <a:gd name="connsiteX83" fmla="*/ 262690 w 407906"/>
                <a:gd name="connsiteY83" fmla="*/ 94346 h 203837"/>
                <a:gd name="connsiteX84" fmla="*/ 262589 w 407906"/>
                <a:gd name="connsiteY84" fmla="*/ 94107 h 203837"/>
                <a:gd name="connsiteX85" fmla="*/ 265215 w 407906"/>
                <a:gd name="connsiteY85" fmla="*/ 87111 h 203837"/>
                <a:gd name="connsiteX86" fmla="*/ 283946 w 407906"/>
                <a:gd name="connsiteY86" fmla="*/ 60764 h 203837"/>
                <a:gd name="connsiteX87" fmla="*/ 390306 w 407906"/>
                <a:gd name="connsiteY87" fmla="*/ 51314 h 20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07906" h="203837">
                  <a:moveTo>
                    <a:pt x="331486" y="86671"/>
                  </a:moveTo>
                  <a:cubicBezTo>
                    <a:pt x="337059" y="93932"/>
                    <a:pt x="340709" y="99461"/>
                    <a:pt x="341100" y="101861"/>
                  </a:cubicBezTo>
                  <a:lnTo>
                    <a:pt x="340439" y="101885"/>
                  </a:lnTo>
                  <a:lnTo>
                    <a:pt x="341131" y="101912"/>
                  </a:lnTo>
                  <a:cubicBezTo>
                    <a:pt x="339587" y="111515"/>
                    <a:pt x="285997" y="171287"/>
                    <a:pt x="265663" y="191628"/>
                  </a:cubicBezTo>
                  <a:cubicBezTo>
                    <a:pt x="256706" y="199484"/>
                    <a:pt x="254449" y="202431"/>
                    <a:pt x="249314" y="203216"/>
                  </a:cubicBezTo>
                  <a:lnTo>
                    <a:pt x="249408" y="202287"/>
                  </a:lnTo>
                  <a:lnTo>
                    <a:pt x="241733" y="203837"/>
                  </a:lnTo>
                  <a:lnTo>
                    <a:pt x="26550" y="203837"/>
                  </a:lnTo>
                  <a:cubicBezTo>
                    <a:pt x="11887" y="203837"/>
                    <a:pt x="0" y="191950"/>
                    <a:pt x="0" y="177287"/>
                  </a:cubicBezTo>
                  <a:lnTo>
                    <a:pt x="0" y="26550"/>
                  </a:lnTo>
                  <a:cubicBezTo>
                    <a:pt x="0" y="11886"/>
                    <a:pt x="11887" y="0"/>
                    <a:pt x="26550" y="0"/>
                  </a:cubicBezTo>
                  <a:lnTo>
                    <a:pt x="241733" y="0"/>
                  </a:lnTo>
                  <a:lnTo>
                    <a:pt x="249190" y="1506"/>
                  </a:lnTo>
                  <a:lnTo>
                    <a:pt x="249082" y="740"/>
                  </a:lnTo>
                  <a:cubicBezTo>
                    <a:pt x="252934" y="1320"/>
                    <a:pt x="255171" y="3121"/>
                    <a:pt x="259833" y="7291"/>
                  </a:cubicBezTo>
                  <a:lnTo>
                    <a:pt x="259977" y="7419"/>
                  </a:lnTo>
                  <a:lnTo>
                    <a:pt x="260506" y="7776"/>
                  </a:lnTo>
                  <a:lnTo>
                    <a:pt x="260699" y="8062"/>
                  </a:lnTo>
                  <a:lnTo>
                    <a:pt x="265454" y="12295"/>
                  </a:lnTo>
                  <a:cubicBezTo>
                    <a:pt x="270548" y="17370"/>
                    <a:pt x="277725" y="24905"/>
                    <a:pt x="285649" y="33504"/>
                  </a:cubicBezTo>
                  <a:lnTo>
                    <a:pt x="289180" y="37450"/>
                  </a:lnTo>
                  <a:lnTo>
                    <a:pt x="288330" y="37998"/>
                  </a:lnTo>
                  <a:cubicBezTo>
                    <a:pt x="281413" y="43637"/>
                    <a:pt x="275297" y="49925"/>
                    <a:pt x="269989" y="56732"/>
                  </a:cubicBezTo>
                  <a:lnTo>
                    <a:pt x="263152" y="67797"/>
                  </a:lnTo>
                  <a:lnTo>
                    <a:pt x="258904" y="68624"/>
                  </a:lnTo>
                  <a:cubicBezTo>
                    <a:pt x="255077" y="70176"/>
                    <a:pt x="251489" y="72504"/>
                    <a:pt x="248385" y="75609"/>
                  </a:cubicBezTo>
                  <a:cubicBezTo>
                    <a:pt x="235965" y="88028"/>
                    <a:pt x="235965" y="108163"/>
                    <a:pt x="248385" y="120582"/>
                  </a:cubicBezTo>
                  <a:cubicBezTo>
                    <a:pt x="260804" y="133001"/>
                    <a:pt x="280939" y="133001"/>
                    <a:pt x="293358" y="120582"/>
                  </a:cubicBezTo>
                  <a:cubicBezTo>
                    <a:pt x="299567" y="114373"/>
                    <a:pt x="302672" y="106234"/>
                    <a:pt x="302672" y="98096"/>
                  </a:cubicBezTo>
                  <a:lnTo>
                    <a:pt x="302287" y="96117"/>
                  </a:lnTo>
                  <a:lnTo>
                    <a:pt x="306492" y="89743"/>
                  </a:lnTo>
                  <a:cubicBezTo>
                    <a:pt x="310424" y="84912"/>
                    <a:pt x="314902" y="80408"/>
                    <a:pt x="319916" y="76320"/>
                  </a:cubicBezTo>
                  <a:lnTo>
                    <a:pt x="322217" y="75113"/>
                  </a:lnTo>
                  <a:close/>
                  <a:moveTo>
                    <a:pt x="390306" y="51314"/>
                  </a:moveTo>
                  <a:cubicBezTo>
                    <a:pt x="417067" y="78075"/>
                    <a:pt x="412836" y="125694"/>
                    <a:pt x="380856" y="157674"/>
                  </a:cubicBezTo>
                  <a:cubicBezTo>
                    <a:pt x="374860" y="163670"/>
                    <a:pt x="368313" y="168691"/>
                    <a:pt x="361458" y="172715"/>
                  </a:cubicBezTo>
                  <a:lnTo>
                    <a:pt x="360892" y="172957"/>
                  </a:lnTo>
                  <a:lnTo>
                    <a:pt x="353686" y="178149"/>
                  </a:lnTo>
                  <a:cubicBezTo>
                    <a:pt x="350283" y="180339"/>
                    <a:pt x="346529" y="182500"/>
                    <a:pt x="342624" y="184434"/>
                  </a:cubicBezTo>
                  <a:cubicBezTo>
                    <a:pt x="334814" y="188301"/>
                    <a:pt x="323364" y="192168"/>
                    <a:pt x="315781" y="194898"/>
                  </a:cubicBezTo>
                  <a:cubicBezTo>
                    <a:pt x="310094" y="196946"/>
                    <a:pt x="304364" y="200486"/>
                    <a:pt x="300415" y="201200"/>
                  </a:cubicBezTo>
                  <a:lnTo>
                    <a:pt x="299192" y="201056"/>
                  </a:lnTo>
                  <a:lnTo>
                    <a:pt x="297682" y="201682"/>
                  </a:lnTo>
                  <a:cubicBezTo>
                    <a:pt x="294635" y="201681"/>
                    <a:pt x="291588" y="200519"/>
                    <a:pt x="289264" y="198195"/>
                  </a:cubicBezTo>
                  <a:cubicBezTo>
                    <a:pt x="286940" y="195870"/>
                    <a:pt x="285777" y="192824"/>
                    <a:pt x="285777" y="189777"/>
                  </a:cubicBezTo>
                  <a:lnTo>
                    <a:pt x="286578" y="185663"/>
                  </a:lnTo>
                  <a:lnTo>
                    <a:pt x="286801" y="185069"/>
                  </a:lnTo>
                  <a:lnTo>
                    <a:pt x="289264" y="181360"/>
                  </a:lnTo>
                  <a:lnTo>
                    <a:pt x="293720" y="179514"/>
                  </a:lnTo>
                  <a:lnTo>
                    <a:pt x="292650" y="179023"/>
                  </a:lnTo>
                  <a:lnTo>
                    <a:pt x="296526" y="178352"/>
                  </a:lnTo>
                  <a:lnTo>
                    <a:pt x="297682" y="177873"/>
                  </a:lnTo>
                  <a:lnTo>
                    <a:pt x="298027" y="178016"/>
                  </a:lnTo>
                  <a:lnTo>
                    <a:pt x="305586" y="175333"/>
                  </a:lnTo>
                  <a:cubicBezTo>
                    <a:pt x="307968" y="174283"/>
                    <a:pt x="310264" y="173174"/>
                    <a:pt x="313051" y="172150"/>
                  </a:cubicBezTo>
                  <a:cubicBezTo>
                    <a:pt x="320482" y="169420"/>
                    <a:pt x="327989" y="166917"/>
                    <a:pt x="334890" y="163050"/>
                  </a:cubicBezTo>
                  <a:cubicBezTo>
                    <a:pt x="337477" y="161600"/>
                    <a:pt x="341024" y="159894"/>
                    <a:pt x="344392" y="158088"/>
                  </a:cubicBezTo>
                  <a:lnTo>
                    <a:pt x="348497" y="155377"/>
                  </a:lnTo>
                  <a:lnTo>
                    <a:pt x="352201" y="153449"/>
                  </a:lnTo>
                  <a:cubicBezTo>
                    <a:pt x="355722" y="151091"/>
                    <a:pt x="359275" y="148181"/>
                    <a:pt x="362667" y="144789"/>
                  </a:cubicBezTo>
                  <a:cubicBezTo>
                    <a:pt x="369451" y="138004"/>
                    <a:pt x="374308" y="130576"/>
                    <a:pt x="376674" y="124051"/>
                  </a:cubicBezTo>
                  <a:lnTo>
                    <a:pt x="376680" y="124019"/>
                  </a:lnTo>
                  <a:lnTo>
                    <a:pt x="378136" y="122038"/>
                  </a:lnTo>
                  <a:cubicBezTo>
                    <a:pt x="381550" y="115408"/>
                    <a:pt x="383746" y="108559"/>
                    <a:pt x="384669" y="101886"/>
                  </a:cubicBezTo>
                  <a:lnTo>
                    <a:pt x="383850" y="87713"/>
                  </a:lnTo>
                  <a:lnTo>
                    <a:pt x="383876" y="85959"/>
                  </a:lnTo>
                  <a:lnTo>
                    <a:pt x="383724" y="85533"/>
                  </a:lnTo>
                  <a:lnTo>
                    <a:pt x="383565" y="82791"/>
                  </a:lnTo>
                  <a:lnTo>
                    <a:pt x="381430" y="79102"/>
                  </a:lnTo>
                  <a:lnTo>
                    <a:pt x="381002" y="77901"/>
                  </a:lnTo>
                  <a:lnTo>
                    <a:pt x="379734" y="76172"/>
                  </a:lnTo>
                  <a:lnTo>
                    <a:pt x="374496" y="67124"/>
                  </a:lnTo>
                  <a:cubicBezTo>
                    <a:pt x="356948" y="49576"/>
                    <a:pt x="323930" y="54144"/>
                    <a:pt x="300747" y="77327"/>
                  </a:cubicBezTo>
                  <a:cubicBezTo>
                    <a:pt x="294951" y="83123"/>
                    <a:pt x="290319" y="89533"/>
                    <a:pt x="286905" y="96162"/>
                  </a:cubicBezTo>
                  <a:lnTo>
                    <a:pt x="285170" y="101515"/>
                  </a:lnTo>
                  <a:lnTo>
                    <a:pt x="285169" y="101516"/>
                  </a:lnTo>
                  <a:lnTo>
                    <a:pt x="283887" y="105472"/>
                  </a:lnTo>
                  <a:lnTo>
                    <a:pt x="281944" y="108398"/>
                  </a:lnTo>
                  <a:cubicBezTo>
                    <a:pt x="277200" y="113141"/>
                    <a:pt x="269509" y="113141"/>
                    <a:pt x="264766" y="108398"/>
                  </a:cubicBezTo>
                  <a:cubicBezTo>
                    <a:pt x="262394" y="106026"/>
                    <a:pt x="261208" y="102917"/>
                    <a:pt x="261208" y="99809"/>
                  </a:cubicBezTo>
                  <a:lnTo>
                    <a:pt x="262025" y="95611"/>
                  </a:lnTo>
                  <a:lnTo>
                    <a:pt x="262252" y="95005"/>
                  </a:lnTo>
                  <a:lnTo>
                    <a:pt x="262690" y="94346"/>
                  </a:lnTo>
                  <a:lnTo>
                    <a:pt x="262589" y="94107"/>
                  </a:lnTo>
                  <a:lnTo>
                    <a:pt x="265215" y="87111"/>
                  </a:lnTo>
                  <a:cubicBezTo>
                    <a:pt x="269691" y="77732"/>
                    <a:pt x="275951" y="68760"/>
                    <a:pt x="283946" y="60764"/>
                  </a:cubicBezTo>
                  <a:cubicBezTo>
                    <a:pt x="315926" y="28785"/>
                    <a:pt x="363545" y="24554"/>
                    <a:pt x="390306" y="51314"/>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latin typeface="SimonKucher" pitchFamily="2" charset="0"/>
              </a:endParaRPr>
            </a:p>
          </p:txBody>
        </p:sp>
      </p:grpSp>
      <p:grpSp>
        <p:nvGrpSpPr>
          <p:cNvPr id="26" name="Group 25">
            <a:extLst>
              <a:ext uri="{FF2B5EF4-FFF2-40B4-BE49-F238E27FC236}">
                <a16:creationId xmlns:a16="http://schemas.microsoft.com/office/drawing/2014/main" id="{E9D9E0EB-3E6A-D6A9-A688-84FD9BAF5F8F}"/>
              </a:ext>
            </a:extLst>
          </p:cNvPr>
          <p:cNvGrpSpPr/>
          <p:nvPr/>
        </p:nvGrpSpPr>
        <p:grpSpPr>
          <a:xfrm>
            <a:off x="10636473" y="1512000"/>
            <a:ext cx="897269" cy="897269"/>
            <a:chOff x="9343165" y="1868044"/>
            <a:chExt cx="897269" cy="897269"/>
          </a:xfrm>
        </p:grpSpPr>
        <p:sp>
          <p:nvSpPr>
            <p:cNvPr id="27" name="Oval 5">
              <a:extLst>
                <a:ext uri="{FF2B5EF4-FFF2-40B4-BE49-F238E27FC236}">
                  <a16:creationId xmlns:a16="http://schemas.microsoft.com/office/drawing/2014/main" id="{0E5682F0-C3F4-BCCE-B7FE-DC20D9471037}"/>
                </a:ext>
              </a:extLst>
            </p:cNvPr>
            <p:cNvSpPr/>
            <p:nvPr/>
          </p:nvSpPr>
          <p:spPr>
            <a:xfrm>
              <a:off x="9343165" y="1868044"/>
              <a:ext cx="897269" cy="897269"/>
            </a:xfrm>
            <a:prstGeom prst="roundRect">
              <a:avLst>
                <a:gd name="adj" fmla="val 9407"/>
              </a:avLst>
            </a:prstGeom>
            <a:solidFill>
              <a:schemeClr val="accent1"/>
            </a:solidFill>
            <a:ln w="9525" cap="flat" cmpd="sng" algn="ctr">
              <a:noFill/>
              <a:prstDash val="solid"/>
              <a:miter lim="800000"/>
            </a:ln>
            <a:effectLst/>
          </p:spPr>
          <p:txBody>
            <a:bodyPr wrap="square"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SimonKucher" pitchFamily="2" charset="0"/>
              </a:endParaRPr>
            </a:p>
          </p:txBody>
        </p:sp>
        <p:grpSp>
          <p:nvGrpSpPr>
            <p:cNvPr id="28" name="Group 547">
              <a:extLst>
                <a:ext uri="{FF2B5EF4-FFF2-40B4-BE49-F238E27FC236}">
                  <a16:creationId xmlns:a16="http://schemas.microsoft.com/office/drawing/2014/main" id="{31431B0F-6371-5EE3-B5DA-BA24E57B9E67}"/>
                </a:ext>
              </a:extLst>
            </p:cNvPr>
            <p:cNvGrpSpPr>
              <a:grpSpLocks/>
            </p:cNvGrpSpPr>
            <p:nvPr/>
          </p:nvGrpSpPr>
          <p:grpSpPr bwMode="auto">
            <a:xfrm flipH="1">
              <a:off x="9530162" y="2053119"/>
              <a:ext cx="525550" cy="524275"/>
              <a:chOff x="739775" y="303213"/>
              <a:chExt cx="4565650" cy="4537075"/>
            </a:xfrm>
          </p:grpSpPr>
          <p:sp>
            <p:nvSpPr>
              <p:cNvPr id="29" name="Freeform 145">
                <a:extLst>
                  <a:ext uri="{FF2B5EF4-FFF2-40B4-BE49-F238E27FC236}">
                    <a16:creationId xmlns:a16="http://schemas.microsoft.com/office/drawing/2014/main" id="{D0135470-2103-ABA2-1E45-8290D1CC5DFE}"/>
                  </a:ext>
                </a:extLst>
              </p:cNvPr>
              <p:cNvSpPr>
                <a:spLocks noEditPoints="1"/>
              </p:cNvSpPr>
              <p:nvPr/>
            </p:nvSpPr>
            <p:spPr bwMode="auto">
              <a:xfrm>
                <a:off x="739775" y="303213"/>
                <a:ext cx="2155825" cy="2149475"/>
              </a:xfrm>
              <a:custGeom>
                <a:avLst/>
                <a:gdLst>
                  <a:gd name="T0" fmla="*/ 2147483647 w 1358"/>
                  <a:gd name="T1" fmla="*/ 2147483647 h 1354"/>
                  <a:gd name="T2" fmla="*/ 2147483647 w 1358"/>
                  <a:gd name="T3" fmla="*/ 2147483647 h 1354"/>
                  <a:gd name="T4" fmla="*/ 2147483647 w 1358"/>
                  <a:gd name="T5" fmla="*/ 2147483647 h 1354"/>
                  <a:gd name="T6" fmla="*/ 2147483647 w 1358"/>
                  <a:gd name="T7" fmla="*/ 2147483647 h 1354"/>
                  <a:gd name="T8" fmla="*/ 2147483647 w 1358"/>
                  <a:gd name="T9" fmla="*/ 2147483647 h 1354"/>
                  <a:gd name="T10" fmla="*/ 2147483647 w 1358"/>
                  <a:gd name="T11" fmla="*/ 2147483647 h 1354"/>
                  <a:gd name="T12" fmla="*/ 2147483647 w 1358"/>
                  <a:gd name="T13" fmla="*/ 2147483647 h 1354"/>
                  <a:gd name="T14" fmla="*/ 2147483647 w 1358"/>
                  <a:gd name="T15" fmla="*/ 2147483647 h 1354"/>
                  <a:gd name="T16" fmla="*/ 2147483647 w 1358"/>
                  <a:gd name="T17" fmla="*/ 2147483647 h 1354"/>
                  <a:gd name="T18" fmla="*/ 2147483647 w 1358"/>
                  <a:gd name="T19" fmla="*/ 2147483647 h 1354"/>
                  <a:gd name="T20" fmla="*/ 2147483647 w 1358"/>
                  <a:gd name="T21" fmla="*/ 2147483647 h 1354"/>
                  <a:gd name="T22" fmla="*/ 2147483647 w 1358"/>
                  <a:gd name="T23" fmla="*/ 2147483647 h 1354"/>
                  <a:gd name="T24" fmla="*/ 2147483647 w 1358"/>
                  <a:gd name="T25" fmla="*/ 2147483647 h 1354"/>
                  <a:gd name="T26" fmla="*/ 2147483647 w 1358"/>
                  <a:gd name="T27" fmla="*/ 2147483647 h 1354"/>
                  <a:gd name="T28" fmla="*/ 2147483647 w 1358"/>
                  <a:gd name="T29" fmla="*/ 2147483647 h 1354"/>
                  <a:gd name="T30" fmla="*/ 2147483647 w 1358"/>
                  <a:gd name="T31" fmla="*/ 2147483647 h 1354"/>
                  <a:gd name="T32" fmla="*/ 2147483647 w 1358"/>
                  <a:gd name="T33" fmla="*/ 2147483647 h 1354"/>
                  <a:gd name="T34" fmla="*/ 2147483647 w 1358"/>
                  <a:gd name="T35" fmla="*/ 2147483647 h 1354"/>
                  <a:gd name="T36" fmla="*/ 2147483647 w 1358"/>
                  <a:gd name="T37" fmla="*/ 2147483647 h 1354"/>
                  <a:gd name="T38" fmla="*/ 2147483647 w 1358"/>
                  <a:gd name="T39" fmla="*/ 2147483647 h 1354"/>
                  <a:gd name="T40" fmla="*/ 2147483647 w 1358"/>
                  <a:gd name="T41" fmla="*/ 2147483647 h 1354"/>
                  <a:gd name="T42" fmla="*/ 2147483647 w 1358"/>
                  <a:gd name="T43" fmla="*/ 2147483647 h 1354"/>
                  <a:gd name="T44" fmla="*/ 2147483647 w 1358"/>
                  <a:gd name="T45" fmla="*/ 2147483647 h 1354"/>
                  <a:gd name="T46" fmla="*/ 2147483647 w 1358"/>
                  <a:gd name="T47" fmla="*/ 2147483647 h 1354"/>
                  <a:gd name="T48" fmla="*/ 2147483647 w 1358"/>
                  <a:gd name="T49" fmla="*/ 2147483647 h 1354"/>
                  <a:gd name="T50" fmla="*/ 2147483647 w 1358"/>
                  <a:gd name="T51" fmla="*/ 2147483647 h 1354"/>
                  <a:gd name="T52" fmla="*/ 2147483647 w 1358"/>
                  <a:gd name="T53" fmla="*/ 2147483647 h 1354"/>
                  <a:gd name="T54" fmla="*/ 2147483647 w 1358"/>
                  <a:gd name="T55" fmla="*/ 2147483647 h 1354"/>
                  <a:gd name="T56" fmla="*/ 2147483647 w 1358"/>
                  <a:gd name="T57" fmla="*/ 2147483647 h 1354"/>
                  <a:gd name="T58" fmla="*/ 2147483647 w 1358"/>
                  <a:gd name="T59" fmla="*/ 2147483647 h 1354"/>
                  <a:gd name="T60" fmla="*/ 2147483647 w 1358"/>
                  <a:gd name="T61" fmla="*/ 2147483647 h 1354"/>
                  <a:gd name="T62" fmla="*/ 2147483647 w 1358"/>
                  <a:gd name="T63" fmla="*/ 2147483647 h 1354"/>
                  <a:gd name="T64" fmla="*/ 2147483647 w 1358"/>
                  <a:gd name="T65" fmla="*/ 2147483647 h 1354"/>
                  <a:gd name="T66" fmla="*/ 2147483647 w 1358"/>
                  <a:gd name="T67" fmla="*/ 2147483647 h 1354"/>
                  <a:gd name="T68" fmla="*/ 2147483647 w 1358"/>
                  <a:gd name="T69" fmla="*/ 2147483647 h 1354"/>
                  <a:gd name="T70" fmla="*/ 2147483647 w 1358"/>
                  <a:gd name="T71" fmla="*/ 2147483647 h 1354"/>
                  <a:gd name="T72" fmla="*/ 2147483647 w 1358"/>
                  <a:gd name="T73" fmla="*/ 2147483647 h 1354"/>
                  <a:gd name="T74" fmla="*/ 2147483647 w 1358"/>
                  <a:gd name="T75" fmla="*/ 2147483647 h 1354"/>
                  <a:gd name="T76" fmla="*/ 2147483647 w 1358"/>
                  <a:gd name="T77" fmla="*/ 2147483647 h 1354"/>
                  <a:gd name="T78" fmla="*/ 2147483647 w 1358"/>
                  <a:gd name="T79" fmla="*/ 2147483647 h 1354"/>
                  <a:gd name="T80" fmla="*/ 2147483647 w 1358"/>
                  <a:gd name="T81" fmla="*/ 2147483647 h 1354"/>
                  <a:gd name="T82" fmla="*/ 2147483647 w 1358"/>
                  <a:gd name="T83" fmla="*/ 2147483647 h 1354"/>
                  <a:gd name="T84" fmla="*/ 2147483647 w 1358"/>
                  <a:gd name="T85" fmla="*/ 2147483647 h 1354"/>
                  <a:gd name="T86" fmla="*/ 2147483647 w 1358"/>
                  <a:gd name="T87" fmla="*/ 2147483647 h 1354"/>
                  <a:gd name="T88" fmla="*/ 2147483647 w 1358"/>
                  <a:gd name="T89" fmla="*/ 2147483647 h 1354"/>
                  <a:gd name="T90" fmla="*/ 2147483647 w 1358"/>
                  <a:gd name="T91" fmla="*/ 2147483647 h 1354"/>
                  <a:gd name="T92" fmla="*/ 2147483647 w 1358"/>
                  <a:gd name="T93" fmla="*/ 2147483647 h 1354"/>
                  <a:gd name="T94" fmla="*/ 2147483647 w 1358"/>
                  <a:gd name="T95" fmla="*/ 2147483647 h 1354"/>
                  <a:gd name="T96" fmla="*/ 2147483647 w 1358"/>
                  <a:gd name="T97" fmla="*/ 2147483647 h 1354"/>
                  <a:gd name="T98" fmla="*/ 2147483647 w 1358"/>
                  <a:gd name="T99" fmla="*/ 2147483647 h 1354"/>
                  <a:gd name="T100" fmla="*/ 2147483647 w 1358"/>
                  <a:gd name="T101" fmla="*/ 2147483647 h 1354"/>
                  <a:gd name="T102" fmla="*/ 2147483647 w 1358"/>
                  <a:gd name="T103" fmla="*/ 2147483647 h 1354"/>
                  <a:gd name="T104" fmla="*/ 2147483647 w 1358"/>
                  <a:gd name="T105" fmla="*/ 2147483647 h 1354"/>
                  <a:gd name="T106" fmla="*/ 2147483647 w 1358"/>
                  <a:gd name="T107" fmla="*/ 2147483647 h 1354"/>
                  <a:gd name="T108" fmla="*/ 2147483647 w 1358"/>
                  <a:gd name="T109" fmla="*/ 2147483647 h 1354"/>
                  <a:gd name="T110" fmla="*/ 2147483647 w 1358"/>
                  <a:gd name="T111" fmla="*/ 2147483647 h 135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358" h="1354">
                    <a:moveTo>
                      <a:pt x="1324" y="564"/>
                    </a:moveTo>
                    <a:lnTo>
                      <a:pt x="1174" y="524"/>
                    </a:lnTo>
                    <a:lnTo>
                      <a:pt x="1158" y="476"/>
                    </a:lnTo>
                    <a:lnTo>
                      <a:pt x="1136" y="432"/>
                    </a:lnTo>
                    <a:lnTo>
                      <a:pt x="1212" y="300"/>
                    </a:lnTo>
                    <a:lnTo>
                      <a:pt x="1216" y="294"/>
                    </a:lnTo>
                    <a:lnTo>
                      <a:pt x="1220" y="288"/>
                    </a:lnTo>
                    <a:lnTo>
                      <a:pt x="1222" y="282"/>
                    </a:lnTo>
                    <a:lnTo>
                      <a:pt x="1222" y="276"/>
                    </a:lnTo>
                    <a:lnTo>
                      <a:pt x="1222" y="270"/>
                    </a:lnTo>
                    <a:lnTo>
                      <a:pt x="1220" y="262"/>
                    </a:lnTo>
                    <a:lnTo>
                      <a:pt x="1216" y="256"/>
                    </a:lnTo>
                    <a:lnTo>
                      <a:pt x="1212" y="252"/>
                    </a:lnTo>
                    <a:lnTo>
                      <a:pt x="1104" y="144"/>
                    </a:lnTo>
                    <a:lnTo>
                      <a:pt x="1100" y="140"/>
                    </a:lnTo>
                    <a:lnTo>
                      <a:pt x="1094" y="136"/>
                    </a:lnTo>
                    <a:lnTo>
                      <a:pt x="1088" y="134"/>
                    </a:lnTo>
                    <a:lnTo>
                      <a:pt x="1080" y="134"/>
                    </a:lnTo>
                    <a:lnTo>
                      <a:pt x="1074" y="134"/>
                    </a:lnTo>
                    <a:lnTo>
                      <a:pt x="1068" y="136"/>
                    </a:lnTo>
                    <a:lnTo>
                      <a:pt x="1062" y="140"/>
                    </a:lnTo>
                    <a:lnTo>
                      <a:pt x="1056" y="144"/>
                    </a:lnTo>
                    <a:lnTo>
                      <a:pt x="924" y="220"/>
                    </a:lnTo>
                    <a:lnTo>
                      <a:pt x="902" y="208"/>
                    </a:lnTo>
                    <a:lnTo>
                      <a:pt x="878" y="198"/>
                    </a:lnTo>
                    <a:lnTo>
                      <a:pt x="854" y="188"/>
                    </a:lnTo>
                    <a:lnTo>
                      <a:pt x="830" y="180"/>
                    </a:lnTo>
                    <a:lnTo>
                      <a:pt x="790" y="36"/>
                    </a:lnTo>
                    <a:lnTo>
                      <a:pt x="790" y="28"/>
                    </a:lnTo>
                    <a:lnTo>
                      <a:pt x="788" y="22"/>
                    </a:lnTo>
                    <a:lnTo>
                      <a:pt x="784" y="16"/>
                    </a:lnTo>
                    <a:lnTo>
                      <a:pt x="780" y="10"/>
                    </a:lnTo>
                    <a:lnTo>
                      <a:pt x="776" y="6"/>
                    </a:lnTo>
                    <a:lnTo>
                      <a:pt x="770" y="4"/>
                    </a:lnTo>
                    <a:lnTo>
                      <a:pt x="764" y="2"/>
                    </a:lnTo>
                    <a:lnTo>
                      <a:pt x="756" y="0"/>
                    </a:lnTo>
                    <a:lnTo>
                      <a:pt x="604" y="0"/>
                    </a:lnTo>
                    <a:lnTo>
                      <a:pt x="598" y="2"/>
                    </a:lnTo>
                    <a:lnTo>
                      <a:pt x="590" y="4"/>
                    </a:lnTo>
                    <a:lnTo>
                      <a:pt x="584" y="6"/>
                    </a:lnTo>
                    <a:lnTo>
                      <a:pt x="580" y="10"/>
                    </a:lnTo>
                    <a:lnTo>
                      <a:pt x="576" y="16"/>
                    </a:lnTo>
                    <a:lnTo>
                      <a:pt x="572" y="22"/>
                    </a:lnTo>
                    <a:lnTo>
                      <a:pt x="570" y="28"/>
                    </a:lnTo>
                    <a:lnTo>
                      <a:pt x="570" y="36"/>
                    </a:lnTo>
                    <a:lnTo>
                      <a:pt x="530" y="180"/>
                    </a:lnTo>
                    <a:lnTo>
                      <a:pt x="506" y="188"/>
                    </a:lnTo>
                    <a:lnTo>
                      <a:pt x="482" y="198"/>
                    </a:lnTo>
                    <a:lnTo>
                      <a:pt x="458" y="208"/>
                    </a:lnTo>
                    <a:lnTo>
                      <a:pt x="434" y="220"/>
                    </a:lnTo>
                    <a:lnTo>
                      <a:pt x="302" y="144"/>
                    </a:lnTo>
                    <a:lnTo>
                      <a:pt x="296" y="140"/>
                    </a:lnTo>
                    <a:lnTo>
                      <a:pt x="290" y="136"/>
                    </a:lnTo>
                    <a:lnTo>
                      <a:pt x="284" y="134"/>
                    </a:lnTo>
                    <a:lnTo>
                      <a:pt x="278" y="134"/>
                    </a:lnTo>
                    <a:lnTo>
                      <a:pt x="270" y="134"/>
                    </a:lnTo>
                    <a:lnTo>
                      <a:pt x="264" y="136"/>
                    </a:lnTo>
                    <a:lnTo>
                      <a:pt x="258" y="140"/>
                    </a:lnTo>
                    <a:lnTo>
                      <a:pt x="254" y="144"/>
                    </a:lnTo>
                    <a:lnTo>
                      <a:pt x="146" y="252"/>
                    </a:lnTo>
                    <a:lnTo>
                      <a:pt x="142" y="256"/>
                    </a:lnTo>
                    <a:lnTo>
                      <a:pt x="138" y="262"/>
                    </a:lnTo>
                    <a:lnTo>
                      <a:pt x="136" y="268"/>
                    </a:lnTo>
                    <a:lnTo>
                      <a:pt x="136" y="276"/>
                    </a:lnTo>
                    <a:lnTo>
                      <a:pt x="136" y="282"/>
                    </a:lnTo>
                    <a:lnTo>
                      <a:pt x="138" y="288"/>
                    </a:lnTo>
                    <a:lnTo>
                      <a:pt x="142" y="294"/>
                    </a:lnTo>
                    <a:lnTo>
                      <a:pt x="146" y="300"/>
                    </a:lnTo>
                    <a:lnTo>
                      <a:pt x="224" y="434"/>
                    </a:lnTo>
                    <a:lnTo>
                      <a:pt x="202" y="478"/>
                    </a:lnTo>
                    <a:lnTo>
                      <a:pt x="186" y="522"/>
                    </a:lnTo>
                    <a:lnTo>
                      <a:pt x="36" y="564"/>
                    </a:lnTo>
                    <a:lnTo>
                      <a:pt x="28" y="564"/>
                    </a:lnTo>
                    <a:lnTo>
                      <a:pt x="22" y="566"/>
                    </a:lnTo>
                    <a:lnTo>
                      <a:pt x="16" y="570"/>
                    </a:lnTo>
                    <a:lnTo>
                      <a:pt x="10" y="574"/>
                    </a:lnTo>
                    <a:lnTo>
                      <a:pt x="6" y="580"/>
                    </a:lnTo>
                    <a:lnTo>
                      <a:pt x="4" y="584"/>
                    </a:lnTo>
                    <a:lnTo>
                      <a:pt x="2" y="592"/>
                    </a:lnTo>
                    <a:lnTo>
                      <a:pt x="0" y="598"/>
                    </a:lnTo>
                    <a:lnTo>
                      <a:pt x="0" y="750"/>
                    </a:lnTo>
                    <a:lnTo>
                      <a:pt x="2" y="758"/>
                    </a:lnTo>
                    <a:lnTo>
                      <a:pt x="4" y="764"/>
                    </a:lnTo>
                    <a:lnTo>
                      <a:pt x="6" y="770"/>
                    </a:lnTo>
                    <a:lnTo>
                      <a:pt x="10" y="774"/>
                    </a:lnTo>
                    <a:lnTo>
                      <a:pt x="16" y="778"/>
                    </a:lnTo>
                    <a:lnTo>
                      <a:pt x="22" y="782"/>
                    </a:lnTo>
                    <a:lnTo>
                      <a:pt x="28" y="784"/>
                    </a:lnTo>
                    <a:lnTo>
                      <a:pt x="36" y="784"/>
                    </a:lnTo>
                    <a:lnTo>
                      <a:pt x="186" y="826"/>
                    </a:lnTo>
                    <a:lnTo>
                      <a:pt x="194" y="850"/>
                    </a:lnTo>
                    <a:lnTo>
                      <a:pt x="204" y="874"/>
                    </a:lnTo>
                    <a:lnTo>
                      <a:pt x="214" y="896"/>
                    </a:lnTo>
                    <a:lnTo>
                      <a:pt x="226" y="918"/>
                    </a:lnTo>
                    <a:lnTo>
                      <a:pt x="224" y="920"/>
                    </a:lnTo>
                    <a:lnTo>
                      <a:pt x="146" y="1056"/>
                    </a:lnTo>
                    <a:lnTo>
                      <a:pt x="142" y="1062"/>
                    </a:lnTo>
                    <a:lnTo>
                      <a:pt x="138" y="1068"/>
                    </a:lnTo>
                    <a:lnTo>
                      <a:pt x="136" y="1074"/>
                    </a:lnTo>
                    <a:lnTo>
                      <a:pt x="136" y="1080"/>
                    </a:lnTo>
                    <a:lnTo>
                      <a:pt x="136" y="1088"/>
                    </a:lnTo>
                    <a:lnTo>
                      <a:pt x="138" y="1094"/>
                    </a:lnTo>
                    <a:lnTo>
                      <a:pt x="142" y="1100"/>
                    </a:lnTo>
                    <a:lnTo>
                      <a:pt x="146" y="1106"/>
                    </a:lnTo>
                    <a:lnTo>
                      <a:pt x="254" y="1212"/>
                    </a:lnTo>
                    <a:lnTo>
                      <a:pt x="258" y="1216"/>
                    </a:lnTo>
                    <a:lnTo>
                      <a:pt x="264" y="1220"/>
                    </a:lnTo>
                    <a:lnTo>
                      <a:pt x="270" y="1222"/>
                    </a:lnTo>
                    <a:lnTo>
                      <a:pt x="278" y="1222"/>
                    </a:lnTo>
                    <a:lnTo>
                      <a:pt x="284" y="1222"/>
                    </a:lnTo>
                    <a:lnTo>
                      <a:pt x="290" y="1220"/>
                    </a:lnTo>
                    <a:lnTo>
                      <a:pt x="296" y="1216"/>
                    </a:lnTo>
                    <a:lnTo>
                      <a:pt x="302" y="1212"/>
                    </a:lnTo>
                    <a:lnTo>
                      <a:pt x="438" y="1134"/>
                    </a:lnTo>
                    <a:lnTo>
                      <a:pt x="440" y="1132"/>
                    </a:lnTo>
                    <a:lnTo>
                      <a:pt x="482" y="1150"/>
                    </a:lnTo>
                    <a:lnTo>
                      <a:pt x="524" y="1166"/>
                    </a:lnTo>
                    <a:lnTo>
                      <a:pt x="524" y="1168"/>
                    </a:lnTo>
                    <a:lnTo>
                      <a:pt x="566" y="1320"/>
                    </a:lnTo>
                    <a:lnTo>
                      <a:pt x="566" y="1328"/>
                    </a:lnTo>
                    <a:lnTo>
                      <a:pt x="568" y="1334"/>
                    </a:lnTo>
                    <a:lnTo>
                      <a:pt x="572" y="1340"/>
                    </a:lnTo>
                    <a:lnTo>
                      <a:pt x="576" y="1344"/>
                    </a:lnTo>
                    <a:lnTo>
                      <a:pt x="582" y="1348"/>
                    </a:lnTo>
                    <a:lnTo>
                      <a:pt x="586" y="1352"/>
                    </a:lnTo>
                    <a:lnTo>
                      <a:pt x="594" y="1354"/>
                    </a:lnTo>
                    <a:lnTo>
                      <a:pt x="600" y="1354"/>
                    </a:lnTo>
                    <a:lnTo>
                      <a:pt x="752" y="1354"/>
                    </a:lnTo>
                    <a:lnTo>
                      <a:pt x="760" y="1354"/>
                    </a:lnTo>
                    <a:lnTo>
                      <a:pt x="766" y="1352"/>
                    </a:lnTo>
                    <a:lnTo>
                      <a:pt x="772" y="1348"/>
                    </a:lnTo>
                    <a:lnTo>
                      <a:pt x="776" y="1344"/>
                    </a:lnTo>
                    <a:lnTo>
                      <a:pt x="780" y="1340"/>
                    </a:lnTo>
                    <a:lnTo>
                      <a:pt x="784" y="1334"/>
                    </a:lnTo>
                    <a:lnTo>
                      <a:pt x="786" y="1328"/>
                    </a:lnTo>
                    <a:lnTo>
                      <a:pt x="786" y="1320"/>
                    </a:lnTo>
                    <a:lnTo>
                      <a:pt x="828" y="1168"/>
                    </a:lnTo>
                    <a:lnTo>
                      <a:pt x="852" y="1162"/>
                    </a:lnTo>
                    <a:lnTo>
                      <a:pt x="874" y="1152"/>
                    </a:lnTo>
                    <a:lnTo>
                      <a:pt x="918" y="1132"/>
                    </a:lnTo>
                    <a:lnTo>
                      <a:pt x="920" y="1134"/>
                    </a:lnTo>
                    <a:lnTo>
                      <a:pt x="1056" y="1212"/>
                    </a:lnTo>
                    <a:lnTo>
                      <a:pt x="1062" y="1218"/>
                    </a:lnTo>
                    <a:lnTo>
                      <a:pt x="1068" y="1220"/>
                    </a:lnTo>
                    <a:lnTo>
                      <a:pt x="1074" y="1222"/>
                    </a:lnTo>
                    <a:lnTo>
                      <a:pt x="1080" y="1222"/>
                    </a:lnTo>
                    <a:lnTo>
                      <a:pt x="1088" y="1222"/>
                    </a:lnTo>
                    <a:lnTo>
                      <a:pt x="1094" y="1220"/>
                    </a:lnTo>
                    <a:lnTo>
                      <a:pt x="1100" y="1216"/>
                    </a:lnTo>
                    <a:lnTo>
                      <a:pt x="1104" y="1212"/>
                    </a:lnTo>
                    <a:lnTo>
                      <a:pt x="1212" y="1106"/>
                    </a:lnTo>
                    <a:lnTo>
                      <a:pt x="1216" y="1100"/>
                    </a:lnTo>
                    <a:lnTo>
                      <a:pt x="1220" y="1094"/>
                    </a:lnTo>
                    <a:lnTo>
                      <a:pt x="1222" y="1088"/>
                    </a:lnTo>
                    <a:lnTo>
                      <a:pt x="1222" y="1080"/>
                    </a:lnTo>
                    <a:lnTo>
                      <a:pt x="1222" y="1074"/>
                    </a:lnTo>
                    <a:lnTo>
                      <a:pt x="1220" y="1068"/>
                    </a:lnTo>
                    <a:lnTo>
                      <a:pt x="1216" y="1062"/>
                    </a:lnTo>
                    <a:lnTo>
                      <a:pt x="1212" y="1056"/>
                    </a:lnTo>
                    <a:lnTo>
                      <a:pt x="1134" y="920"/>
                    </a:lnTo>
                    <a:lnTo>
                      <a:pt x="1146" y="898"/>
                    </a:lnTo>
                    <a:lnTo>
                      <a:pt x="1156" y="874"/>
                    </a:lnTo>
                    <a:lnTo>
                      <a:pt x="1166" y="850"/>
                    </a:lnTo>
                    <a:lnTo>
                      <a:pt x="1174" y="826"/>
                    </a:lnTo>
                    <a:lnTo>
                      <a:pt x="1324" y="784"/>
                    </a:lnTo>
                    <a:lnTo>
                      <a:pt x="1330" y="784"/>
                    </a:lnTo>
                    <a:lnTo>
                      <a:pt x="1336" y="782"/>
                    </a:lnTo>
                    <a:lnTo>
                      <a:pt x="1342" y="778"/>
                    </a:lnTo>
                    <a:lnTo>
                      <a:pt x="1348" y="774"/>
                    </a:lnTo>
                    <a:lnTo>
                      <a:pt x="1352" y="770"/>
                    </a:lnTo>
                    <a:lnTo>
                      <a:pt x="1356" y="764"/>
                    </a:lnTo>
                    <a:lnTo>
                      <a:pt x="1358" y="758"/>
                    </a:lnTo>
                    <a:lnTo>
                      <a:pt x="1358" y="750"/>
                    </a:lnTo>
                    <a:lnTo>
                      <a:pt x="1358" y="598"/>
                    </a:lnTo>
                    <a:lnTo>
                      <a:pt x="1358" y="592"/>
                    </a:lnTo>
                    <a:lnTo>
                      <a:pt x="1356" y="584"/>
                    </a:lnTo>
                    <a:lnTo>
                      <a:pt x="1352" y="578"/>
                    </a:lnTo>
                    <a:lnTo>
                      <a:pt x="1348" y="574"/>
                    </a:lnTo>
                    <a:lnTo>
                      <a:pt x="1342" y="570"/>
                    </a:lnTo>
                    <a:lnTo>
                      <a:pt x="1336" y="566"/>
                    </a:lnTo>
                    <a:lnTo>
                      <a:pt x="1330" y="564"/>
                    </a:lnTo>
                    <a:lnTo>
                      <a:pt x="1324" y="564"/>
                    </a:lnTo>
                    <a:close/>
                    <a:moveTo>
                      <a:pt x="680" y="960"/>
                    </a:moveTo>
                    <a:lnTo>
                      <a:pt x="680" y="960"/>
                    </a:lnTo>
                    <a:lnTo>
                      <a:pt x="650" y="958"/>
                    </a:lnTo>
                    <a:lnTo>
                      <a:pt x="622" y="954"/>
                    </a:lnTo>
                    <a:lnTo>
                      <a:pt x="596" y="948"/>
                    </a:lnTo>
                    <a:lnTo>
                      <a:pt x="570" y="938"/>
                    </a:lnTo>
                    <a:lnTo>
                      <a:pt x="544" y="926"/>
                    </a:lnTo>
                    <a:lnTo>
                      <a:pt x="522" y="912"/>
                    </a:lnTo>
                    <a:lnTo>
                      <a:pt x="500" y="896"/>
                    </a:lnTo>
                    <a:lnTo>
                      <a:pt x="480" y="878"/>
                    </a:lnTo>
                    <a:lnTo>
                      <a:pt x="462" y="858"/>
                    </a:lnTo>
                    <a:lnTo>
                      <a:pt x="446" y="836"/>
                    </a:lnTo>
                    <a:lnTo>
                      <a:pt x="432" y="812"/>
                    </a:lnTo>
                    <a:lnTo>
                      <a:pt x="420" y="788"/>
                    </a:lnTo>
                    <a:lnTo>
                      <a:pt x="410" y="762"/>
                    </a:lnTo>
                    <a:lnTo>
                      <a:pt x="402" y="734"/>
                    </a:lnTo>
                    <a:lnTo>
                      <a:pt x="398" y="706"/>
                    </a:lnTo>
                    <a:lnTo>
                      <a:pt x="396" y="678"/>
                    </a:lnTo>
                    <a:lnTo>
                      <a:pt x="398" y="648"/>
                    </a:lnTo>
                    <a:lnTo>
                      <a:pt x="402" y="620"/>
                    </a:lnTo>
                    <a:lnTo>
                      <a:pt x="410" y="594"/>
                    </a:lnTo>
                    <a:lnTo>
                      <a:pt x="420" y="568"/>
                    </a:lnTo>
                    <a:lnTo>
                      <a:pt x="432" y="544"/>
                    </a:lnTo>
                    <a:lnTo>
                      <a:pt x="446" y="520"/>
                    </a:lnTo>
                    <a:lnTo>
                      <a:pt x="462" y="498"/>
                    </a:lnTo>
                    <a:lnTo>
                      <a:pt x="480" y="478"/>
                    </a:lnTo>
                    <a:lnTo>
                      <a:pt x="500" y="460"/>
                    </a:lnTo>
                    <a:lnTo>
                      <a:pt x="522" y="444"/>
                    </a:lnTo>
                    <a:lnTo>
                      <a:pt x="544" y="430"/>
                    </a:lnTo>
                    <a:lnTo>
                      <a:pt x="570" y="418"/>
                    </a:lnTo>
                    <a:lnTo>
                      <a:pt x="596" y="408"/>
                    </a:lnTo>
                    <a:lnTo>
                      <a:pt x="622" y="402"/>
                    </a:lnTo>
                    <a:lnTo>
                      <a:pt x="650" y="396"/>
                    </a:lnTo>
                    <a:lnTo>
                      <a:pt x="680" y="396"/>
                    </a:lnTo>
                    <a:lnTo>
                      <a:pt x="708" y="396"/>
                    </a:lnTo>
                    <a:lnTo>
                      <a:pt x="736" y="402"/>
                    </a:lnTo>
                    <a:lnTo>
                      <a:pt x="764" y="408"/>
                    </a:lnTo>
                    <a:lnTo>
                      <a:pt x="790" y="418"/>
                    </a:lnTo>
                    <a:lnTo>
                      <a:pt x="814" y="430"/>
                    </a:lnTo>
                    <a:lnTo>
                      <a:pt x="838" y="444"/>
                    </a:lnTo>
                    <a:lnTo>
                      <a:pt x="858" y="460"/>
                    </a:lnTo>
                    <a:lnTo>
                      <a:pt x="878" y="478"/>
                    </a:lnTo>
                    <a:lnTo>
                      <a:pt x="898" y="498"/>
                    </a:lnTo>
                    <a:lnTo>
                      <a:pt x="914" y="520"/>
                    </a:lnTo>
                    <a:lnTo>
                      <a:pt x="928" y="544"/>
                    </a:lnTo>
                    <a:lnTo>
                      <a:pt x="940" y="568"/>
                    </a:lnTo>
                    <a:lnTo>
                      <a:pt x="948" y="594"/>
                    </a:lnTo>
                    <a:lnTo>
                      <a:pt x="956" y="620"/>
                    </a:lnTo>
                    <a:lnTo>
                      <a:pt x="960" y="648"/>
                    </a:lnTo>
                    <a:lnTo>
                      <a:pt x="962" y="678"/>
                    </a:lnTo>
                    <a:lnTo>
                      <a:pt x="960" y="706"/>
                    </a:lnTo>
                    <a:lnTo>
                      <a:pt x="956" y="734"/>
                    </a:lnTo>
                    <a:lnTo>
                      <a:pt x="948" y="762"/>
                    </a:lnTo>
                    <a:lnTo>
                      <a:pt x="940" y="788"/>
                    </a:lnTo>
                    <a:lnTo>
                      <a:pt x="928" y="812"/>
                    </a:lnTo>
                    <a:lnTo>
                      <a:pt x="914" y="836"/>
                    </a:lnTo>
                    <a:lnTo>
                      <a:pt x="898" y="858"/>
                    </a:lnTo>
                    <a:lnTo>
                      <a:pt x="878" y="878"/>
                    </a:lnTo>
                    <a:lnTo>
                      <a:pt x="858" y="896"/>
                    </a:lnTo>
                    <a:lnTo>
                      <a:pt x="838" y="912"/>
                    </a:lnTo>
                    <a:lnTo>
                      <a:pt x="814" y="926"/>
                    </a:lnTo>
                    <a:lnTo>
                      <a:pt x="790" y="938"/>
                    </a:lnTo>
                    <a:lnTo>
                      <a:pt x="764" y="948"/>
                    </a:lnTo>
                    <a:lnTo>
                      <a:pt x="736" y="954"/>
                    </a:lnTo>
                    <a:lnTo>
                      <a:pt x="708" y="958"/>
                    </a:lnTo>
                    <a:lnTo>
                      <a:pt x="680" y="9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339" dirty="0">
                  <a:latin typeface="SimonKucher" pitchFamily="2" charset="0"/>
                </a:endParaRPr>
              </a:p>
            </p:txBody>
          </p:sp>
          <p:sp>
            <p:nvSpPr>
              <p:cNvPr id="30" name="Freeform 146">
                <a:extLst>
                  <a:ext uri="{FF2B5EF4-FFF2-40B4-BE49-F238E27FC236}">
                    <a16:creationId xmlns:a16="http://schemas.microsoft.com/office/drawing/2014/main" id="{BA73EEE1-A856-AD65-808A-C26BA235B30F}"/>
                  </a:ext>
                </a:extLst>
              </p:cNvPr>
              <p:cNvSpPr>
                <a:spLocks noEditPoints="1"/>
              </p:cNvSpPr>
              <p:nvPr/>
            </p:nvSpPr>
            <p:spPr bwMode="auto">
              <a:xfrm>
                <a:off x="2339975" y="1884363"/>
                <a:ext cx="2965450" cy="2955925"/>
              </a:xfrm>
              <a:custGeom>
                <a:avLst/>
                <a:gdLst>
                  <a:gd name="T0" fmla="*/ 2147483647 w 1868"/>
                  <a:gd name="T1" fmla="*/ 2147483647 h 1862"/>
                  <a:gd name="T2" fmla="*/ 2147483647 w 1868"/>
                  <a:gd name="T3" fmla="*/ 2147483647 h 1862"/>
                  <a:gd name="T4" fmla="*/ 2147483647 w 1868"/>
                  <a:gd name="T5" fmla="*/ 2147483647 h 1862"/>
                  <a:gd name="T6" fmla="*/ 2147483647 w 1868"/>
                  <a:gd name="T7" fmla="*/ 2147483647 h 1862"/>
                  <a:gd name="T8" fmla="*/ 2147483647 w 1868"/>
                  <a:gd name="T9" fmla="*/ 2147483647 h 1862"/>
                  <a:gd name="T10" fmla="*/ 2147483647 w 1868"/>
                  <a:gd name="T11" fmla="*/ 2147483647 h 1862"/>
                  <a:gd name="T12" fmla="*/ 2147483647 w 1868"/>
                  <a:gd name="T13" fmla="*/ 2147483647 h 1862"/>
                  <a:gd name="T14" fmla="*/ 2147483647 w 1868"/>
                  <a:gd name="T15" fmla="*/ 2147483647 h 1862"/>
                  <a:gd name="T16" fmla="*/ 2147483647 w 1868"/>
                  <a:gd name="T17" fmla="*/ 2147483647 h 1862"/>
                  <a:gd name="T18" fmla="*/ 2147483647 w 1868"/>
                  <a:gd name="T19" fmla="*/ 2147483647 h 1862"/>
                  <a:gd name="T20" fmla="*/ 2147483647 w 1868"/>
                  <a:gd name="T21" fmla="*/ 2147483647 h 1862"/>
                  <a:gd name="T22" fmla="*/ 2147483647 w 1868"/>
                  <a:gd name="T23" fmla="*/ 2147483647 h 1862"/>
                  <a:gd name="T24" fmla="*/ 2147483647 w 1868"/>
                  <a:gd name="T25" fmla="*/ 2147483647 h 1862"/>
                  <a:gd name="T26" fmla="*/ 2147483647 w 1868"/>
                  <a:gd name="T27" fmla="*/ 2147483647 h 1862"/>
                  <a:gd name="T28" fmla="*/ 2147483647 w 1868"/>
                  <a:gd name="T29" fmla="*/ 2147483647 h 1862"/>
                  <a:gd name="T30" fmla="*/ 2147483647 w 1868"/>
                  <a:gd name="T31" fmla="*/ 2147483647 h 1862"/>
                  <a:gd name="T32" fmla="*/ 2147483647 w 1868"/>
                  <a:gd name="T33" fmla="*/ 2147483647 h 1862"/>
                  <a:gd name="T34" fmla="*/ 2147483647 w 1868"/>
                  <a:gd name="T35" fmla="*/ 2147483647 h 1862"/>
                  <a:gd name="T36" fmla="*/ 2147483647 w 1868"/>
                  <a:gd name="T37" fmla="*/ 2147483647 h 1862"/>
                  <a:gd name="T38" fmla="*/ 2147483647 w 1868"/>
                  <a:gd name="T39" fmla="*/ 2147483647 h 1862"/>
                  <a:gd name="T40" fmla="*/ 2147483647 w 1868"/>
                  <a:gd name="T41" fmla="*/ 2147483647 h 1862"/>
                  <a:gd name="T42" fmla="*/ 2147483647 w 1868"/>
                  <a:gd name="T43" fmla="*/ 2147483647 h 1862"/>
                  <a:gd name="T44" fmla="*/ 2147483647 w 1868"/>
                  <a:gd name="T45" fmla="*/ 2147483647 h 1862"/>
                  <a:gd name="T46" fmla="*/ 2147483647 w 1868"/>
                  <a:gd name="T47" fmla="*/ 2147483647 h 1862"/>
                  <a:gd name="T48" fmla="*/ 2147483647 w 1868"/>
                  <a:gd name="T49" fmla="*/ 2147483647 h 1862"/>
                  <a:gd name="T50" fmla="*/ 2147483647 w 1868"/>
                  <a:gd name="T51" fmla="*/ 2147483647 h 1862"/>
                  <a:gd name="T52" fmla="*/ 2147483647 w 1868"/>
                  <a:gd name="T53" fmla="*/ 2147483647 h 1862"/>
                  <a:gd name="T54" fmla="*/ 2147483647 w 1868"/>
                  <a:gd name="T55" fmla="*/ 2147483647 h 1862"/>
                  <a:gd name="T56" fmla="*/ 2147483647 w 1868"/>
                  <a:gd name="T57" fmla="*/ 2147483647 h 1862"/>
                  <a:gd name="T58" fmla="*/ 2147483647 w 1868"/>
                  <a:gd name="T59" fmla="*/ 2147483647 h 1862"/>
                  <a:gd name="T60" fmla="*/ 2147483647 w 1868"/>
                  <a:gd name="T61" fmla="*/ 2147483647 h 1862"/>
                  <a:gd name="T62" fmla="*/ 2147483647 w 1868"/>
                  <a:gd name="T63" fmla="*/ 2147483647 h 1862"/>
                  <a:gd name="T64" fmla="*/ 2147483647 w 1868"/>
                  <a:gd name="T65" fmla="*/ 2147483647 h 1862"/>
                  <a:gd name="T66" fmla="*/ 2147483647 w 1868"/>
                  <a:gd name="T67" fmla="*/ 2147483647 h 1862"/>
                  <a:gd name="T68" fmla="*/ 2147483647 w 1868"/>
                  <a:gd name="T69" fmla="*/ 2147483647 h 1862"/>
                  <a:gd name="T70" fmla="*/ 2147483647 w 1868"/>
                  <a:gd name="T71" fmla="*/ 2147483647 h 1862"/>
                  <a:gd name="T72" fmla="*/ 2147483647 w 1868"/>
                  <a:gd name="T73" fmla="*/ 2147483647 h 1862"/>
                  <a:gd name="T74" fmla="*/ 2147483647 w 1868"/>
                  <a:gd name="T75" fmla="*/ 2147483647 h 1862"/>
                  <a:gd name="T76" fmla="*/ 2147483647 w 1868"/>
                  <a:gd name="T77" fmla="*/ 2147483647 h 1862"/>
                  <a:gd name="T78" fmla="*/ 2147483647 w 1868"/>
                  <a:gd name="T79" fmla="*/ 2147483647 h 1862"/>
                  <a:gd name="T80" fmla="*/ 2147483647 w 1868"/>
                  <a:gd name="T81" fmla="*/ 2147483647 h 1862"/>
                  <a:gd name="T82" fmla="*/ 2147483647 w 1868"/>
                  <a:gd name="T83" fmla="*/ 2147483647 h 1862"/>
                  <a:gd name="T84" fmla="*/ 2147483647 w 1868"/>
                  <a:gd name="T85" fmla="*/ 2147483647 h 1862"/>
                  <a:gd name="T86" fmla="*/ 2147483647 w 1868"/>
                  <a:gd name="T87" fmla="*/ 2147483647 h 1862"/>
                  <a:gd name="T88" fmla="*/ 2147483647 w 1868"/>
                  <a:gd name="T89" fmla="*/ 2147483647 h 1862"/>
                  <a:gd name="T90" fmla="*/ 2147483647 w 1868"/>
                  <a:gd name="T91" fmla="*/ 2147483647 h 1862"/>
                  <a:gd name="T92" fmla="*/ 2147483647 w 1868"/>
                  <a:gd name="T93" fmla="*/ 2147483647 h 1862"/>
                  <a:gd name="T94" fmla="*/ 2147483647 w 1868"/>
                  <a:gd name="T95" fmla="*/ 2147483647 h 1862"/>
                  <a:gd name="T96" fmla="*/ 2147483647 w 1868"/>
                  <a:gd name="T97" fmla="*/ 2147483647 h 1862"/>
                  <a:gd name="T98" fmla="*/ 2147483647 w 1868"/>
                  <a:gd name="T99" fmla="*/ 2147483647 h 1862"/>
                  <a:gd name="T100" fmla="*/ 2147483647 w 1868"/>
                  <a:gd name="T101" fmla="*/ 2147483647 h 1862"/>
                  <a:gd name="T102" fmla="*/ 2147483647 w 1868"/>
                  <a:gd name="T103" fmla="*/ 2147483647 h 1862"/>
                  <a:gd name="T104" fmla="*/ 2147483647 w 1868"/>
                  <a:gd name="T105" fmla="*/ 2147483647 h 1862"/>
                  <a:gd name="T106" fmla="*/ 2147483647 w 1868"/>
                  <a:gd name="T107" fmla="*/ 2147483647 h 1862"/>
                  <a:gd name="T108" fmla="*/ 2147483647 w 1868"/>
                  <a:gd name="T109" fmla="*/ 2147483647 h 1862"/>
                  <a:gd name="T110" fmla="*/ 2147483647 w 1868"/>
                  <a:gd name="T111" fmla="*/ 2147483647 h 1862"/>
                  <a:gd name="T112" fmla="*/ 2147483647 w 1868"/>
                  <a:gd name="T113" fmla="*/ 2147483647 h 186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868" h="1862">
                    <a:moveTo>
                      <a:pt x="1838" y="1114"/>
                    </a:moveTo>
                    <a:lnTo>
                      <a:pt x="1662" y="984"/>
                    </a:lnTo>
                    <a:lnTo>
                      <a:pt x="1664" y="948"/>
                    </a:lnTo>
                    <a:lnTo>
                      <a:pt x="1664" y="914"/>
                    </a:lnTo>
                    <a:lnTo>
                      <a:pt x="1662" y="880"/>
                    </a:lnTo>
                    <a:lnTo>
                      <a:pt x="1660" y="846"/>
                    </a:lnTo>
                    <a:lnTo>
                      <a:pt x="1828" y="710"/>
                    </a:lnTo>
                    <a:lnTo>
                      <a:pt x="1836" y="706"/>
                    </a:lnTo>
                    <a:lnTo>
                      <a:pt x="1844" y="698"/>
                    </a:lnTo>
                    <a:lnTo>
                      <a:pt x="1850" y="692"/>
                    </a:lnTo>
                    <a:lnTo>
                      <a:pt x="1854" y="684"/>
                    </a:lnTo>
                    <a:lnTo>
                      <a:pt x="1856" y="674"/>
                    </a:lnTo>
                    <a:lnTo>
                      <a:pt x="1858" y="664"/>
                    </a:lnTo>
                    <a:lnTo>
                      <a:pt x="1856" y="656"/>
                    </a:lnTo>
                    <a:lnTo>
                      <a:pt x="1854" y="646"/>
                    </a:lnTo>
                    <a:lnTo>
                      <a:pt x="1768" y="450"/>
                    </a:lnTo>
                    <a:lnTo>
                      <a:pt x="1762" y="440"/>
                    </a:lnTo>
                    <a:lnTo>
                      <a:pt x="1756" y="434"/>
                    </a:lnTo>
                    <a:lnTo>
                      <a:pt x="1750" y="428"/>
                    </a:lnTo>
                    <a:lnTo>
                      <a:pt x="1742" y="424"/>
                    </a:lnTo>
                    <a:lnTo>
                      <a:pt x="1732" y="420"/>
                    </a:lnTo>
                    <a:lnTo>
                      <a:pt x="1722" y="420"/>
                    </a:lnTo>
                    <a:lnTo>
                      <a:pt x="1714" y="420"/>
                    </a:lnTo>
                    <a:lnTo>
                      <a:pt x="1704" y="424"/>
                    </a:lnTo>
                    <a:lnTo>
                      <a:pt x="1492" y="456"/>
                    </a:lnTo>
                    <a:lnTo>
                      <a:pt x="1468" y="428"/>
                    </a:lnTo>
                    <a:lnTo>
                      <a:pt x="1442" y="402"/>
                    </a:lnTo>
                    <a:lnTo>
                      <a:pt x="1416" y="378"/>
                    </a:lnTo>
                    <a:lnTo>
                      <a:pt x="1388" y="356"/>
                    </a:lnTo>
                    <a:lnTo>
                      <a:pt x="1410" y="144"/>
                    </a:lnTo>
                    <a:lnTo>
                      <a:pt x="1414" y="134"/>
                    </a:lnTo>
                    <a:lnTo>
                      <a:pt x="1414" y="124"/>
                    </a:lnTo>
                    <a:lnTo>
                      <a:pt x="1414" y="116"/>
                    </a:lnTo>
                    <a:lnTo>
                      <a:pt x="1410" y="106"/>
                    </a:lnTo>
                    <a:lnTo>
                      <a:pt x="1406" y="98"/>
                    </a:lnTo>
                    <a:lnTo>
                      <a:pt x="1400" y="92"/>
                    </a:lnTo>
                    <a:lnTo>
                      <a:pt x="1392" y="86"/>
                    </a:lnTo>
                    <a:lnTo>
                      <a:pt x="1384" y="82"/>
                    </a:lnTo>
                    <a:lnTo>
                      <a:pt x="1184" y="2"/>
                    </a:lnTo>
                    <a:lnTo>
                      <a:pt x="1174" y="0"/>
                    </a:lnTo>
                    <a:lnTo>
                      <a:pt x="1164" y="0"/>
                    </a:lnTo>
                    <a:lnTo>
                      <a:pt x="1156" y="0"/>
                    </a:lnTo>
                    <a:lnTo>
                      <a:pt x="1146" y="4"/>
                    </a:lnTo>
                    <a:lnTo>
                      <a:pt x="1138" y="8"/>
                    </a:lnTo>
                    <a:lnTo>
                      <a:pt x="1132" y="14"/>
                    </a:lnTo>
                    <a:lnTo>
                      <a:pt x="1126" y="22"/>
                    </a:lnTo>
                    <a:lnTo>
                      <a:pt x="1120" y="30"/>
                    </a:lnTo>
                    <a:lnTo>
                      <a:pt x="994" y="200"/>
                    </a:lnTo>
                    <a:lnTo>
                      <a:pt x="958" y="198"/>
                    </a:lnTo>
                    <a:lnTo>
                      <a:pt x="920" y="198"/>
                    </a:lnTo>
                    <a:lnTo>
                      <a:pt x="884" y="200"/>
                    </a:lnTo>
                    <a:lnTo>
                      <a:pt x="848" y="204"/>
                    </a:lnTo>
                    <a:lnTo>
                      <a:pt x="712" y="34"/>
                    </a:lnTo>
                    <a:lnTo>
                      <a:pt x="708" y="26"/>
                    </a:lnTo>
                    <a:lnTo>
                      <a:pt x="702" y="18"/>
                    </a:lnTo>
                    <a:lnTo>
                      <a:pt x="694" y="12"/>
                    </a:lnTo>
                    <a:lnTo>
                      <a:pt x="686" y="8"/>
                    </a:lnTo>
                    <a:lnTo>
                      <a:pt x="676" y="6"/>
                    </a:lnTo>
                    <a:lnTo>
                      <a:pt x="668" y="6"/>
                    </a:lnTo>
                    <a:lnTo>
                      <a:pt x="658" y="6"/>
                    </a:lnTo>
                    <a:lnTo>
                      <a:pt x="648" y="10"/>
                    </a:lnTo>
                    <a:lnTo>
                      <a:pt x="452" y="94"/>
                    </a:lnTo>
                    <a:lnTo>
                      <a:pt x="444" y="100"/>
                    </a:lnTo>
                    <a:lnTo>
                      <a:pt x="436" y="106"/>
                    </a:lnTo>
                    <a:lnTo>
                      <a:pt x="430" y="114"/>
                    </a:lnTo>
                    <a:lnTo>
                      <a:pt x="426" y="122"/>
                    </a:lnTo>
                    <a:lnTo>
                      <a:pt x="424" y="130"/>
                    </a:lnTo>
                    <a:lnTo>
                      <a:pt x="422" y="140"/>
                    </a:lnTo>
                    <a:lnTo>
                      <a:pt x="424" y="150"/>
                    </a:lnTo>
                    <a:lnTo>
                      <a:pt x="426" y="158"/>
                    </a:lnTo>
                    <a:lnTo>
                      <a:pt x="458" y="376"/>
                    </a:lnTo>
                    <a:lnTo>
                      <a:pt x="434" y="398"/>
                    </a:lnTo>
                    <a:lnTo>
                      <a:pt x="410" y="422"/>
                    </a:lnTo>
                    <a:lnTo>
                      <a:pt x="388" y="446"/>
                    </a:lnTo>
                    <a:lnTo>
                      <a:pt x="366" y="472"/>
                    </a:lnTo>
                    <a:lnTo>
                      <a:pt x="146" y="448"/>
                    </a:lnTo>
                    <a:lnTo>
                      <a:pt x="136" y="446"/>
                    </a:lnTo>
                    <a:lnTo>
                      <a:pt x="126" y="444"/>
                    </a:lnTo>
                    <a:lnTo>
                      <a:pt x="116" y="446"/>
                    </a:lnTo>
                    <a:lnTo>
                      <a:pt x="108" y="448"/>
                    </a:lnTo>
                    <a:lnTo>
                      <a:pt x="100" y="454"/>
                    </a:lnTo>
                    <a:lnTo>
                      <a:pt x="92" y="460"/>
                    </a:lnTo>
                    <a:lnTo>
                      <a:pt x="86" y="468"/>
                    </a:lnTo>
                    <a:lnTo>
                      <a:pt x="82" y="476"/>
                    </a:lnTo>
                    <a:lnTo>
                      <a:pt x="4" y="676"/>
                    </a:lnTo>
                    <a:lnTo>
                      <a:pt x="0" y="684"/>
                    </a:lnTo>
                    <a:lnTo>
                      <a:pt x="0" y="694"/>
                    </a:lnTo>
                    <a:lnTo>
                      <a:pt x="2" y="704"/>
                    </a:lnTo>
                    <a:lnTo>
                      <a:pt x="4" y="712"/>
                    </a:lnTo>
                    <a:lnTo>
                      <a:pt x="8" y="720"/>
                    </a:lnTo>
                    <a:lnTo>
                      <a:pt x="14" y="728"/>
                    </a:lnTo>
                    <a:lnTo>
                      <a:pt x="22" y="734"/>
                    </a:lnTo>
                    <a:lnTo>
                      <a:pt x="30" y="738"/>
                    </a:lnTo>
                    <a:lnTo>
                      <a:pt x="208" y="870"/>
                    </a:lnTo>
                    <a:lnTo>
                      <a:pt x="206" y="906"/>
                    </a:lnTo>
                    <a:lnTo>
                      <a:pt x="206" y="942"/>
                    </a:lnTo>
                    <a:lnTo>
                      <a:pt x="208" y="978"/>
                    </a:lnTo>
                    <a:lnTo>
                      <a:pt x="212" y="1014"/>
                    </a:lnTo>
                    <a:lnTo>
                      <a:pt x="210" y="1014"/>
                    </a:lnTo>
                    <a:lnTo>
                      <a:pt x="36" y="1152"/>
                    </a:lnTo>
                    <a:lnTo>
                      <a:pt x="28" y="1158"/>
                    </a:lnTo>
                    <a:lnTo>
                      <a:pt x="20" y="1164"/>
                    </a:lnTo>
                    <a:lnTo>
                      <a:pt x="14" y="1172"/>
                    </a:lnTo>
                    <a:lnTo>
                      <a:pt x="10" y="1180"/>
                    </a:lnTo>
                    <a:lnTo>
                      <a:pt x="8" y="1188"/>
                    </a:lnTo>
                    <a:lnTo>
                      <a:pt x="6" y="1198"/>
                    </a:lnTo>
                    <a:lnTo>
                      <a:pt x="8" y="1208"/>
                    </a:lnTo>
                    <a:lnTo>
                      <a:pt x="10" y="1216"/>
                    </a:lnTo>
                    <a:lnTo>
                      <a:pt x="96" y="1414"/>
                    </a:lnTo>
                    <a:lnTo>
                      <a:pt x="102" y="1422"/>
                    </a:lnTo>
                    <a:lnTo>
                      <a:pt x="108" y="1430"/>
                    </a:lnTo>
                    <a:lnTo>
                      <a:pt x="114" y="1434"/>
                    </a:lnTo>
                    <a:lnTo>
                      <a:pt x="122" y="1440"/>
                    </a:lnTo>
                    <a:lnTo>
                      <a:pt x="132" y="1442"/>
                    </a:lnTo>
                    <a:lnTo>
                      <a:pt x="142" y="1442"/>
                    </a:lnTo>
                    <a:lnTo>
                      <a:pt x="150" y="1442"/>
                    </a:lnTo>
                    <a:lnTo>
                      <a:pt x="160" y="1438"/>
                    </a:lnTo>
                    <a:lnTo>
                      <a:pt x="380" y="1406"/>
                    </a:lnTo>
                    <a:lnTo>
                      <a:pt x="384" y="1404"/>
                    </a:lnTo>
                    <a:lnTo>
                      <a:pt x="406" y="1428"/>
                    </a:lnTo>
                    <a:lnTo>
                      <a:pt x="428" y="1450"/>
                    </a:lnTo>
                    <a:lnTo>
                      <a:pt x="452" y="1472"/>
                    </a:lnTo>
                    <a:lnTo>
                      <a:pt x="478" y="1494"/>
                    </a:lnTo>
                    <a:lnTo>
                      <a:pt x="476" y="1496"/>
                    </a:lnTo>
                    <a:lnTo>
                      <a:pt x="452" y="1716"/>
                    </a:lnTo>
                    <a:lnTo>
                      <a:pt x="448" y="1726"/>
                    </a:lnTo>
                    <a:lnTo>
                      <a:pt x="448" y="1736"/>
                    </a:lnTo>
                    <a:lnTo>
                      <a:pt x="450" y="1744"/>
                    </a:lnTo>
                    <a:lnTo>
                      <a:pt x="452" y="1754"/>
                    </a:lnTo>
                    <a:lnTo>
                      <a:pt x="456" y="1762"/>
                    </a:lnTo>
                    <a:lnTo>
                      <a:pt x="462" y="1770"/>
                    </a:lnTo>
                    <a:lnTo>
                      <a:pt x="470" y="1776"/>
                    </a:lnTo>
                    <a:lnTo>
                      <a:pt x="478" y="1780"/>
                    </a:lnTo>
                    <a:lnTo>
                      <a:pt x="678" y="1858"/>
                    </a:lnTo>
                    <a:lnTo>
                      <a:pt x="688" y="1860"/>
                    </a:lnTo>
                    <a:lnTo>
                      <a:pt x="698" y="1862"/>
                    </a:lnTo>
                    <a:lnTo>
                      <a:pt x="706" y="1860"/>
                    </a:lnTo>
                    <a:lnTo>
                      <a:pt x="716" y="1858"/>
                    </a:lnTo>
                    <a:lnTo>
                      <a:pt x="724" y="1852"/>
                    </a:lnTo>
                    <a:lnTo>
                      <a:pt x="732" y="1846"/>
                    </a:lnTo>
                    <a:lnTo>
                      <a:pt x="738" y="1840"/>
                    </a:lnTo>
                    <a:lnTo>
                      <a:pt x="742" y="1830"/>
                    </a:lnTo>
                    <a:lnTo>
                      <a:pt x="874" y="1652"/>
                    </a:lnTo>
                    <a:lnTo>
                      <a:pt x="908" y="1654"/>
                    </a:lnTo>
                    <a:lnTo>
                      <a:pt x="944" y="1656"/>
                    </a:lnTo>
                    <a:lnTo>
                      <a:pt x="978" y="1654"/>
                    </a:lnTo>
                    <a:lnTo>
                      <a:pt x="1012" y="1652"/>
                    </a:lnTo>
                    <a:lnTo>
                      <a:pt x="1012" y="1654"/>
                    </a:lnTo>
                    <a:lnTo>
                      <a:pt x="1152" y="1828"/>
                    </a:lnTo>
                    <a:lnTo>
                      <a:pt x="1156" y="1836"/>
                    </a:lnTo>
                    <a:lnTo>
                      <a:pt x="1162" y="1844"/>
                    </a:lnTo>
                    <a:lnTo>
                      <a:pt x="1170" y="1850"/>
                    </a:lnTo>
                    <a:lnTo>
                      <a:pt x="1178" y="1854"/>
                    </a:lnTo>
                    <a:lnTo>
                      <a:pt x="1188" y="1856"/>
                    </a:lnTo>
                    <a:lnTo>
                      <a:pt x="1196" y="1858"/>
                    </a:lnTo>
                    <a:lnTo>
                      <a:pt x="1206" y="1856"/>
                    </a:lnTo>
                    <a:lnTo>
                      <a:pt x="1216" y="1854"/>
                    </a:lnTo>
                    <a:lnTo>
                      <a:pt x="1412" y="1768"/>
                    </a:lnTo>
                    <a:lnTo>
                      <a:pt x="1420" y="1762"/>
                    </a:lnTo>
                    <a:lnTo>
                      <a:pt x="1428" y="1756"/>
                    </a:lnTo>
                    <a:lnTo>
                      <a:pt x="1434" y="1750"/>
                    </a:lnTo>
                    <a:lnTo>
                      <a:pt x="1438" y="1742"/>
                    </a:lnTo>
                    <a:lnTo>
                      <a:pt x="1440" y="1732"/>
                    </a:lnTo>
                    <a:lnTo>
                      <a:pt x="1442" y="1722"/>
                    </a:lnTo>
                    <a:lnTo>
                      <a:pt x="1440" y="1714"/>
                    </a:lnTo>
                    <a:lnTo>
                      <a:pt x="1438" y="1704"/>
                    </a:lnTo>
                    <a:lnTo>
                      <a:pt x="1404" y="1484"/>
                    </a:lnTo>
                    <a:lnTo>
                      <a:pt x="1432" y="1460"/>
                    </a:lnTo>
                    <a:lnTo>
                      <a:pt x="1458" y="1436"/>
                    </a:lnTo>
                    <a:lnTo>
                      <a:pt x="1482" y="1408"/>
                    </a:lnTo>
                    <a:lnTo>
                      <a:pt x="1506" y="1380"/>
                    </a:lnTo>
                    <a:lnTo>
                      <a:pt x="1724" y="1404"/>
                    </a:lnTo>
                    <a:lnTo>
                      <a:pt x="1734" y="1408"/>
                    </a:lnTo>
                    <a:lnTo>
                      <a:pt x="1742" y="1408"/>
                    </a:lnTo>
                    <a:lnTo>
                      <a:pt x="1752" y="1406"/>
                    </a:lnTo>
                    <a:lnTo>
                      <a:pt x="1760" y="1404"/>
                    </a:lnTo>
                    <a:lnTo>
                      <a:pt x="1770" y="1400"/>
                    </a:lnTo>
                    <a:lnTo>
                      <a:pt x="1776" y="1392"/>
                    </a:lnTo>
                    <a:lnTo>
                      <a:pt x="1782" y="1386"/>
                    </a:lnTo>
                    <a:lnTo>
                      <a:pt x="1786" y="1376"/>
                    </a:lnTo>
                    <a:lnTo>
                      <a:pt x="1866" y="1178"/>
                    </a:lnTo>
                    <a:lnTo>
                      <a:pt x="1868" y="1168"/>
                    </a:lnTo>
                    <a:lnTo>
                      <a:pt x="1868" y="1158"/>
                    </a:lnTo>
                    <a:lnTo>
                      <a:pt x="1868" y="1148"/>
                    </a:lnTo>
                    <a:lnTo>
                      <a:pt x="1864" y="1140"/>
                    </a:lnTo>
                    <a:lnTo>
                      <a:pt x="1860" y="1132"/>
                    </a:lnTo>
                    <a:lnTo>
                      <a:pt x="1854" y="1124"/>
                    </a:lnTo>
                    <a:lnTo>
                      <a:pt x="1846" y="1118"/>
                    </a:lnTo>
                    <a:lnTo>
                      <a:pt x="1838" y="1114"/>
                    </a:lnTo>
                    <a:close/>
                    <a:moveTo>
                      <a:pt x="786" y="1302"/>
                    </a:moveTo>
                    <a:lnTo>
                      <a:pt x="786" y="1302"/>
                    </a:lnTo>
                    <a:lnTo>
                      <a:pt x="750" y="1284"/>
                    </a:lnTo>
                    <a:lnTo>
                      <a:pt x="716" y="1264"/>
                    </a:lnTo>
                    <a:lnTo>
                      <a:pt x="684" y="1242"/>
                    </a:lnTo>
                    <a:lnTo>
                      <a:pt x="654" y="1216"/>
                    </a:lnTo>
                    <a:lnTo>
                      <a:pt x="628" y="1188"/>
                    </a:lnTo>
                    <a:lnTo>
                      <a:pt x="604" y="1156"/>
                    </a:lnTo>
                    <a:lnTo>
                      <a:pt x="584" y="1124"/>
                    </a:lnTo>
                    <a:lnTo>
                      <a:pt x="568" y="1090"/>
                    </a:lnTo>
                    <a:lnTo>
                      <a:pt x="554" y="1054"/>
                    </a:lnTo>
                    <a:lnTo>
                      <a:pt x="544" y="1018"/>
                    </a:lnTo>
                    <a:lnTo>
                      <a:pt x="538" y="980"/>
                    </a:lnTo>
                    <a:lnTo>
                      <a:pt x="534" y="940"/>
                    </a:lnTo>
                    <a:lnTo>
                      <a:pt x="536" y="902"/>
                    </a:lnTo>
                    <a:lnTo>
                      <a:pt x="540" y="862"/>
                    </a:lnTo>
                    <a:lnTo>
                      <a:pt x="548" y="824"/>
                    </a:lnTo>
                    <a:lnTo>
                      <a:pt x="562" y="784"/>
                    </a:lnTo>
                    <a:lnTo>
                      <a:pt x="578" y="748"/>
                    </a:lnTo>
                    <a:lnTo>
                      <a:pt x="598" y="714"/>
                    </a:lnTo>
                    <a:lnTo>
                      <a:pt x="622" y="682"/>
                    </a:lnTo>
                    <a:lnTo>
                      <a:pt x="648" y="652"/>
                    </a:lnTo>
                    <a:lnTo>
                      <a:pt x="676" y="626"/>
                    </a:lnTo>
                    <a:lnTo>
                      <a:pt x="706" y="602"/>
                    </a:lnTo>
                    <a:lnTo>
                      <a:pt x="740" y="582"/>
                    </a:lnTo>
                    <a:lnTo>
                      <a:pt x="774" y="566"/>
                    </a:lnTo>
                    <a:lnTo>
                      <a:pt x="810" y="552"/>
                    </a:lnTo>
                    <a:lnTo>
                      <a:pt x="846" y="542"/>
                    </a:lnTo>
                    <a:lnTo>
                      <a:pt x="884" y="536"/>
                    </a:lnTo>
                    <a:lnTo>
                      <a:pt x="922" y="532"/>
                    </a:lnTo>
                    <a:lnTo>
                      <a:pt x="962" y="534"/>
                    </a:lnTo>
                    <a:lnTo>
                      <a:pt x="1000" y="538"/>
                    </a:lnTo>
                    <a:lnTo>
                      <a:pt x="1040" y="546"/>
                    </a:lnTo>
                    <a:lnTo>
                      <a:pt x="1078" y="560"/>
                    </a:lnTo>
                    <a:lnTo>
                      <a:pt x="1116" y="576"/>
                    </a:lnTo>
                    <a:lnTo>
                      <a:pt x="1150" y="596"/>
                    </a:lnTo>
                    <a:lnTo>
                      <a:pt x="1182" y="620"/>
                    </a:lnTo>
                    <a:lnTo>
                      <a:pt x="1212" y="646"/>
                    </a:lnTo>
                    <a:lnTo>
                      <a:pt x="1238" y="674"/>
                    </a:lnTo>
                    <a:lnTo>
                      <a:pt x="1260" y="704"/>
                    </a:lnTo>
                    <a:lnTo>
                      <a:pt x="1282" y="738"/>
                    </a:lnTo>
                    <a:lnTo>
                      <a:pt x="1298" y="772"/>
                    </a:lnTo>
                    <a:lnTo>
                      <a:pt x="1312" y="808"/>
                    </a:lnTo>
                    <a:lnTo>
                      <a:pt x="1322" y="844"/>
                    </a:lnTo>
                    <a:lnTo>
                      <a:pt x="1328" y="882"/>
                    </a:lnTo>
                    <a:lnTo>
                      <a:pt x="1332" y="920"/>
                    </a:lnTo>
                    <a:lnTo>
                      <a:pt x="1330" y="960"/>
                    </a:lnTo>
                    <a:lnTo>
                      <a:pt x="1326" y="1000"/>
                    </a:lnTo>
                    <a:lnTo>
                      <a:pt x="1316" y="1038"/>
                    </a:lnTo>
                    <a:lnTo>
                      <a:pt x="1304" y="1076"/>
                    </a:lnTo>
                    <a:lnTo>
                      <a:pt x="1286" y="1114"/>
                    </a:lnTo>
                    <a:lnTo>
                      <a:pt x="1266" y="1148"/>
                    </a:lnTo>
                    <a:lnTo>
                      <a:pt x="1244" y="1180"/>
                    </a:lnTo>
                    <a:lnTo>
                      <a:pt x="1218" y="1210"/>
                    </a:lnTo>
                    <a:lnTo>
                      <a:pt x="1190" y="1236"/>
                    </a:lnTo>
                    <a:lnTo>
                      <a:pt x="1158" y="1260"/>
                    </a:lnTo>
                    <a:lnTo>
                      <a:pt x="1126" y="1280"/>
                    </a:lnTo>
                    <a:lnTo>
                      <a:pt x="1092" y="1296"/>
                    </a:lnTo>
                    <a:lnTo>
                      <a:pt x="1056" y="1310"/>
                    </a:lnTo>
                    <a:lnTo>
                      <a:pt x="1018" y="1320"/>
                    </a:lnTo>
                    <a:lnTo>
                      <a:pt x="982" y="1326"/>
                    </a:lnTo>
                    <a:lnTo>
                      <a:pt x="942" y="1330"/>
                    </a:lnTo>
                    <a:lnTo>
                      <a:pt x="904" y="1328"/>
                    </a:lnTo>
                    <a:lnTo>
                      <a:pt x="864" y="1324"/>
                    </a:lnTo>
                    <a:lnTo>
                      <a:pt x="826" y="1314"/>
                    </a:lnTo>
                    <a:lnTo>
                      <a:pt x="786" y="13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339" dirty="0">
                  <a:latin typeface="SimonKucher" pitchFamily="2" charset="0"/>
                </a:endParaRPr>
              </a:p>
            </p:txBody>
          </p:sp>
        </p:grpSp>
      </p:grpSp>
      <p:grpSp>
        <p:nvGrpSpPr>
          <p:cNvPr id="66" name="Group 65">
            <a:extLst>
              <a:ext uri="{FF2B5EF4-FFF2-40B4-BE49-F238E27FC236}">
                <a16:creationId xmlns:a16="http://schemas.microsoft.com/office/drawing/2014/main" id="{22E96685-6C68-E21E-AB16-C8978B38B79C}"/>
              </a:ext>
            </a:extLst>
          </p:cNvPr>
          <p:cNvGrpSpPr/>
          <p:nvPr/>
        </p:nvGrpSpPr>
        <p:grpSpPr>
          <a:xfrm>
            <a:off x="1932538" y="1512000"/>
            <a:ext cx="897269" cy="897269"/>
            <a:chOff x="598701" y="1868044"/>
            <a:chExt cx="897269" cy="897269"/>
          </a:xfrm>
        </p:grpSpPr>
        <p:sp>
          <p:nvSpPr>
            <p:cNvPr id="67" name="Oval 5">
              <a:extLst>
                <a:ext uri="{FF2B5EF4-FFF2-40B4-BE49-F238E27FC236}">
                  <a16:creationId xmlns:a16="http://schemas.microsoft.com/office/drawing/2014/main" id="{51E2CA22-862C-566E-B6AA-522E95899168}"/>
                </a:ext>
              </a:extLst>
            </p:cNvPr>
            <p:cNvSpPr/>
            <p:nvPr/>
          </p:nvSpPr>
          <p:spPr>
            <a:xfrm>
              <a:off x="598701" y="1868044"/>
              <a:ext cx="897269" cy="897269"/>
            </a:xfrm>
            <a:prstGeom prst="roundRect">
              <a:avLst>
                <a:gd name="adj" fmla="val 9407"/>
              </a:avLst>
            </a:prstGeom>
            <a:solidFill>
              <a:srgbClr val="C80041"/>
            </a:solidFill>
            <a:ln w="9525" cap="flat" cmpd="sng" algn="ctr">
              <a:noFill/>
              <a:prstDash val="solid"/>
              <a:miter lim="800000"/>
            </a:ln>
            <a:effectLst/>
          </p:spPr>
          <p:txBody>
            <a:bodyPr wrap="square"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SimonKucher" pitchFamily="2" charset="0"/>
              </a:endParaRPr>
            </a:p>
          </p:txBody>
        </p:sp>
        <p:grpSp>
          <p:nvGrpSpPr>
            <p:cNvPr id="68" name="Group 67">
              <a:extLst>
                <a:ext uri="{FF2B5EF4-FFF2-40B4-BE49-F238E27FC236}">
                  <a16:creationId xmlns:a16="http://schemas.microsoft.com/office/drawing/2014/main" id="{6AFF6CED-C6BF-3491-BC13-B02486105D71}"/>
                </a:ext>
              </a:extLst>
            </p:cNvPr>
            <p:cNvGrpSpPr/>
            <p:nvPr/>
          </p:nvGrpSpPr>
          <p:grpSpPr>
            <a:xfrm>
              <a:off x="908534" y="1971118"/>
              <a:ext cx="265922" cy="658367"/>
              <a:chOff x="4276077" y="5304198"/>
              <a:chExt cx="369160" cy="913964"/>
            </a:xfrm>
            <a:solidFill>
              <a:schemeClr val="bg1"/>
            </a:solidFill>
          </p:grpSpPr>
          <p:sp>
            <p:nvSpPr>
              <p:cNvPr id="69" name="Oval 31">
                <a:extLst>
                  <a:ext uri="{FF2B5EF4-FFF2-40B4-BE49-F238E27FC236}">
                    <a16:creationId xmlns:a16="http://schemas.microsoft.com/office/drawing/2014/main" id="{088CC403-13E7-9557-BE12-D7523E07A66D}"/>
                  </a:ext>
                </a:extLst>
              </p:cNvPr>
              <p:cNvSpPr/>
              <p:nvPr/>
            </p:nvSpPr>
            <p:spPr>
              <a:xfrm>
                <a:off x="4281334" y="5466223"/>
                <a:ext cx="358646" cy="207431"/>
              </a:xfrm>
              <a:custGeom>
                <a:avLst/>
                <a:gdLst/>
                <a:ahLst/>
                <a:cxnLst/>
                <a:rect l="l" t="t" r="r" b="b"/>
                <a:pathLst>
                  <a:path w="647764" h="374650">
                    <a:moveTo>
                      <a:pt x="324483" y="0"/>
                    </a:moveTo>
                    <a:cubicBezTo>
                      <a:pt x="373022" y="0"/>
                      <a:pt x="415201" y="71479"/>
                      <a:pt x="435929" y="176657"/>
                    </a:cubicBezTo>
                    <a:cubicBezTo>
                      <a:pt x="461679" y="152851"/>
                      <a:pt x="496320" y="139700"/>
                      <a:pt x="534033" y="139700"/>
                    </a:cubicBezTo>
                    <a:cubicBezTo>
                      <a:pt x="578806" y="139700"/>
                      <a:pt x="619251" y="158236"/>
                      <a:pt x="647764" y="188388"/>
                    </a:cubicBezTo>
                    <a:cubicBezTo>
                      <a:pt x="595964" y="206511"/>
                      <a:pt x="544130" y="249736"/>
                      <a:pt x="506737" y="310571"/>
                    </a:cubicBezTo>
                    <a:cubicBezTo>
                      <a:pt x="493849" y="331539"/>
                      <a:pt x="483602" y="353093"/>
                      <a:pt x="476470" y="374650"/>
                    </a:cubicBezTo>
                    <a:lnTo>
                      <a:pt x="166137" y="374650"/>
                    </a:lnTo>
                    <a:cubicBezTo>
                      <a:pt x="159012" y="353090"/>
                      <a:pt x="148766" y="331538"/>
                      <a:pt x="135879" y="310571"/>
                    </a:cubicBezTo>
                    <a:cubicBezTo>
                      <a:pt x="99721" y="251745"/>
                      <a:pt x="50060" y="209385"/>
                      <a:pt x="0" y="190172"/>
                    </a:cubicBezTo>
                    <a:cubicBezTo>
                      <a:pt x="28333" y="158875"/>
                      <a:pt x="69394" y="139700"/>
                      <a:pt x="114933" y="139700"/>
                    </a:cubicBezTo>
                    <a:cubicBezTo>
                      <a:pt x="152646" y="139700"/>
                      <a:pt x="187287" y="152851"/>
                      <a:pt x="213037" y="176657"/>
                    </a:cubicBezTo>
                    <a:cubicBezTo>
                      <a:pt x="233765" y="71479"/>
                      <a:pt x="275944" y="0"/>
                      <a:pt x="324483" y="0"/>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70" name="Freeform 83">
                <a:extLst>
                  <a:ext uri="{FF2B5EF4-FFF2-40B4-BE49-F238E27FC236}">
                    <a16:creationId xmlns:a16="http://schemas.microsoft.com/office/drawing/2014/main" id="{3F3CE9CA-89C8-FD16-6B2B-7874435D52E2}"/>
                  </a:ext>
                </a:extLst>
              </p:cNvPr>
              <p:cNvSpPr/>
              <p:nvPr/>
            </p:nvSpPr>
            <p:spPr>
              <a:xfrm>
                <a:off x="4335846" y="5756056"/>
                <a:ext cx="249621" cy="288734"/>
              </a:xfrm>
              <a:custGeom>
                <a:avLst/>
                <a:gdLst>
                  <a:gd name="connsiteX0" fmla="*/ 120650 w 450850"/>
                  <a:gd name="connsiteY0" fmla="*/ 6350 h 520700"/>
                  <a:gd name="connsiteX1" fmla="*/ 336550 w 450850"/>
                  <a:gd name="connsiteY1" fmla="*/ 0 h 520700"/>
                  <a:gd name="connsiteX2" fmla="*/ 450850 w 450850"/>
                  <a:gd name="connsiteY2" fmla="*/ 520700 h 520700"/>
                  <a:gd name="connsiteX3" fmla="*/ 0 w 450850"/>
                  <a:gd name="connsiteY3" fmla="*/ 514350 h 520700"/>
                  <a:gd name="connsiteX4" fmla="*/ 120650 w 450850"/>
                  <a:gd name="connsiteY4" fmla="*/ 6350 h 520700"/>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5143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5143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5143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9906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9906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9906 h 521493"/>
                  <a:gd name="connsiteX4" fmla="*/ 120650 w 450850"/>
                  <a:gd name="connsiteY4" fmla="*/ 0 h 52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850" h="521493">
                    <a:moveTo>
                      <a:pt x="120650" y="0"/>
                    </a:moveTo>
                    <a:lnTo>
                      <a:pt x="336550" y="793"/>
                    </a:lnTo>
                    <a:cubicBezTo>
                      <a:pt x="341312" y="255322"/>
                      <a:pt x="412750" y="347926"/>
                      <a:pt x="450850" y="521493"/>
                    </a:cubicBezTo>
                    <a:lnTo>
                      <a:pt x="0" y="519906"/>
                    </a:lnTo>
                    <a:cubicBezTo>
                      <a:pt x="40217" y="348192"/>
                      <a:pt x="113771" y="257439"/>
                      <a:pt x="120650" y="0"/>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71" name="Round Same Side Corner Rectangle 84">
                <a:extLst>
                  <a:ext uri="{FF2B5EF4-FFF2-40B4-BE49-F238E27FC236}">
                    <a16:creationId xmlns:a16="http://schemas.microsoft.com/office/drawing/2014/main" id="{1A06142C-8AE5-5263-1058-3F616CC8763C}"/>
                  </a:ext>
                </a:extLst>
              </p:cNvPr>
              <p:cNvSpPr/>
              <p:nvPr/>
            </p:nvSpPr>
            <p:spPr>
              <a:xfrm>
                <a:off x="4311016" y="6055667"/>
                <a:ext cx="299281" cy="39553"/>
              </a:xfrm>
              <a:prstGeom prst="round2SameRect">
                <a:avLst>
                  <a:gd name="adj1" fmla="val 50000"/>
                  <a:gd name="adj2" fmla="val 0"/>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72" name="Round Same Side Corner Rectangle 85">
                <a:extLst>
                  <a:ext uri="{FF2B5EF4-FFF2-40B4-BE49-F238E27FC236}">
                    <a16:creationId xmlns:a16="http://schemas.microsoft.com/office/drawing/2014/main" id="{747B452A-2A00-6281-2EE5-1200B5D6838E}"/>
                  </a:ext>
                </a:extLst>
              </p:cNvPr>
              <p:cNvSpPr/>
              <p:nvPr/>
            </p:nvSpPr>
            <p:spPr>
              <a:xfrm>
                <a:off x="4276077" y="6106096"/>
                <a:ext cx="369160" cy="112066"/>
              </a:xfrm>
              <a:prstGeom prst="round2SameRect">
                <a:avLst>
                  <a:gd name="adj1" fmla="val 25904"/>
                  <a:gd name="adj2" fmla="val 0"/>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73" name="Rounded Rectangle 86">
                <a:extLst>
                  <a:ext uri="{FF2B5EF4-FFF2-40B4-BE49-F238E27FC236}">
                    <a16:creationId xmlns:a16="http://schemas.microsoft.com/office/drawing/2014/main" id="{10B2F977-D682-9801-A019-A9307F46960C}"/>
                  </a:ext>
                </a:extLst>
              </p:cNvPr>
              <p:cNvSpPr/>
              <p:nvPr/>
            </p:nvSpPr>
            <p:spPr>
              <a:xfrm>
                <a:off x="4355843" y="5684532"/>
                <a:ext cx="209628" cy="60647"/>
              </a:xfrm>
              <a:prstGeom prst="round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74" name="Plus 87">
                <a:extLst>
                  <a:ext uri="{FF2B5EF4-FFF2-40B4-BE49-F238E27FC236}">
                    <a16:creationId xmlns:a16="http://schemas.microsoft.com/office/drawing/2014/main" id="{4D8C38CF-EFB7-FED0-9BFD-27A639302509}"/>
                  </a:ext>
                </a:extLst>
              </p:cNvPr>
              <p:cNvSpPr>
                <a:spLocks noChangeAspect="1"/>
              </p:cNvSpPr>
              <p:nvPr/>
            </p:nvSpPr>
            <p:spPr>
              <a:xfrm>
                <a:off x="4352656" y="5304198"/>
                <a:ext cx="216000" cy="216000"/>
              </a:xfrm>
              <a:prstGeom prst="mathPlus">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ndParaRPr>
              </a:p>
            </p:txBody>
          </p:sp>
        </p:grpSp>
      </p:grpSp>
    </p:spTree>
    <p:extLst>
      <p:ext uri="{BB962C8B-B14F-4D97-AF65-F5344CB8AC3E}">
        <p14:creationId xmlns:p14="http://schemas.microsoft.com/office/powerpoint/2010/main" val="3470329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think-cell data - do not delete" hidden="1">
            <a:extLst>
              <a:ext uri="{FF2B5EF4-FFF2-40B4-BE49-F238E27FC236}">
                <a16:creationId xmlns:a16="http://schemas.microsoft.com/office/drawing/2014/main" id="{B81AEE98-299C-852B-59B4-43A1300540A1}"/>
              </a:ext>
            </a:extLst>
          </p:cNvPr>
          <p:cNvGraphicFramePr>
            <a:graphicFrameLocks noChangeAspect="1"/>
          </p:cNvGraphicFramePr>
          <p:nvPr>
            <p:custDataLst>
              <p:tags r:id="rId1"/>
            </p:custDataLst>
            <p:extLst>
              <p:ext uri="{D42A27DB-BD31-4B8C-83A1-F6EECF244321}">
                <p14:modId xmlns:p14="http://schemas.microsoft.com/office/powerpoint/2010/main" val="10210585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9" imgH="499" progId="TCLayout.ActiveDocument.1">
                  <p:embed/>
                </p:oleObj>
              </mc:Choice>
              <mc:Fallback>
                <p:oleObj name="think-cell Slide" r:id="rId4" imgW="499" imgH="49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25" name="Group 24">
            <a:extLst>
              <a:ext uri="{FF2B5EF4-FFF2-40B4-BE49-F238E27FC236}">
                <a16:creationId xmlns:a16="http://schemas.microsoft.com/office/drawing/2014/main" id="{B3EE50DA-DC83-90E1-E88E-DDB314F60A05}"/>
              </a:ext>
            </a:extLst>
          </p:cNvPr>
          <p:cNvGrpSpPr>
            <a:grpSpLocks noChangeAspect="1"/>
          </p:cNvGrpSpPr>
          <p:nvPr/>
        </p:nvGrpSpPr>
        <p:grpSpPr>
          <a:xfrm>
            <a:off x="4495921" y="1178957"/>
            <a:ext cx="4447828" cy="5805224"/>
            <a:chOff x="2948556" y="42374"/>
            <a:chExt cx="5772156" cy="7517301"/>
          </a:xfrm>
        </p:grpSpPr>
        <p:pic>
          <p:nvPicPr>
            <p:cNvPr id="26" name="GettyImages_phototechno_905396742_ppt.jpg" descr="Cloud computing on visual screen">
              <a:extLst>
                <a:ext uri="{FF2B5EF4-FFF2-40B4-BE49-F238E27FC236}">
                  <a16:creationId xmlns:a16="http://schemas.microsoft.com/office/drawing/2014/main" id="{98DB9E03-96DF-8AC6-D02D-16C473EB69BA}"/>
                </a:ext>
              </a:extLst>
            </p:cNvPr>
            <p:cNvPicPr>
              <a:picLocks noChangeAspect="1"/>
            </p:cNvPicPr>
            <p:nvPr/>
          </p:nvPicPr>
          <p:blipFill rotWithShape="1">
            <a:blip r:embed="rId6"/>
            <a:srcRect l="26003" r="23093"/>
            <a:stretch/>
          </p:blipFill>
          <p:spPr>
            <a:xfrm>
              <a:off x="2948556" y="42374"/>
              <a:ext cx="5772156" cy="7517301"/>
            </a:xfrm>
            <a:prstGeom prst="rect">
              <a:avLst/>
            </a:prstGeom>
          </p:spPr>
        </p:pic>
        <p:sp>
          <p:nvSpPr>
            <p:cNvPr id="27" name="©GettyImages_phototechno_905396742_ppt.jpg">
              <a:extLst>
                <a:ext uri="{FF2B5EF4-FFF2-40B4-BE49-F238E27FC236}">
                  <a16:creationId xmlns:a16="http://schemas.microsoft.com/office/drawing/2014/main" id="{A5768C84-BCDB-A6DF-08EA-64A055113FB9}"/>
                </a:ext>
              </a:extLst>
            </p:cNvPr>
            <p:cNvSpPr txBox="1"/>
            <p:nvPr/>
          </p:nvSpPr>
          <p:spPr>
            <a:xfrm>
              <a:off x="3026382" y="7397756"/>
              <a:ext cx="589905" cy="76943"/>
            </a:xfrm>
            <a:prstGeom prst="rect">
              <a:avLst/>
            </a:prstGeom>
            <a:noFill/>
          </p:spPr>
          <p:txBody>
            <a:bodyPr vert="horz" wrap="none" lIns="0" tIns="0" rIns="0" bIns="0" rtlCol="0" anchor="b">
              <a:spAutoFit/>
            </a:bodyPr>
            <a:lstStyle/>
            <a:p>
              <a:pPr algn="l">
                <a:spcAft>
                  <a:spcPts val="600"/>
                </a:spcAft>
              </a:pPr>
              <a:r>
                <a:rPr lang="en-US" sz="500" dirty="0">
                  <a:solidFill>
                    <a:srgbClr val="C0C0C0"/>
                  </a:solidFill>
                </a:rPr>
                <a:t>iStock/</a:t>
              </a:r>
              <a:r>
                <a:rPr lang="en-US" sz="500" dirty="0" err="1">
                  <a:solidFill>
                    <a:srgbClr val="C0C0C0"/>
                  </a:solidFill>
                </a:rPr>
                <a:t>phototechno</a:t>
              </a:r>
              <a:endParaRPr lang="en-US" sz="500" dirty="0">
                <a:solidFill>
                  <a:srgbClr val="C0C0C0"/>
                </a:solidFill>
              </a:endParaRPr>
            </a:p>
          </p:txBody>
        </p:sp>
      </p:grpSp>
      <p:pic>
        <p:nvPicPr>
          <p:cNvPr id="28" name="Picture 2" descr="Jubileummodel in gelimiteerde oplage: de Boxster 25 Years - Porsche Centrum  Rotterdam">
            <a:extLst>
              <a:ext uri="{FF2B5EF4-FFF2-40B4-BE49-F238E27FC236}">
                <a16:creationId xmlns:a16="http://schemas.microsoft.com/office/drawing/2014/main" id="{15D9767B-6335-D41F-FE44-427D6763955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7984" r="22252"/>
          <a:stretch/>
        </p:blipFill>
        <p:spPr bwMode="auto">
          <a:xfrm>
            <a:off x="3176" y="1178956"/>
            <a:ext cx="4447828" cy="5830427"/>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a:extLst>
              <a:ext uri="{FF2B5EF4-FFF2-40B4-BE49-F238E27FC236}">
                <a16:creationId xmlns:a16="http://schemas.microsoft.com/office/drawing/2014/main" id="{ED1AC71C-DCCF-BFD3-68F1-1275D5D3582F}"/>
              </a:ext>
            </a:extLst>
          </p:cNvPr>
          <p:cNvGrpSpPr>
            <a:grpSpLocks noChangeAspect="1"/>
          </p:cNvGrpSpPr>
          <p:nvPr/>
        </p:nvGrpSpPr>
        <p:grpSpPr>
          <a:xfrm>
            <a:off x="8991947" y="1172205"/>
            <a:ext cx="4447828" cy="5837179"/>
            <a:chOff x="5100268" y="0"/>
            <a:chExt cx="5760340" cy="7559675"/>
          </a:xfrm>
        </p:grpSpPr>
        <p:pic>
          <p:nvPicPr>
            <p:cNvPr id="22" name="GettyImages_den-belitsky_613783168_ppt.jpg" descr="Passenger train at the station in Germany">
              <a:extLst>
                <a:ext uri="{FF2B5EF4-FFF2-40B4-BE49-F238E27FC236}">
                  <a16:creationId xmlns:a16="http://schemas.microsoft.com/office/drawing/2014/main" id="{2793251E-A2D4-B90C-E887-350E95598B22}"/>
                </a:ext>
              </a:extLst>
            </p:cNvPr>
            <p:cNvPicPr>
              <a:picLocks noChangeAspect="1"/>
            </p:cNvPicPr>
            <p:nvPr/>
          </p:nvPicPr>
          <p:blipFill rotWithShape="1">
            <a:blip r:embed="rId8"/>
            <a:srcRect l="44979" r="4223"/>
            <a:stretch/>
          </p:blipFill>
          <p:spPr>
            <a:xfrm>
              <a:off x="5100268" y="0"/>
              <a:ext cx="5760340" cy="7559675"/>
            </a:xfrm>
            <a:prstGeom prst="rect">
              <a:avLst/>
            </a:prstGeom>
          </p:spPr>
        </p:pic>
        <p:sp>
          <p:nvSpPr>
            <p:cNvPr id="23" name="©GettyImages_den-belitsky_613783168_ppt.jpg">
              <a:extLst>
                <a:ext uri="{FF2B5EF4-FFF2-40B4-BE49-F238E27FC236}">
                  <a16:creationId xmlns:a16="http://schemas.microsoft.com/office/drawing/2014/main" id="{9EE2DEBD-171B-4924-E548-42030A85DA78}"/>
                </a:ext>
              </a:extLst>
            </p:cNvPr>
            <p:cNvSpPr txBox="1"/>
            <p:nvPr/>
          </p:nvSpPr>
          <p:spPr>
            <a:xfrm>
              <a:off x="5199589" y="7415774"/>
              <a:ext cx="580286" cy="76944"/>
            </a:xfrm>
            <a:prstGeom prst="rect">
              <a:avLst/>
            </a:prstGeom>
            <a:noFill/>
          </p:spPr>
          <p:txBody>
            <a:bodyPr vert="horz" wrap="none" lIns="0" tIns="0" rIns="0" bIns="0" rtlCol="0" anchor="b">
              <a:spAutoFit/>
            </a:bodyPr>
            <a:lstStyle/>
            <a:p>
              <a:pPr algn="l">
                <a:spcAft>
                  <a:spcPts val="600"/>
                </a:spcAft>
              </a:pPr>
              <a:r>
                <a:rPr lang="en-US" sz="500" dirty="0">
                  <a:solidFill>
                    <a:srgbClr val="C0C0C0"/>
                  </a:solidFill>
                </a:rPr>
                <a:t>iStock/den-</a:t>
              </a:r>
              <a:r>
                <a:rPr lang="en-US" sz="500" dirty="0" err="1">
                  <a:solidFill>
                    <a:srgbClr val="C0C0C0"/>
                  </a:solidFill>
                </a:rPr>
                <a:t>belitsky</a:t>
              </a:r>
              <a:endParaRPr lang="en-US" sz="500" dirty="0">
                <a:solidFill>
                  <a:srgbClr val="C0C0C0"/>
                </a:solidFill>
              </a:endParaRPr>
            </a:p>
          </p:txBody>
        </p:sp>
      </p:grpSp>
      <p:sp>
        <p:nvSpPr>
          <p:cNvPr id="3" name="Text Placeholder 2">
            <a:extLst>
              <a:ext uri="{FF2B5EF4-FFF2-40B4-BE49-F238E27FC236}">
                <a16:creationId xmlns:a16="http://schemas.microsoft.com/office/drawing/2014/main" id="{4A8370C1-CE12-CBAB-E923-5C29D2C5C17B}"/>
              </a:ext>
            </a:extLst>
          </p:cNvPr>
          <p:cNvSpPr>
            <a:spLocks noGrp="1"/>
          </p:cNvSpPr>
          <p:nvPr>
            <p:ph type="body" sz="quarter" idx="19"/>
          </p:nvPr>
        </p:nvSpPr>
        <p:spPr/>
        <p:txBody>
          <a:bodyPr/>
          <a:lstStyle/>
          <a:p>
            <a:r>
              <a:rPr lang="en-US" dirty="0"/>
              <a:t>Price strategy</a:t>
            </a:r>
          </a:p>
        </p:txBody>
      </p:sp>
      <p:sp>
        <p:nvSpPr>
          <p:cNvPr id="5" name="Footer Placeholder 4">
            <a:extLst>
              <a:ext uri="{FF2B5EF4-FFF2-40B4-BE49-F238E27FC236}">
                <a16:creationId xmlns:a16="http://schemas.microsoft.com/office/drawing/2014/main" id="{F0AD53A7-04D8-39E2-CE07-7BC4EB3D580D}"/>
              </a:ext>
            </a:extLst>
          </p:cNvPr>
          <p:cNvSpPr>
            <a:spLocks noGrp="1"/>
          </p:cNvSpPr>
          <p:nvPr>
            <p:ph type="ftr" sz="quarter" idx="17"/>
          </p:nvPr>
        </p:nvSpPr>
        <p:spPr/>
        <p:txBody>
          <a:bodyPr/>
          <a:lstStyle/>
          <a:p>
            <a:pPr defTabSz="888980"/>
            <a:r>
              <a:rPr lang="de-DE"/>
              <a:t>Simon-Kucher | Pricing Excellence | Vereniging voor Mededingingsrecht | March 5th 2024</a:t>
            </a:r>
            <a:endParaRPr lang="de-DE" dirty="0"/>
          </a:p>
        </p:txBody>
      </p:sp>
      <p:sp>
        <p:nvSpPr>
          <p:cNvPr id="6" name="Text Placeholder 5">
            <a:extLst>
              <a:ext uri="{FF2B5EF4-FFF2-40B4-BE49-F238E27FC236}">
                <a16:creationId xmlns:a16="http://schemas.microsoft.com/office/drawing/2014/main" id="{5B524560-BE88-CC93-8D9E-8B1B017F7B6E}"/>
              </a:ext>
            </a:extLst>
          </p:cNvPr>
          <p:cNvSpPr>
            <a:spLocks noGrp="1"/>
          </p:cNvSpPr>
          <p:nvPr>
            <p:ph type="body" sz="quarter" idx="14"/>
          </p:nvPr>
        </p:nvSpPr>
        <p:spPr/>
        <p:txBody>
          <a:bodyPr/>
          <a:lstStyle/>
          <a:p>
            <a:r>
              <a:rPr lang="en-US" dirty="0"/>
              <a:t>Source: Simon-Kucher</a:t>
            </a:r>
          </a:p>
        </p:txBody>
      </p:sp>
      <p:sp>
        <p:nvSpPr>
          <p:cNvPr id="7" name="Title 6">
            <a:extLst>
              <a:ext uri="{FF2B5EF4-FFF2-40B4-BE49-F238E27FC236}">
                <a16:creationId xmlns:a16="http://schemas.microsoft.com/office/drawing/2014/main" id="{C8ACD0C7-614E-CC7D-FDF8-5876A8398930}"/>
              </a:ext>
            </a:extLst>
          </p:cNvPr>
          <p:cNvSpPr>
            <a:spLocks noGrp="1"/>
          </p:cNvSpPr>
          <p:nvPr>
            <p:ph type="title"/>
          </p:nvPr>
        </p:nvSpPr>
        <p:spPr/>
        <p:txBody>
          <a:bodyPr vert="horz"/>
          <a:lstStyle/>
          <a:p>
            <a:r>
              <a:rPr lang="en-US" dirty="0"/>
              <a:t>Pricing needs to be aligned with strategic goals of the company</a:t>
            </a:r>
          </a:p>
        </p:txBody>
      </p:sp>
      <p:sp>
        <p:nvSpPr>
          <p:cNvPr id="11" name="©COLOURBOX_showcake_15683557_ppt.jpg">
            <a:extLst>
              <a:ext uri="{FF2B5EF4-FFF2-40B4-BE49-F238E27FC236}">
                <a16:creationId xmlns:a16="http://schemas.microsoft.com/office/drawing/2014/main" id="{A54796B9-C3C9-F85C-A6B3-D9714AFBEB01}"/>
              </a:ext>
            </a:extLst>
          </p:cNvPr>
          <p:cNvSpPr txBox="1"/>
          <p:nvPr/>
        </p:nvSpPr>
        <p:spPr>
          <a:xfrm>
            <a:off x="64712" y="6865353"/>
            <a:ext cx="734175" cy="80150"/>
          </a:xfrm>
          <a:prstGeom prst="rect">
            <a:avLst/>
          </a:prstGeom>
          <a:noFill/>
        </p:spPr>
        <p:txBody>
          <a:bodyPr vert="horz" wrap="none" lIns="0" tIns="0" rIns="0" bIns="0" rtlCol="0" anchor="b">
            <a:spAutoFit/>
          </a:bodyPr>
          <a:lstStyle/>
          <a:p>
            <a:pPr marL="0" marR="0" lvl="0" indent="0" algn="l" defTabSz="995491" rtl="0" eaLnBrk="1" fontAlgn="auto" latinLnBrk="0" hangingPunct="1">
              <a:lnSpc>
                <a:spcPct val="110000"/>
              </a:lnSpc>
              <a:spcBef>
                <a:spcPts val="800"/>
              </a:spcBef>
              <a:spcAft>
                <a:spcPts val="0"/>
              </a:spcAft>
              <a:buClrTx/>
              <a:buSzTx/>
              <a:buFontTx/>
              <a:buNone/>
              <a:tabLst/>
              <a:defRPr/>
            </a:pPr>
            <a:r>
              <a:rPr kumimoji="0" lang="en-US" sz="500" b="0" i="0" u="none" strike="noStrike" kern="1200" cap="none" spc="0" normalizeH="0" baseline="0" noProof="0" dirty="0">
                <a:ln>
                  <a:noFill/>
                </a:ln>
                <a:solidFill>
                  <a:srgbClr val="C0C0C0"/>
                </a:solidFill>
                <a:effectLst/>
                <a:uLnTx/>
                <a:uFillTx/>
                <a:latin typeface="SimonKucher"/>
                <a:ea typeface="+mn-ea"/>
                <a:cs typeface="+mn-cs"/>
              </a:rPr>
              <a:t>COLOURBOX/showcake</a:t>
            </a:r>
          </a:p>
        </p:txBody>
      </p:sp>
      <p:sp>
        <p:nvSpPr>
          <p:cNvPr id="14" name="Rectangle 13">
            <a:extLst>
              <a:ext uri="{FF2B5EF4-FFF2-40B4-BE49-F238E27FC236}">
                <a16:creationId xmlns:a16="http://schemas.microsoft.com/office/drawing/2014/main" id="{36D27126-6AF2-54DB-E6A8-C5588138689A}"/>
              </a:ext>
            </a:extLst>
          </p:cNvPr>
          <p:cNvSpPr/>
          <p:nvPr/>
        </p:nvSpPr>
        <p:spPr>
          <a:xfrm>
            <a:off x="8988666" y="1178956"/>
            <a:ext cx="4447309" cy="2162120"/>
          </a:xfrm>
          <a:prstGeom prst="rect">
            <a:avLst/>
          </a:prstGeom>
          <a:gradFill>
            <a:gsLst>
              <a:gs pos="0">
                <a:schemeClr val="tx1">
                  <a:alpha val="44000"/>
                </a:schemeClr>
              </a:gs>
              <a:gs pos="100000">
                <a:schemeClr val="tx1">
                  <a:alpha val="0"/>
                </a:schemeClr>
              </a:gs>
            </a:gsLst>
            <a:lin ang="5400000" scaled="1"/>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12721"/>
              </a:solidFill>
              <a:effectLst/>
              <a:uLnTx/>
              <a:uFillTx/>
              <a:latin typeface="SimonKucher"/>
              <a:ea typeface="+mn-ea"/>
              <a:cs typeface="+mn-cs"/>
            </a:endParaRPr>
          </a:p>
        </p:txBody>
      </p:sp>
      <p:sp>
        <p:nvSpPr>
          <p:cNvPr id="15" name="Rectangle 14">
            <a:extLst>
              <a:ext uri="{FF2B5EF4-FFF2-40B4-BE49-F238E27FC236}">
                <a16:creationId xmlns:a16="http://schemas.microsoft.com/office/drawing/2014/main" id="{4FD39FFF-67B2-D9D0-1FF8-A053401913F9}"/>
              </a:ext>
            </a:extLst>
          </p:cNvPr>
          <p:cNvSpPr/>
          <p:nvPr/>
        </p:nvSpPr>
        <p:spPr>
          <a:xfrm>
            <a:off x="9285710" y="1319091"/>
            <a:ext cx="3526555" cy="67325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95491" rtl="0" eaLnBrk="1" fontAlgn="auto" latinLnBrk="0" hangingPunct="1">
              <a:lnSpc>
                <a:spcPct val="100000"/>
              </a:lnSpc>
              <a:spcBef>
                <a:spcPts val="0"/>
              </a:spcBef>
              <a:spcAft>
                <a:spcPts val="0"/>
              </a:spcAft>
              <a:buClrTx/>
              <a:buSzTx/>
              <a:buFontTx/>
              <a:buNone/>
              <a:tabLst/>
              <a:defRPr/>
            </a:pPr>
            <a:r>
              <a:rPr kumimoji="0" lang="en-GB" sz="4400" i="0" u="none" strike="noStrike" kern="1200" cap="none" spc="0" normalizeH="0" baseline="0" noProof="0" dirty="0">
                <a:ln>
                  <a:noFill/>
                </a:ln>
                <a:solidFill>
                  <a:srgbClr val="FFFFFF"/>
                </a:solidFill>
                <a:effectLst/>
                <a:uLnTx/>
                <a:uFillTx/>
                <a:latin typeface="SimonKucher"/>
                <a:ea typeface="+mn-ea"/>
                <a:cs typeface="+mn-cs"/>
              </a:rPr>
              <a:t>Volume</a:t>
            </a:r>
          </a:p>
        </p:txBody>
      </p:sp>
      <p:sp>
        <p:nvSpPr>
          <p:cNvPr id="29" name="Rectangle 28">
            <a:extLst>
              <a:ext uri="{FF2B5EF4-FFF2-40B4-BE49-F238E27FC236}">
                <a16:creationId xmlns:a16="http://schemas.microsoft.com/office/drawing/2014/main" id="{72C39B59-1050-7BBF-1A56-813B9475215A}"/>
              </a:ext>
            </a:extLst>
          </p:cNvPr>
          <p:cNvSpPr/>
          <p:nvPr/>
        </p:nvSpPr>
        <p:spPr>
          <a:xfrm>
            <a:off x="4492121" y="1178956"/>
            <a:ext cx="4447309" cy="2162120"/>
          </a:xfrm>
          <a:prstGeom prst="rect">
            <a:avLst/>
          </a:prstGeom>
          <a:gradFill>
            <a:gsLst>
              <a:gs pos="0">
                <a:schemeClr val="tx1">
                  <a:alpha val="44000"/>
                </a:schemeClr>
              </a:gs>
              <a:gs pos="100000">
                <a:schemeClr val="tx1">
                  <a:alpha val="0"/>
                </a:schemeClr>
              </a:gs>
            </a:gsLst>
            <a:lin ang="5400000" scaled="1"/>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12721"/>
              </a:solidFill>
              <a:effectLst/>
              <a:uLnTx/>
              <a:uFillTx/>
              <a:latin typeface="SimonKucher"/>
              <a:ea typeface="+mn-ea"/>
              <a:cs typeface="+mn-cs"/>
            </a:endParaRPr>
          </a:p>
        </p:txBody>
      </p:sp>
      <p:sp>
        <p:nvSpPr>
          <p:cNvPr id="30" name="Rectangle 29">
            <a:extLst>
              <a:ext uri="{FF2B5EF4-FFF2-40B4-BE49-F238E27FC236}">
                <a16:creationId xmlns:a16="http://schemas.microsoft.com/office/drawing/2014/main" id="{E8AD9BF7-2914-1F76-691B-5D63B95E86A9}"/>
              </a:ext>
            </a:extLst>
          </p:cNvPr>
          <p:cNvSpPr/>
          <p:nvPr/>
        </p:nvSpPr>
        <p:spPr>
          <a:xfrm>
            <a:off x="3176" y="1178956"/>
            <a:ext cx="4447309" cy="2162120"/>
          </a:xfrm>
          <a:prstGeom prst="rect">
            <a:avLst/>
          </a:prstGeom>
          <a:gradFill>
            <a:gsLst>
              <a:gs pos="0">
                <a:schemeClr val="tx1">
                  <a:alpha val="44000"/>
                </a:schemeClr>
              </a:gs>
              <a:gs pos="100000">
                <a:schemeClr val="tx1">
                  <a:alpha val="0"/>
                </a:schemeClr>
              </a:gs>
            </a:gsLst>
            <a:lin ang="5400000" scaled="1"/>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12721"/>
              </a:solidFill>
              <a:effectLst/>
              <a:uLnTx/>
              <a:uFillTx/>
              <a:latin typeface="SimonKucher"/>
              <a:ea typeface="+mn-ea"/>
              <a:cs typeface="+mn-cs"/>
            </a:endParaRPr>
          </a:p>
        </p:txBody>
      </p:sp>
      <p:sp>
        <p:nvSpPr>
          <p:cNvPr id="19" name="Rectangle 18">
            <a:extLst>
              <a:ext uri="{FF2B5EF4-FFF2-40B4-BE49-F238E27FC236}">
                <a16:creationId xmlns:a16="http://schemas.microsoft.com/office/drawing/2014/main" id="{643ECA9D-6C9A-7B7F-9A24-4FA45284DAE8}"/>
              </a:ext>
            </a:extLst>
          </p:cNvPr>
          <p:cNvSpPr/>
          <p:nvPr/>
        </p:nvSpPr>
        <p:spPr>
          <a:xfrm>
            <a:off x="431800" y="1315242"/>
            <a:ext cx="2648284" cy="67710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95491" rtl="0" eaLnBrk="1" fontAlgn="auto" latinLnBrk="0" hangingPunct="1">
              <a:lnSpc>
                <a:spcPct val="100000"/>
              </a:lnSpc>
              <a:spcBef>
                <a:spcPts val="0"/>
              </a:spcBef>
              <a:spcAft>
                <a:spcPts val="0"/>
              </a:spcAft>
              <a:buClrTx/>
              <a:buSzTx/>
              <a:buFontTx/>
              <a:buNone/>
              <a:tabLst/>
              <a:defRPr/>
            </a:pPr>
            <a:r>
              <a:rPr lang="en-GB" sz="4400" dirty="0">
                <a:solidFill>
                  <a:srgbClr val="FFFFFF"/>
                </a:solidFill>
                <a:latin typeface="SimonKucher"/>
              </a:rPr>
              <a:t>Profit</a:t>
            </a:r>
            <a:endParaRPr kumimoji="0" lang="en-GB" sz="4400" i="0" u="none" strike="noStrike" kern="1200" cap="none" spc="0" normalizeH="0" baseline="0" noProof="0" dirty="0">
              <a:ln>
                <a:noFill/>
              </a:ln>
              <a:solidFill>
                <a:srgbClr val="FFFFFF"/>
              </a:solidFill>
              <a:effectLst/>
              <a:uLnTx/>
              <a:uFillTx/>
              <a:latin typeface="SimonKucher"/>
              <a:ea typeface="+mn-ea"/>
              <a:cs typeface="+mn-cs"/>
            </a:endParaRPr>
          </a:p>
        </p:txBody>
      </p:sp>
      <p:sp>
        <p:nvSpPr>
          <p:cNvPr id="10" name="Rectangle 9">
            <a:extLst>
              <a:ext uri="{FF2B5EF4-FFF2-40B4-BE49-F238E27FC236}">
                <a16:creationId xmlns:a16="http://schemas.microsoft.com/office/drawing/2014/main" id="{9B2E64EB-098D-70FA-1E18-01AD9FD9DCD7}"/>
              </a:ext>
            </a:extLst>
          </p:cNvPr>
          <p:cNvSpPr/>
          <p:nvPr/>
        </p:nvSpPr>
        <p:spPr>
          <a:xfrm>
            <a:off x="4751812" y="1315242"/>
            <a:ext cx="3183876" cy="67710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95491" rtl="0" eaLnBrk="1" fontAlgn="auto" latinLnBrk="0" hangingPunct="1">
              <a:lnSpc>
                <a:spcPct val="100000"/>
              </a:lnSpc>
              <a:spcBef>
                <a:spcPts val="0"/>
              </a:spcBef>
              <a:spcAft>
                <a:spcPts val="0"/>
              </a:spcAft>
              <a:buClrTx/>
              <a:buSzTx/>
              <a:buFontTx/>
              <a:buNone/>
              <a:tabLst/>
              <a:defRPr/>
            </a:pPr>
            <a:r>
              <a:rPr kumimoji="0" lang="en-GB" sz="4400" i="0" u="none" strike="noStrike" kern="1200" cap="none" spc="0" normalizeH="0" baseline="0" noProof="0" dirty="0">
                <a:ln>
                  <a:noFill/>
                </a:ln>
                <a:solidFill>
                  <a:srgbClr val="FFFFFF"/>
                </a:solidFill>
                <a:effectLst/>
                <a:uLnTx/>
                <a:uFillTx/>
                <a:latin typeface="SimonKucher"/>
                <a:ea typeface="+mn-ea"/>
                <a:cs typeface="+mn-cs"/>
              </a:rPr>
              <a:t>Revenue</a:t>
            </a:r>
          </a:p>
        </p:txBody>
      </p:sp>
      <p:sp>
        <p:nvSpPr>
          <p:cNvPr id="34" name="Rectangle 33">
            <a:extLst>
              <a:ext uri="{FF2B5EF4-FFF2-40B4-BE49-F238E27FC236}">
                <a16:creationId xmlns:a16="http://schemas.microsoft.com/office/drawing/2014/main" id="{88B44122-417F-A29B-2F2F-5D882A728D33}"/>
              </a:ext>
            </a:extLst>
          </p:cNvPr>
          <p:cNvSpPr/>
          <p:nvPr>
            <p:custDataLst>
              <p:tags r:id="rId2"/>
            </p:custDataLst>
          </p:nvPr>
        </p:nvSpPr>
        <p:spPr>
          <a:xfrm>
            <a:off x="0" y="0"/>
            <a:ext cx="396000" cy="475785"/>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800">
                <a:solidFill>
                  <a:srgbClr val="FFFFFF"/>
                </a:solidFill>
              </a:rPr>
              <a:t>1</a:t>
            </a:r>
            <a:endParaRPr lang="en-US" sz="1800" dirty="0" err="1">
              <a:solidFill>
                <a:srgbClr val="FFFFFF"/>
              </a:solidFill>
            </a:endParaRPr>
          </a:p>
        </p:txBody>
      </p:sp>
      <p:sp>
        <p:nvSpPr>
          <p:cNvPr id="35" name="TextBox 34">
            <a:extLst>
              <a:ext uri="{FF2B5EF4-FFF2-40B4-BE49-F238E27FC236}">
                <a16:creationId xmlns:a16="http://schemas.microsoft.com/office/drawing/2014/main" id="{2F29C882-7752-48F7-4E71-4125FF13B7F6}"/>
              </a:ext>
            </a:extLst>
          </p:cNvPr>
          <p:cNvSpPr txBox="1"/>
          <p:nvPr/>
        </p:nvSpPr>
        <p:spPr>
          <a:xfrm>
            <a:off x="11835847" y="6317187"/>
            <a:ext cx="1339826" cy="430887"/>
          </a:xfrm>
          <a:prstGeom prst="rect">
            <a:avLst/>
          </a:prstGeom>
          <a:noFill/>
        </p:spPr>
        <p:txBody>
          <a:bodyPr wrap="square" lIns="0" tIns="0" rIns="0" bIns="0" rtlCol="0">
            <a:spAutoFit/>
          </a:bodyPr>
          <a:lstStyle/>
          <a:p>
            <a:pPr algn="r">
              <a:spcAft>
                <a:spcPts val="600"/>
              </a:spcAft>
            </a:pPr>
            <a:r>
              <a:rPr lang="en-US" sz="1400" dirty="0">
                <a:solidFill>
                  <a:schemeClr val="bg1"/>
                </a:solidFill>
              </a:rPr>
              <a:t>… EXEMPLARY </a:t>
            </a:r>
            <a:br>
              <a:rPr lang="en-US" sz="1400" dirty="0">
                <a:solidFill>
                  <a:schemeClr val="bg1"/>
                </a:solidFill>
              </a:rPr>
            </a:br>
            <a:r>
              <a:rPr lang="en-US" sz="1400" dirty="0">
                <a:solidFill>
                  <a:schemeClr val="bg1"/>
                </a:solidFill>
              </a:rPr>
              <a:t>STRATEGIES </a:t>
            </a:r>
          </a:p>
        </p:txBody>
      </p:sp>
      <p:sp>
        <p:nvSpPr>
          <p:cNvPr id="2" name="Slide Number Placeholder 1">
            <a:extLst>
              <a:ext uri="{FF2B5EF4-FFF2-40B4-BE49-F238E27FC236}">
                <a16:creationId xmlns:a16="http://schemas.microsoft.com/office/drawing/2014/main" id="{79DA4BBF-E474-258F-AF22-1FC4E8F3D79C}"/>
              </a:ext>
            </a:extLst>
          </p:cNvPr>
          <p:cNvSpPr>
            <a:spLocks noGrp="1"/>
          </p:cNvSpPr>
          <p:nvPr>
            <p:ph type="sldNum" sz="quarter" idx="18"/>
          </p:nvPr>
        </p:nvSpPr>
        <p:spPr/>
        <p:txBody>
          <a:bodyPr/>
          <a:lstStyle/>
          <a:p>
            <a:pPr defTabSz="888980"/>
            <a:fld id="{3A65056A-10E9-40C8-A093-AA138EB7B919}" type="slidenum">
              <a:rPr lang="de-DE" smtClean="0"/>
              <a:pPr defTabSz="888980"/>
              <a:t>8</a:t>
            </a:fld>
            <a:endParaRPr lang="de-DE" dirty="0"/>
          </a:p>
        </p:txBody>
      </p:sp>
    </p:spTree>
    <p:extLst>
      <p:ext uri="{BB962C8B-B14F-4D97-AF65-F5344CB8AC3E}">
        <p14:creationId xmlns:p14="http://schemas.microsoft.com/office/powerpoint/2010/main" val="1231967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7" name="Object 146" hidden="1">
            <a:extLst>
              <a:ext uri="{FF2B5EF4-FFF2-40B4-BE49-F238E27FC236}">
                <a16:creationId xmlns:a16="http://schemas.microsoft.com/office/drawing/2014/main" id="{465ACB9E-6A7C-6965-8294-8112573D4906}"/>
              </a:ext>
            </a:extLst>
          </p:cNvPr>
          <p:cNvGraphicFramePr>
            <a:graphicFrameLocks noChangeAspect="1"/>
          </p:cNvGraphicFramePr>
          <p:nvPr>
            <p:custDataLst>
              <p:tags r:id="rId1"/>
            </p:custDataLst>
            <p:extLst>
              <p:ext uri="{D42A27DB-BD31-4B8C-83A1-F6EECF244321}">
                <p14:modId xmlns:p14="http://schemas.microsoft.com/office/powerpoint/2010/main" val="15383962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9" imgH="499" progId="TCLayout.ActiveDocument.1">
                  <p:embed/>
                </p:oleObj>
              </mc:Choice>
              <mc:Fallback>
                <p:oleObj name="think-cell Slide" r:id="rId5" imgW="499" imgH="499" progId="TCLayout.ActiveDocument.1">
                  <p:embed/>
                  <p:pic>
                    <p:nvPicPr>
                      <p:cNvPr id="147" name="Object 146" hidden="1">
                        <a:extLst>
                          <a:ext uri="{FF2B5EF4-FFF2-40B4-BE49-F238E27FC236}">
                            <a16:creationId xmlns:a16="http://schemas.microsoft.com/office/drawing/2014/main" id="{465ACB9E-6A7C-6965-8294-8112573D49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grpSp>
        <p:nvGrpSpPr>
          <p:cNvPr id="22" name="Group 21">
            <a:extLst>
              <a:ext uri="{FF2B5EF4-FFF2-40B4-BE49-F238E27FC236}">
                <a16:creationId xmlns:a16="http://schemas.microsoft.com/office/drawing/2014/main" id="{3DED6248-4604-80EF-9678-7A1DA6CB8EA0}"/>
              </a:ext>
            </a:extLst>
          </p:cNvPr>
          <p:cNvGrpSpPr/>
          <p:nvPr/>
        </p:nvGrpSpPr>
        <p:grpSpPr>
          <a:xfrm flipH="1" flipV="1">
            <a:off x="6511989" y="1152000"/>
            <a:ext cx="6927786" cy="3850406"/>
            <a:chOff x="-2" y="3711100"/>
            <a:chExt cx="6927786" cy="3850406"/>
          </a:xfrm>
        </p:grpSpPr>
        <p:sp>
          <p:nvSpPr>
            <p:cNvPr id="23" name="Diamond 22">
              <a:extLst>
                <a:ext uri="{FF2B5EF4-FFF2-40B4-BE49-F238E27FC236}">
                  <a16:creationId xmlns:a16="http://schemas.microsoft.com/office/drawing/2014/main" id="{FBBE38BE-898D-0580-732D-53A457003F47}"/>
                </a:ext>
                <a:ext uri="{C183D7F6-B498-43B3-948B-1728B52AA6E4}">
                  <adec:decorative xmlns:adec="http://schemas.microsoft.com/office/drawing/2017/decorative" val="1"/>
                </a:ext>
              </a:extLst>
            </p:cNvPr>
            <p:cNvSpPr/>
            <p:nvPr userDrawn="1"/>
          </p:nvSpPr>
          <p:spPr>
            <a:xfrm>
              <a:off x="-2" y="3711100"/>
              <a:ext cx="2300115" cy="2300115"/>
            </a:xfrm>
            <a:prstGeom prst="diamond">
              <a:avLst/>
            </a:pr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sp>
          <p:nvSpPr>
            <p:cNvPr id="24" name="Freeform: Shape 23">
              <a:extLst>
                <a:ext uri="{FF2B5EF4-FFF2-40B4-BE49-F238E27FC236}">
                  <a16:creationId xmlns:a16="http://schemas.microsoft.com/office/drawing/2014/main" id="{6C01B95D-7C4A-8AFE-B9BC-763EC3AA1130}"/>
                </a:ext>
                <a:ext uri="{C183D7F6-B498-43B3-948B-1728B52AA6E4}">
                  <adec:decorative xmlns:adec="http://schemas.microsoft.com/office/drawing/2017/decorative" val="1"/>
                </a:ext>
              </a:extLst>
            </p:cNvPr>
            <p:cNvSpPr/>
            <p:nvPr userDrawn="1"/>
          </p:nvSpPr>
          <p:spPr>
            <a:xfrm>
              <a:off x="4627669"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sp>
          <p:nvSpPr>
            <p:cNvPr id="25" name="Freeform: Shape 24">
              <a:extLst>
                <a:ext uri="{FF2B5EF4-FFF2-40B4-BE49-F238E27FC236}">
                  <a16:creationId xmlns:a16="http://schemas.microsoft.com/office/drawing/2014/main" id="{BA11BAB4-A2A5-8947-D4CC-733D68322D71}"/>
                </a:ext>
                <a:ext uri="{C183D7F6-B498-43B3-948B-1728B52AA6E4}">
                  <adec:decorative xmlns:adec="http://schemas.microsoft.com/office/drawing/2017/decorative" val="1"/>
                </a:ext>
              </a:extLst>
            </p:cNvPr>
            <p:cNvSpPr/>
            <p:nvPr userDrawn="1"/>
          </p:nvSpPr>
          <p:spPr>
            <a:xfrm>
              <a:off x="2316478"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grpSp>
      <p:grpSp>
        <p:nvGrpSpPr>
          <p:cNvPr id="401" name="Group 400">
            <a:extLst>
              <a:ext uri="{FF2B5EF4-FFF2-40B4-BE49-F238E27FC236}">
                <a16:creationId xmlns:a16="http://schemas.microsoft.com/office/drawing/2014/main" id="{629909FA-B995-4668-9A30-A358F94D2F38}"/>
              </a:ext>
            </a:extLst>
          </p:cNvPr>
          <p:cNvGrpSpPr/>
          <p:nvPr/>
        </p:nvGrpSpPr>
        <p:grpSpPr>
          <a:xfrm>
            <a:off x="6092922" y="5729725"/>
            <a:ext cx="1318533" cy="575438"/>
            <a:chOff x="4203562" y="4040194"/>
            <a:chExt cx="1704752" cy="1061489"/>
          </a:xfrm>
          <a:pattFill prst="ltUpDiag">
            <a:fgClr>
              <a:schemeClr val="accent4">
                <a:lumMod val="40000"/>
                <a:lumOff val="60000"/>
              </a:schemeClr>
            </a:fgClr>
            <a:bgClr>
              <a:schemeClr val="bg1"/>
            </a:bgClr>
          </a:pattFill>
        </p:grpSpPr>
        <p:sp>
          <p:nvSpPr>
            <p:cNvPr id="402" name="Rounded Rectangle 280">
              <a:extLst>
                <a:ext uri="{FF2B5EF4-FFF2-40B4-BE49-F238E27FC236}">
                  <a16:creationId xmlns:a16="http://schemas.microsoft.com/office/drawing/2014/main" id="{A5E708EB-B5E0-F708-9707-A58E7968E0FB}"/>
                </a:ext>
              </a:extLst>
            </p:cNvPr>
            <p:cNvSpPr/>
            <p:nvPr/>
          </p:nvSpPr>
          <p:spPr bwMode="gray">
            <a:xfrm>
              <a:off x="5375066" y="4040194"/>
              <a:ext cx="533248" cy="1061489"/>
            </a:xfrm>
            <a:prstGeom prst="roundRect">
              <a:avLst>
                <a:gd name="adj" fmla="val 0"/>
              </a:avLst>
            </a:prstGeom>
            <a:solidFill>
              <a:schemeClr val="accent2">
                <a:lumMod val="75000"/>
              </a:schemeClr>
            </a:solid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03" name="Straight Connector 402">
              <a:extLst>
                <a:ext uri="{FF2B5EF4-FFF2-40B4-BE49-F238E27FC236}">
                  <a16:creationId xmlns:a16="http://schemas.microsoft.com/office/drawing/2014/main" id="{868FF517-378C-678D-5508-60D84D14ADBF}"/>
                </a:ext>
              </a:extLst>
            </p:cNvPr>
            <p:cNvCxnSpPr/>
            <p:nvPr/>
          </p:nvCxnSpPr>
          <p:spPr>
            <a:xfrm>
              <a:off x="5513142" y="4351276"/>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4B17A264-8424-E90F-723F-B87C375E9D4C}"/>
                </a:ext>
              </a:extLst>
            </p:cNvPr>
            <p:cNvCxnSpPr/>
            <p:nvPr/>
          </p:nvCxnSpPr>
          <p:spPr>
            <a:xfrm>
              <a:off x="5515524" y="4504572"/>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1A4DC03E-BDB8-A447-A36F-68B38E6552B7}"/>
                </a:ext>
              </a:extLst>
            </p:cNvPr>
            <p:cNvCxnSpPr/>
            <p:nvPr/>
          </p:nvCxnSpPr>
          <p:spPr>
            <a:xfrm>
              <a:off x="5515524" y="4657868"/>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2617DCDA-707F-FE81-B4C2-23B147CEC93E}"/>
                </a:ext>
              </a:extLst>
            </p:cNvPr>
            <p:cNvCxnSpPr/>
            <p:nvPr/>
          </p:nvCxnSpPr>
          <p:spPr>
            <a:xfrm>
              <a:off x="5515524" y="4811164"/>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6DE8AD34-9486-6CED-E9CF-42916736C8F1}"/>
                </a:ext>
              </a:extLst>
            </p:cNvPr>
            <p:cNvCxnSpPr/>
            <p:nvPr/>
          </p:nvCxnSpPr>
          <p:spPr>
            <a:xfrm>
              <a:off x="5522667" y="4964459"/>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08" name="Rounded Rectangle 286">
              <a:extLst>
                <a:ext uri="{FF2B5EF4-FFF2-40B4-BE49-F238E27FC236}">
                  <a16:creationId xmlns:a16="http://schemas.microsoft.com/office/drawing/2014/main" id="{68EB0A60-79D5-0F1A-5FF8-A79DA2C20970}"/>
                </a:ext>
              </a:extLst>
            </p:cNvPr>
            <p:cNvSpPr/>
            <p:nvPr/>
          </p:nvSpPr>
          <p:spPr bwMode="gray">
            <a:xfrm>
              <a:off x="4766705" y="4040194"/>
              <a:ext cx="533248" cy="838681"/>
            </a:xfrm>
            <a:prstGeom prst="roundRect">
              <a:avLst>
                <a:gd name="adj" fmla="val 0"/>
              </a:avLst>
            </a:prstGeom>
            <a:solidFill>
              <a:schemeClr val="accent2">
                <a:lumMod val="75000"/>
              </a:schemeClr>
            </a:solid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09" name="Straight Connector 408">
              <a:extLst>
                <a:ext uri="{FF2B5EF4-FFF2-40B4-BE49-F238E27FC236}">
                  <a16:creationId xmlns:a16="http://schemas.microsoft.com/office/drawing/2014/main" id="{C9CF2DC9-A0D0-DC8C-3F9F-A89E2C91B200}"/>
                </a:ext>
              </a:extLst>
            </p:cNvPr>
            <p:cNvCxnSpPr/>
            <p:nvPr/>
          </p:nvCxnSpPr>
          <p:spPr>
            <a:xfrm>
              <a:off x="4907163" y="4350972"/>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10803976-48F3-7547-1A04-1652F0461621}"/>
                </a:ext>
              </a:extLst>
            </p:cNvPr>
            <p:cNvCxnSpPr/>
            <p:nvPr/>
          </p:nvCxnSpPr>
          <p:spPr>
            <a:xfrm>
              <a:off x="4907163" y="4479975"/>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4D572839-74A7-AEB1-D33B-D097B3BBB7F9}"/>
                </a:ext>
              </a:extLst>
            </p:cNvPr>
            <p:cNvCxnSpPr/>
            <p:nvPr/>
          </p:nvCxnSpPr>
          <p:spPr>
            <a:xfrm>
              <a:off x="4907163" y="4608978"/>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12" name="Rounded Rectangle 290">
              <a:extLst>
                <a:ext uri="{FF2B5EF4-FFF2-40B4-BE49-F238E27FC236}">
                  <a16:creationId xmlns:a16="http://schemas.microsoft.com/office/drawing/2014/main" id="{0667315E-38B6-2CD4-9066-887DBD515A71}"/>
                </a:ext>
              </a:extLst>
            </p:cNvPr>
            <p:cNvSpPr/>
            <p:nvPr/>
          </p:nvSpPr>
          <p:spPr bwMode="gray">
            <a:xfrm>
              <a:off x="4203562" y="4040195"/>
              <a:ext cx="469650" cy="529894"/>
            </a:xfrm>
            <a:prstGeom prst="roundRect">
              <a:avLst>
                <a:gd name="adj" fmla="val 0"/>
              </a:avLst>
            </a:prstGeom>
            <a:solidFill>
              <a:schemeClr val="accent2">
                <a:lumMod val="75000"/>
              </a:schemeClr>
            </a:solid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13" name="Straight Connector 412">
              <a:extLst>
                <a:ext uri="{FF2B5EF4-FFF2-40B4-BE49-F238E27FC236}">
                  <a16:creationId xmlns:a16="http://schemas.microsoft.com/office/drawing/2014/main" id="{F5D87173-5363-ACE6-7532-436393F188DD}"/>
                </a:ext>
              </a:extLst>
            </p:cNvPr>
            <p:cNvCxnSpPr/>
            <p:nvPr/>
          </p:nvCxnSpPr>
          <p:spPr>
            <a:xfrm>
              <a:off x="4312006" y="4359490"/>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CD92E6D3-1ABF-B135-0E30-0840910E19DD}"/>
                </a:ext>
              </a:extLst>
            </p:cNvPr>
            <p:cNvCxnSpPr/>
            <p:nvPr/>
          </p:nvCxnSpPr>
          <p:spPr>
            <a:xfrm>
              <a:off x="4312006" y="4461597"/>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057E57C9-DCEA-D249-8CB3-08FEE9BE71A8}"/>
                </a:ext>
              </a:extLst>
            </p:cNvPr>
            <p:cNvCxnSpPr/>
            <p:nvPr/>
          </p:nvCxnSpPr>
          <p:spPr>
            <a:xfrm>
              <a:off x="4907163" y="4737980"/>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416" name="Group 415">
            <a:extLst>
              <a:ext uri="{FF2B5EF4-FFF2-40B4-BE49-F238E27FC236}">
                <a16:creationId xmlns:a16="http://schemas.microsoft.com/office/drawing/2014/main" id="{361DD238-2A3A-E8CD-13E4-201872A66CE2}"/>
              </a:ext>
            </a:extLst>
          </p:cNvPr>
          <p:cNvGrpSpPr/>
          <p:nvPr/>
        </p:nvGrpSpPr>
        <p:grpSpPr>
          <a:xfrm>
            <a:off x="8556645" y="5758415"/>
            <a:ext cx="1329497" cy="518058"/>
            <a:chOff x="6301576" y="4035241"/>
            <a:chExt cx="1718928" cy="955642"/>
          </a:xfrm>
          <a:solidFill>
            <a:schemeClr val="accent2">
              <a:lumMod val="75000"/>
            </a:schemeClr>
          </a:solidFill>
        </p:grpSpPr>
        <p:sp>
          <p:nvSpPr>
            <p:cNvPr id="417" name="Rounded Rectangle 316">
              <a:extLst>
                <a:ext uri="{FF2B5EF4-FFF2-40B4-BE49-F238E27FC236}">
                  <a16:creationId xmlns:a16="http://schemas.microsoft.com/office/drawing/2014/main" id="{666A39E7-32E7-1C1A-30F4-F8732D5F5B34}"/>
                </a:ext>
              </a:extLst>
            </p:cNvPr>
            <p:cNvSpPr/>
            <p:nvPr/>
          </p:nvSpPr>
          <p:spPr bwMode="gray">
            <a:xfrm>
              <a:off x="6301576" y="4035241"/>
              <a:ext cx="365856" cy="421147"/>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18" name="Straight Connector 417">
              <a:extLst>
                <a:ext uri="{FF2B5EF4-FFF2-40B4-BE49-F238E27FC236}">
                  <a16:creationId xmlns:a16="http://schemas.microsoft.com/office/drawing/2014/main" id="{B1BF12CF-5846-B85F-67FF-3E05344FA6A9}"/>
                </a:ext>
              </a:extLst>
            </p:cNvPr>
            <p:cNvCxnSpPr/>
            <p:nvPr/>
          </p:nvCxnSpPr>
          <p:spPr>
            <a:xfrm>
              <a:off x="6360016" y="4263781"/>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CAB498A1-264A-1193-9090-61DCD6C2FAAE}"/>
                </a:ext>
              </a:extLst>
            </p:cNvPr>
            <p:cNvCxnSpPr/>
            <p:nvPr/>
          </p:nvCxnSpPr>
          <p:spPr>
            <a:xfrm>
              <a:off x="6360016" y="4365888"/>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20" name="Rounded Rectangle 319">
              <a:extLst>
                <a:ext uri="{FF2B5EF4-FFF2-40B4-BE49-F238E27FC236}">
                  <a16:creationId xmlns:a16="http://schemas.microsoft.com/office/drawing/2014/main" id="{EF2487C2-E2B2-8573-DC62-9C5CE8F7E6FB}"/>
                </a:ext>
              </a:extLst>
            </p:cNvPr>
            <p:cNvSpPr/>
            <p:nvPr/>
          </p:nvSpPr>
          <p:spPr bwMode="gray">
            <a:xfrm>
              <a:off x="6311432" y="4569736"/>
              <a:ext cx="1709072" cy="421147"/>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sp>
          <p:nvSpPr>
            <p:cNvPr id="421" name="TextBox 420">
              <a:extLst>
                <a:ext uri="{FF2B5EF4-FFF2-40B4-BE49-F238E27FC236}">
                  <a16:creationId xmlns:a16="http://schemas.microsoft.com/office/drawing/2014/main" id="{B5EB760B-9B20-AAB8-F2FE-553ADC24B601}"/>
                </a:ext>
              </a:extLst>
            </p:cNvPr>
            <p:cNvSpPr txBox="1"/>
            <p:nvPr/>
          </p:nvSpPr>
          <p:spPr>
            <a:xfrm>
              <a:off x="6599188" y="4672587"/>
              <a:ext cx="1299191" cy="307411"/>
            </a:xfrm>
            <a:prstGeom prst="rect">
              <a:avLst/>
            </a:prstGeom>
            <a:grpFill/>
          </p:spPr>
          <p:txBody>
            <a:bodyPr vert="horz" wrap="square" lIns="0" tIns="0" rIns="0" bIns="0" rtlCol="0" anchor="t">
              <a:spAutoFit/>
            </a:bodyPr>
            <a:lstStyle/>
            <a:p>
              <a:pPr>
                <a:spcBef>
                  <a:spcPts val="464"/>
                </a:spcBef>
              </a:pPr>
              <a:r>
                <a:rPr lang="en-US" sz="1083">
                  <a:solidFill>
                    <a:schemeClr val="bg1"/>
                  </a:solidFill>
                </a:rPr>
                <a:t>Base Platform</a:t>
              </a:r>
            </a:p>
          </p:txBody>
        </p:sp>
        <p:sp>
          <p:nvSpPr>
            <p:cNvPr id="425" name="Rounded Rectangle 321">
              <a:extLst>
                <a:ext uri="{FF2B5EF4-FFF2-40B4-BE49-F238E27FC236}">
                  <a16:creationId xmlns:a16="http://schemas.microsoft.com/office/drawing/2014/main" id="{47A5B95E-46BE-22A6-2E3A-2F0F569D5C48}"/>
                </a:ext>
              </a:extLst>
            </p:cNvPr>
            <p:cNvSpPr/>
            <p:nvPr/>
          </p:nvSpPr>
          <p:spPr bwMode="gray">
            <a:xfrm>
              <a:off x="6750460" y="4040056"/>
              <a:ext cx="365856" cy="421147"/>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26" name="Straight Connector 425">
              <a:extLst>
                <a:ext uri="{FF2B5EF4-FFF2-40B4-BE49-F238E27FC236}">
                  <a16:creationId xmlns:a16="http://schemas.microsoft.com/office/drawing/2014/main" id="{3C3814BD-5193-3C7B-5F80-7A0CD1A22BCF}"/>
                </a:ext>
              </a:extLst>
            </p:cNvPr>
            <p:cNvCxnSpPr/>
            <p:nvPr/>
          </p:nvCxnSpPr>
          <p:spPr>
            <a:xfrm>
              <a:off x="6808900" y="4268596"/>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75210A97-8D0A-0873-9513-F12E94D0E933}"/>
                </a:ext>
              </a:extLst>
            </p:cNvPr>
            <p:cNvCxnSpPr/>
            <p:nvPr/>
          </p:nvCxnSpPr>
          <p:spPr>
            <a:xfrm>
              <a:off x="6808900" y="4370703"/>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28" name="Rounded Rectangle 324">
              <a:extLst>
                <a:ext uri="{FF2B5EF4-FFF2-40B4-BE49-F238E27FC236}">
                  <a16:creationId xmlns:a16="http://schemas.microsoft.com/office/drawing/2014/main" id="{DE5D36F7-2910-A4D6-6DE8-DCBB354BEC96}"/>
                </a:ext>
              </a:extLst>
            </p:cNvPr>
            <p:cNvSpPr/>
            <p:nvPr/>
          </p:nvSpPr>
          <p:spPr bwMode="gray">
            <a:xfrm>
              <a:off x="7199775" y="4045737"/>
              <a:ext cx="365856" cy="421147"/>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29" name="Straight Connector 428">
              <a:extLst>
                <a:ext uri="{FF2B5EF4-FFF2-40B4-BE49-F238E27FC236}">
                  <a16:creationId xmlns:a16="http://schemas.microsoft.com/office/drawing/2014/main" id="{F6A06EB9-9AEF-910C-605B-A483680D68F6}"/>
                </a:ext>
              </a:extLst>
            </p:cNvPr>
            <p:cNvCxnSpPr/>
            <p:nvPr/>
          </p:nvCxnSpPr>
          <p:spPr>
            <a:xfrm>
              <a:off x="7258215" y="4274277"/>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B1522C0A-81ED-99AD-AC0D-CB91CB047734}"/>
                </a:ext>
              </a:extLst>
            </p:cNvPr>
            <p:cNvCxnSpPr/>
            <p:nvPr/>
          </p:nvCxnSpPr>
          <p:spPr>
            <a:xfrm>
              <a:off x="7258215" y="4376384"/>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31" name="Rounded Rectangle 327">
              <a:extLst>
                <a:ext uri="{FF2B5EF4-FFF2-40B4-BE49-F238E27FC236}">
                  <a16:creationId xmlns:a16="http://schemas.microsoft.com/office/drawing/2014/main" id="{1ECFFC03-36EE-1417-DC4F-916773211D9D}"/>
                </a:ext>
              </a:extLst>
            </p:cNvPr>
            <p:cNvSpPr/>
            <p:nvPr/>
          </p:nvSpPr>
          <p:spPr bwMode="gray">
            <a:xfrm>
              <a:off x="7653379" y="4042329"/>
              <a:ext cx="365856" cy="421147"/>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32" name="Straight Connector 431">
              <a:extLst>
                <a:ext uri="{FF2B5EF4-FFF2-40B4-BE49-F238E27FC236}">
                  <a16:creationId xmlns:a16="http://schemas.microsoft.com/office/drawing/2014/main" id="{81E24F43-21AB-5452-8223-EF576B52F58F}"/>
                </a:ext>
              </a:extLst>
            </p:cNvPr>
            <p:cNvCxnSpPr/>
            <p:nvPr/>
          </p:nvCxnSpPr>
          <p:spPr>
            <a:xfrm>
              <a:off x="7711819" y="4270869"/>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BB1408D1-E2B8-CC30-0849-0CCFA06D5566}"/>
                </a:ext>
              </a:extLst>
            </p:cNvPr>
            <p:cNvCxnSpPr/>
            <p:nvPr/>
          </p:nvCxnSpPr>
          <p:spPr>
            <a:xfrm>
              <a:off x="7711819" y="4372976"/>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434" name="Group 433">
            <a:extLst>
              <a:ext uri="{FF2B5EF4-FFF2-40B4-BE49-F238E27FC236}">
                <a16:creationId xmlns:a16="http://schemas.microsoft.com/office/drawing/2014/main" id="{1F88F800-57B9-A01D-D70C-40E581C03768}"/>
              </a:ext>
            </a:extLst>
          </p:cNvPr>
          <p:cNvGrpSpPr/>
          <p:nvPr/>
        </p:nvGrpSpPr>
        <p:grpSpPr>
          <a:xfrm>
            <a:off x="11280467" y="5769476"/>
            <a:ext cx="950713" cy="495937"/>
            <a:chOff x="8538287" y="4017984"/>
            <a:chExt cx="1229191" cy="914837"/>
          </a:xfrm>
          <a:solidFill>
            <a:schemeClr val="accent2">
              <a:lumMod val="75000"/>
            </a:schemeClr>
          </a:solidFill>
        </p:grpSpPr>
        <p:sp>
          <p:nvSpPr>
            <p:cNvPr id="435" name="Rounded Rectangle 331">
              <a:extLst>
                <a:ext uri="{FF2B5EF4-FFF2-40B4-BE49-F238E27FC236}">
                  <a16:creationId xmlns:a16="http://schemas.microsoft.com/office/drawing/2014/main" id="{D299C516-118D-1315-00B8-8FB249D29ED8}"/>
                </a:ext>
              </a:extLst>
            </p:cNvPr>
            <p:cNvSpPr/>
            <p:nvPr/>
          </p:nvSpPr>
          <p:spPr bwMode="gray">
            <a:xfrm>
              <a:off x="8538287" y="4029336"/>
              <a:ext cx="365856" cy="169649"/>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36" name="Straight Connector 435">
              <a:extLst>
                <a:ext uri="{FF2B5EF4-FFF2-40B4-BE49-F238E27FC236}">
                  <a16:creationId xmlns:a16="http://schemas.microsoft.com/office/drawing/2014/main" id="{189DFF9D-0EFF-EE9C-236D-BB1C8775A1DB}"/>
                </a:ext>
              </a:extLst>
            </p:cNvPr>
            <p:cNvCxnSpPr/>
            <p:nvPr/>
          </p:nvCxnSpPr>
          <p:spPr>
            <a:xfrm>
              <a:off x="8601818" y="4108485"/>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37" name="Rounded Rectangle 333">
              <a:extLst>
                <a:ext uri="{FF2B5EF4-FFF2-40B4-BE49-F238E27FC236}">
                  <a16:creationId xmlns:a16="http://schemas.microsoft.com/office/drawing/2014/main" id="{6BADC385-E2E0-84E6-8D5C-478F562D2F35}"/>
                </a:ext>
              </a:extLst>
            </p:cNvPr>
            <p:cNvSpPr/>
            <p:nvPr/>
          </p:nvSpPr>
          <p:spPr bwMode="gray">
            <a:xfrm>
              <a:off x="8970712" y="4023660"/>
              <a:ext cx="365856" cy="169649"/>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38" name="Straight Connector 437">
              <a:extLst>
                <a:ext uri="{FF2B5EF4-FFF2-40B4-BE49-F238E27FC236}">
                  <a16:creationId xmlns:a16="http://schemas.microsoft.com/office/drawing/2014/main" id="{21A1C290-2874-BA93-E985-DB4B6B408CD5}"/>
                </a:ext>
              </a:extLst>
            </p:cNvPr>
            <p:cNvCxnSpPr/>
            <p:nvPr/>
          </p:nvCxnSpPr>
          <p:spPr>
            <a:xfrm>
              <a:off x="9034243" y="4102809"/>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39" name="Rounded Rectangle 335">
              <a:extLst>
                <a:ext uri="{FF2B5EF4-FFF2-40B4-BE49-F238E27FC236}">
                  <a16:creationId xmlns:a16="http://schemas.microsoft.com/office/drawing/2014/main" id="{212443BE-F64B-B49D-79D5-D2758FF8E401}"/>
                </a:ext>
              </a:extLst>
            </p:cNvPr>
            <p:cNvSpPr/>
            <p:nvPr/>
          </p:nvSpPr>
          <p:spPr bwMode="gray">
            <a:xfrm>
              <a:off x="9401622" y="4017984"/>
              <a:ext cx="365856" cy="169649"/>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40" name="Straight Connector 439">
              <a:extLst>
                <a:ext uri="{FF2B5EF4-FFF2-40B4-BE49-F238E27FC236}">
                  <a16:creationId xmlns:a16="http://schemas.microsoft.com/office/drawing/2014/main" id="{B3DE020F-DA7F-5FCB-9C1F-B55DD5F40F03}"/>
                </a:ext>
              </a:extLst>
            </p:cNvPr>
            <p:cNvCxnSpPr/>
            <p:nvPr/>
          </p:nvCxnSpPr>
          <p:spPr>
            <a:xfrm>
              <a:off x="9465153" y="4097133"/>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1" name="Rounded Rectangle 337">
              <a:extLst>
                <a:ext uri="{FF2B5EF4-FFF2-40B4-BE49-F238E27FC236}">
                  <a16:creationId xmlns:a16="http://schemas.microsoft.com/office/drawing/2014/main" id="{1E5FF5C1-2385-126B-8BB6-B826A391E342}"/>
                </a:ext>
              </a:extLst>
            </p:cNvPr>
            <p:cNvSpPr/>
            <p:nvPr/>
          </p:nvSpPr>
          <p:spPr bwMode="gray">
            <a:xfrm>
              <a:off x="8538287" y="4265095"/>
              <a:ext cx="365856" cy="169649"/>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42" name="Straight Connector 441">
              <a:extLst>
                <a:ext uri="{FF2B5EF4-FFF2-40B4-BE49-F238E27FC236}">
                  <a16:creationId xmlns:a16="http://schemas.microsoft.com/office/drawing/2014/main" id="{3E4D24C9-F0E5-9A4B-BBDC-85E31816CE5B}"/>
                </a:ext>
              </a:extLst>
            </p:cNvPr>
            <p:cNvCxnSpPr/>
            <p:nvPr/>
          </p:nvCxnSpPr>
          <p:spPr>
            <a:xfrm>
              <a:off x="8596727" y="4344244"/>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3" name="Rounded Rectangle 339">
              <a:extLst>
                <a:ext uri="{FF2B5EF4-FFF2-40B4-BE49-F238E27FC236}">
                  <a16:creationId xmlns:a16="http://schemas.microsoft.com/office/drawing/2014/main" id="{4C40C148-EEA9-9E72-D245-EEBF89FF92A3}"/>
                </a:ext>
              </a:extLst>
            </p:cNvPr>
            <p:cNvSpPr/>
            <p:nvPr/>
          </p:nvSpPr>
          <p:spPr bwMode="gray">
            <a:xfrm>
              <a:off x="8970712" y="4259419"/>
              <a:ext cx="365856" cy="169649"/>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44" name="Straight Connector 443">
              <a:extLst>
                <a:ext uri="{FF2B5EF4-FFF2-40B4-BE49-F238E27FC236}">
                  <a16:creationId xmlns:a16="http://schemas.microsoft.com/office/drawing/2014/main" id="{FC4B4CCD-B6D2-2B37-7F4F-DFC2B5D1D0B1}"/>
                </a:ext>
              </a:extLst>
            </p:cNvPr>
            <p:cNvCxnSpPr/>
            <p:nvPr/>
          </p:nvCxnSpPr>
          <p:spPr>
            <a:xfrm>
              <a:off x="9029152" y="4338568"/>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5" name="Rounded Rectangle 341">
              <a:extLst>
                <a:ext uri="{FF2B5EF4-FFF2-40B4-BE49-F238E27FC236}">
                  <a16:creationId xmlns:a16="http://schemas.microsoft.com/office/drawing/2014/main" id="{82F16F1F-C29D-C003-2885-06657C04C54D}"/>
                </a:ext>
              </a:extLst>
            </p:cNvPr>
            <p:cNvSpPr/>
            <p:nvPr/>
          </p:nvSpPr>
          <p:spPr bwMode="gray">
            <a:xfrm>
              <a:off x="9401622" y="4253743"/>
              <a:ext cx="365856" cy="169649"/>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46" name="Straight Connector 445">
              <a:extLst>
                <a:ext uri="{FF2B5EF4-FFF2-40B4-BE49-F238E27FC236}">
                  <a16:creationId xmlns:a16="http://schemas.microsoft.com/office/drawing/2014/main" id="{D6784144-5D7E-AF78-93B5-1A7C3AB7D6E5}"/>
                </a:ext>
              </a:extLst>
            </p:cNvPr>
            <p:cNvCxnSpPr/>
            <p:nvPr/>
          </p:nvCxnSpPr>
          <p:spPr>
            <a:xfrm>
              <a:off x="9460062" y="4332892"/>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7" name="Rounded Rectangle 343">
              <a:extLst>
                <a:ext uri="{FF2B5EF4-FFF2-40B4-BE49-F238E27FC236}">
                  <a16:creationId xmlns:a16="http://schemas.microsoft.com/office/drawing/2014/main" id="{BF5120F1-7CB8-310F-3CC2-FFCA89523D2F}"/>
                </a:ext>
              </a:extLst>
            </p:cNvPr>
            <p:cNvSpPr/>
            <p:nvPr/>
          </p:nvSpPr>
          <p:spPr bwMode="gray">
            <a:xfrm>
              <a:off x="8538287" y="4513650"/>
              <a:ext cx="365856" cy="169649"/>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48" name="Straight Connector 447">
              <a:extLst>
                <a:ext uri="{FF2B5EF4-FFF2-40B4-BE49-F238E27FC236}">
                  <a16:creationId xmlns:a16="http://schemas.microsoft.com/office/drawing/2014/main" id="{464F07DA-1468-F838-1529-79FBDEE216CC}"/>
                </a:ext>
              </a:extLst>
            </p:cNvPr>
            <p:cNvCxnSpPr/>
            <p:nvPr/>
          </p:nvCxnSpPr>
          <p:spPr>
            <a:xfrm>
              <a:off x="8596727" y="4592799"/>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9" name="Rounded Rectangle 345">
              <a:extLst>
                <a:ext uri="{FF2B5EF4-FFF2-40B4-BE49-F238E27FC236}">
                  <a16:creationId xmlns:a16="http://schemas.microsoft.com/office/drawing/2014/main" id="{36F07A1E-54E9-42D4-0D3D-1EFE51B49B59}"/>
                </a:ext>
              </a:extLst>
            </p:cNvPr>
            <p:cNvSpPr/>
            <p:nvPr/>
          </p:nvSpPr>
          <p:spPr bwMode="gray">
            <a:xfrm>
              <a:off x="8970712" y="4507974"/>
              <a:ext cx="365856" cy="169649"/>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50" name="Straight Connector 449">
              <a:extLst>
                <a:ext uri="{FF2B5EF4-FFF2-40B4-BE49-F238E27FC236}">
                  <a16:creationId xmlns:a16="http://schemas.microsoft.com/office/drawing/2014/main" id="{CFC4AB42-BD2B-3542-779C-FB9A0A85C057}"/>
                </a:ext>
              </a:extLst>
            </p:cNvPr>
            <p:cNvCxnSpPr/>
            <p:nvPr/>
          </p:nvCxnSpPr>
          <p:spPr>
            <a:xfrm>
              <a:off x="9029152" y="4587123"/>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51" name="Rounded Rectangle 347">
              <a:extLst>
                <a:ext uri="{FF2B5EF4-FFF2-40B4-BE49-F238E27FC236}">
                  <a16:creationId xmlns:a16="http://schemas.microsoft.com/office/drawing/2014/main" id="{B35093AE-E6CC-684C-09DB-3A4FEF7DDB1A}"/>
                </a:ext>
              </a:extLst>
            </p:cNvPr>
            <p:cNvSpPr/>
            <p:nvPr/>
          </p:nvSpPr>
          <p:spPr bwMode="gray">
            <a:xfrm>
              <a:off x="9401622" y="4502298"/>
              <a:ext cx="365856" cy="169649"/>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52" name="Straight Connector 451">
              <a:extLst>
                <a:ext uri="{FF2B5EF4-FFF2-40B4-BE49-F238E27FC236}">
                  <a16:creationId xmlns:a16="http://schemas.microsoft.com/office/drawing/2014/main" id="{2B75B6A1-55B3-6D6A-7ECD-32D2628F69A9}"/>
                </a:ext>
              </a:extLst>
            </p:cNvPr>
            <p:cNvCxnSpPr/>
            <p:nvPr/>
          </p:nvCxnSpPr>
          <p:spPr>
            <a:xfrm>
              <a:off x="9460062" y="4581447"/>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53" name="Rounded Rectangle 349">
              <a:extLst>
                <a:ext uri="{FF2B5EF4-FFF2-40B4-BE49-F238E27FC236}">
                  <a16:creationId xmlns:a16="http://schemas.microsoft.com/office/drawing/2014/main" id="{5B615A0D-2CE2-23D7-0883-903A8387097A}"/>
                </a:ext>
              </a:extLst>
            </p:cNvPr>
            <p:cNvSpPr/>
            <p:nvPr/>
          </p:nvSpPr>
          <p:spPr bwMode="gray">
            <a:xfrm>
              <a:off x="8538287" y="4763172"/>
              <a:ext cx="365856" cy="169649"/>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54" name="Straight Connector 453">
              <a:extLst>
                <a:ext uri="{FF2B5EF4-FFF2-40B4-BE49-F238E27FC236}">
                  <a16:creationId xmlns:a16="http://schemas.microsoft.com/office/drawing/2014/main" id="{470FAA44-529D-A6D8-B915-48B8211EB10E}"/>
                </a:ext>
              </a:extLst>
            </p:cNvPr>
            <p:cNvCxnSpPr/>
            <p:nvPr/>
          </p:nvCxnSpPr>
          <p:spPr>
            <a:xfrm>
              <a:off x="8601818" y="4842321"/>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55" name="Rounded Rectangle 351">
              <a:extLst>
                <a:ext uri="{FF2B5EF4-FFF2-40B4-BE49-F238E27FC236}">
                  <a16:creationId xmlns:a16="http://schemas.microsoft.com/office/drawing/2014/main" id="{CEA89CCD-A949-718A-4B5C-945EB8538EA1}"/>
                </a:ext>
              </a:extLst>
            </p:cNvPr>
            <p:cNvSpPr/>
            <p:nvPr/>
          </p:nvSpPr>
          <p:spPr bwMode="gray">
            <a:xfrm>
              <a:off x="8970712" y="4757496"/>
              <a:ext cx="365856" cy="169649"/>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56" name="Straight Connector 455">
              <a:extLst>
                <a:ext uri="{FF2B5EF4-FFF2-40B4-BE49-F238E27FC236}">
                  <a16:creationId xmlns:a16="http://schemas.microsoft.com/office/drawing/2014/main" id="{A9D2AD22-B260-C5A6-BEF6-B9B24ADDA927}"/>
                </a:ext>
              </a:extLst>
            </p:cNvPr>
            <p:cNvCxnSpPr/>
            <p:nvPr/>
          </p:nvCxnSpPr>
          <p:spPr>
            <a:xfrm>
              <a:off x="9034243" y="4836645"/>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57" name="Rounded Rectangle 353">
              <a:extLst>
                <a:ext uri="{FF2B5EF4-FFF2-40B4-BE49-F238E27FC236}">
                  <a16:creationId xmlns:a16="http://schemas.microsoft.com/office/drawing/2014/main" id="{3B1DFCE8-DF15-CCF6-F1DA-F442C19F5719}"/>
                </a:ext>
              </a:extLst>
            </p:cNvPr>
            <p:cNvSpPr/>
            <p:nvPr/>
          </p:nvSpPr>
          <p:spPr bwMode="gray">
            <a:xfrm>
              <a:off x="9401622" y="4751820"/>
              <a:ext cx="365856" cy="169649"/>
            </a:xfrm>
            <a:prstGeom prst="roundRect">
              <a:avLst>
                <a:gd name="adj" fmla="val 0"/>
              </a:avLst>
            </a:prstGeom>
            <a:grpFill/>
            <a:ln w="28575">
              <a:noFill/>
            </a:ln>
          </p:spPr>
          <p:txBody>
            <a:bodyPr rot="0" spcFirstLastPara="0" vertOverflow="overflow" horzOverflow="overflow" vert="horz" wrap="square" lIns="77686" tIns="38844" rIns="77686" bIns="38844" numCol="1" spcCol="0" rtlCol="0" fromWordArt="0" anchor="t" anchorCtr="0" forceAA="0" compatLnSpc="1">
              <a:prstTxWarp prst="textNoShape">
                <a:avLst/>
              </a:prstTxWarp>
              <a:noAutofit/>
            </a:bodyPr>
            <a:lstStyle/>
            <a:p>
              <a:pPr algn="ctr"/>
              <a:endParaRPr lang="en-US" sz="1238" b="1"/>
            </a:p>
          </p:txBody>
        </p:sp>
        <p:cxnSp>
          <p:nvCxnSpPr>
            <p:cNvPr id="458" name="Straight Connector 457">
              <a:extLst>
                <a:ext uri="{FF2B5EF4-FFF2-40B4-BE49-F238E27FC236}">
                  <a16:creationId xmlns:a16="http://schemas.microsoft.com/office/drawing/2014/main" id="{412BB998-DB42-B5A9-2227-A2582D5FE6FB}"/>
                </a:ext>
              </a:extLst>
            </p:cNvPr>
            <p:cNvCxnSpPr/>
            <p:nvPr/>
          </p:nvCxnSpPr>
          <p:spPr>
            <a:xfrm>
              <a:off x="9465153" y="4830969"/>
              <a:ext cx="252000"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459" name="Group 458">
            <a:extLst>
              <a:ext uri="{FF2B5EF4-FFF2-40B4-BE49-F238E27FC236}">
                <a16:creationId xmlns:a16="http://schemas.microsoft.com/office/drawing/2014/main" id="{451CB31F-22D9-D329-923C-8F5E6B4FE7DA}"/>
              </a:ext>
            </a:extLst>
          </p:cNvPr>
          <p:cNvGrpSpPr/>
          <p:nvPr/>
        </p:nvGrpSpPr>
        <p:grpSpPr>
          <a:xfrm>
            <a:off x="3565606" y="5676505"/>
            <a:ext cx="1392286" cy="681879"/>
            <a:chOff x="2062341" y="4029336"/>
            <a:chExt cx="1732779" cy="1611560"/>
          </a:xfrm>
          <a:solidFill>
            <a:schemeClr val="accent2">
              <a:lumMod val="75000"/>
            </a:schemeClr>
          </a:solidFill>
        </p:grpSpPr>
        <p:sp>
          <p:nvSpPr>
            <p:cNvPr id="460" name="Rounded Rectangle 137">
              <a:extLst>
                <a:ext uri="{FF2B5EF4-FFF2-40B4-BE49-F238E27FC236}">
                  <a16:creationId xmlns:a16="http://schemas.microsoft.com/office/drawing/2014/main" id="{8382284D-D57C-B5AF-F156-5B187BDC10C1}"/>
                </a:ext>
              </a:extLst>
            </p:cNvPr>
            <p:cNvSpPr/>
            <p:nvPr/>
          </p:nvSpPr>
          <p:spPr bwMode="gray">
            <a:xfrm>
              <a:off x="2515021" y="4029336"/>
              <a:ext cx="374740" cy="1607339"/>
            </a:xfrm>
            <a:prstGeom prst="roundRect">
              <a:avLst>
                <a:gd name="adj" fmla="val 0"/>
              </a:avLst>
            </a:prstGeom>
            <a:grpFill/>
            <a:ln w="28575">
              <a:noFill/>
            </a:ln>
          </p:spPr>
          <p:txBody>
            <a:bodyPr rot="0" spcFirstLastPara="0" vertOverflow="overflow" horzOverflow="overflow" vert="horz" wrap="square" lIns="97652" tIns="48827" rIns="97652" bIns="48827" numCol="1" spcCol="0" rtlCol="0" fromWordArt="0" anchor="t" anchorCtr="0" forceAA="0" compatLnSpc="1">
              <a:prstTxWarp prst="textNoShape">
                <a:avLst/>
              </a:prstTxWarp>
              <a:noAutofit/>
            </a:bodyPr>
            <a:lstStyle/>
            <a:p>
              <a:pPr algn="ctr"/>
              <a:endParaRPr lang="en-US" sz="1556" b="1">
                <a:solidFill>
                  <a:srgbClr val="39322B"/>
                </a:solidFill>
              </a:endParaRPr>
            </a:p>
          </p:txBody>
        </p:sp>
        <p:cxnSp>
          <p:nvCxnSpPr>
            <p:cNvPr id="461" name="Straight Connector 460">
              <a:extLst>
                <a:ext uri="{FF2B5EF4-FFF2-40B4-BE49-F238E27FC236}">
                  <a16:creationId xmlns:a16="http://schemas.microsoft.com/office/drawing/2014/main" id="{44174AA2-3A9A-5DF8-D44B-00D17D95D2BE}"/>
                </a:ext>
              </a:extLst>
            </p:cNvPr>
            <p:cNvCxnSpPr/>
            <p:nvPr/>
          </p:nvCxnSpPr>
          <p:spPr>
            <a:xfrm>
              <a:off x="2572418" y="4349037"/>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20A8EB94-525C-BFDB-8830-3014AE50EB89}"/>
                </a:ext>
              </a:extLst>
            </p:cNvPr>
            <p:cNvCxnSpPr/>
            <p:nvPr/>
          </p:nvCxnSpPr>
          <p:spPr>
            <a:xfrm>
              <a:off x="2572418" y="4661680"/>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3DFB1091-0AB9-3AB0-9BF5-6AC709D2696F}"/>
                </a:ext>
              </a:extLst>
            </p:cNvPr>
            <p:cNvCxnSpPr/>
            <p:nvPr/>
          </p:nvCxnSpPr>
          <p:spPr>
            <a:xfrm>
              <a:off x="2572418" y="4974322"/>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87D6C37A-C6E5-F736-BB96-3A572386B245}"/>
                </a:ext>
              </a:extLst>
            </p:cNvPr>
            <p:cNvCxnSpPr/>
            <p:nvPr/>
          </p:nvCxnSpPr>
          <p:spPr>
            <a:xfrm>
              <a:off x="2572418" y="5286965"/>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65" name="Rounded Rectangle 196">
              <a:extLst>
                <a:ext uri="{FF2B5EF4-FFF2-40B4-BE49-F238E27FC236}">
                  <a16:creationId xmlns:a16="http://schemas.microsoft.com/office/drawing/2014/main" id="{075FDF34-14D2-FF34-4254-E6E5520E2C16}"/>
                </a:ext>
              </a:extLst>
            </p:cNvPr>
            <p:cNvSpPr/>
            <p:nvPr/>
          </p:nvSpPr>
          <p:spPr bwMode="gray">
            <a:xfrm>
              <a:off x="2967701" y="4029336"/>
              <a:ext cx="374740" cy="1607339"/>
            </a:xfrm>
            <a:prstGeom prst="roundRect">
              <a:avLst>
                <a:gd name="adj" fmla="val 0"/>
              </a:avLst>
            </a:prstGeom>
            <a:grpFill/>
            <a:ln w="28575">
              <a:noFill/>
            </a:ln>
          </p:spPr>
          <p:txBody>
            <a:bodyPr rot="0" spcFirstLastPara="0" vertOverflow="overflow" horzOverflow="overflow" vert="horz" wrap="square" lIns="97652" tIns="48827" rIns="97652" bIns="48827" numCol="1" spcCol="0" rtlCol="0" fromWordArt="0" anchor="t" anchorCtr="0" forceAA="0" compatLnSpc="1">
              <a:prstTxWarp prst="textNoShape">
                <a:avLst/>
              </a:prstTxWarp>
              <a:noAutofit/>
            </a:bodyPr>
            <a:lstStyle/>
            <a:p>
              <a:pPr algn="ctr"/>
              <a:endParaRPr lang="en-US" sz="1556" b="1">
                <a:solidFill>
                  <a:srgbClr val="39322B"/>
                </a:solidFill>
              </a:endParaRPr>
            </a:p>
          </p:txBody>
        </p:sp>
        <p:cxnSp>
          <p:nvCxnSpPr>
            <p:cNvPr id="466" name="Straight Connector 465">
              <a:extLst>
                <a:ext uri="{FF2B5EF4-FFF2-40B4-BE49-F238E27FC236}">
                  <a16:creationId xmlns:a16="http://schemas.microsoft.com/office/drawing/2014/main" id="{E834FC8B-9315-2FFD-90D7-CE0DA958D938}"/>
                </a:ext>
              </a:extLst>
            </p:cNvPr>
            <p:cNvCxnSpPr/>
            <p:nvPr/>
          </p:nvCxnSpPr>
          <p:spPr>
            <a:xfrm>
              <a:off x="3022417" y="4349037"/>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27B65043-3BB8-FDCC-AA7A-815E11EEA277}"/>
                </a:ext>
              </a:extLst>
            </p:cNvPr>
            <p:cNvCxnSpPr/>
            <p:nvPr/>
          </p:nvCxnSpPr>
          <p:spPr>
            <a:xfrm>
              <a:off x="3022417" y="4661680"/>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8E5E8783-E155-DFA1-E6DE-6E2F455F14FD}"/>
                </a:ext>
              </a:extLst>
            </p:cNvPr>
            <p:cNvCxnSpPr/>
            <p:nvPr/>
          </p:nvCxnSpPr>
          <p:spPr>
            <a:xfrm>
              <a:off x="3022417" y="4974322"/>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1B15B3DF-4549-211A-ABD6-CB5C52930DEE}"/>
                </a:ext>
              </a:extLst>
            </p:cNvPr>
            <p:cNvCxnSpPr/>
            <p:nvPr/>
          </p:nvCxnSpPr>
          <p:spPr>
            <a:xfrm>
              <a:off x="3022417" y="5286965"/>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70" name="Rounded Rectangle 201">
              <a:extLst>
                <a:ext uri="{FF2B5EF4-FFF2-40B4-BE49-F238E27FC236}">
                  <a16:creationId xmlns:a16="http://schemas.microsoft.com/office/drawing/2014/main" id="{BFA0E050-C821-8A09-B71B-1575AD8D98E7}"/>
                </a:ext>
              </a:extLst>
            </p:cNvPr>
            <p:cNvSpPr/>
            <p:nvPr/>
          </p:nvSpPr>
          <p:spPr bwMode="gray">
            <a:xfrm>
              <a:off x="3420380" y="4033557"/>
              <a:ext cx="374740" cy="1607339"/>
            </a:xfrm>
            <a:prstGeom prst="roundRect">
              <a:avLst>
                <a:gd name="adj" fmla="val 0"/>
              </a:avLst>
            </a:prstGeom>
            <a:grpFill/>
            <a:ln w="28575">
              <a:noFill/>
            </a:ln>
          </p:spPr>
          <p:txBody>
            <a:bodyPr rot="0" spcFirstLastPara="0" vertOverflow="overflow" horzOverflow="overflow" vert="horz" wrap="square" lIns="97652" tIns="48827" rIns="97652" bIns="48827" numCol="1" spcCol="0" rtlCol="0" fromWordArt="0" anchor="t" anchorCtr="0" forceAA="0" compatLnSpc="1">
              <a:prstTxWarp prst="textNoShape">
                <a:avLst/>
              </a:prstTxWarp>
              <a:noAutofit/>
            </a:bodyPr>
            <a:lstStyle/>
            <a:p>
              <a:pPr algn="ctr"/>
              <a:endParaRPr lang="en-US" sz="1556" b="1">
                <a:solidFill>
                  <a:srgbClr val="39322B"/>
                </a:solidFill>
              </a:endParaRPr>
            </a:p>
          </p:txBody>
        </p:sp>
        <p:cxnSp>
          <p:nvCxnSpPr>
            <p:cNvPr id="471" name="Straight Connector 470">
              <a:extLst>
                <a:ext uri="{FF2B5EF4-FFF2-40B4-BE49-F238E27FC236}">
                  <a16:creationId xmlns:a16="http://schemas.microsoft.com/office/drawing/2014/main" id="{0F13BCB5-C809-1589-2F09-6A79F64DB909}"/>
                </a:ext>
              </a:extLst>
            </p:cNvPr>
            <p:cNvCxnSpPr/>
            <p:nvPr/>
          </p:nvCxnSpPr>
          <p:spPr>
            <a:xfrm>
              <a:off x="3489525" y="4353258"/>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AB8B9FAA-83D0-A389-C74C-44415D9BDA85}"/>
                </a:ext>
              </a:extLst>
            </p:cNvPr>
            <p:cNvCxnSpPr/>
            <p:nvPr/>
          </p:nvCxnSpPr>
          <p:spPr>
            <a:xfrm>
              <a:off x="3489525" y="4665901"/>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3" name="Straight Connector 472">
              <a:extLst>
                <a:ext uri="{FF2B5EF4-FFF2-40B4-BE49-F238E27FC236}">
                  <a16:creationId xmlns:a16="http://schemas.microsoft.com/office/drawing/2014/main" id="{C1ADEBA2-A371-A14E-4991-7BDCC953B559}"/>
                </a:ext>
              </a:extLst>
            </p:cNvPr>
            <p:cNvCxnSpPr/>
            <p:nvPr/>
          </p:nvCxnSpPr>
          <p:spPr>
            <a:xfrm>
              <a:off x="3489525" y="4978543"/>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2245E6DF-CD55-1FE6-9450-FCA015969619}"/>
                </a:ext>
              </a:extLst>
            </p:cNvPr>
            <p:cNvCxnSpPr/>
            <p:nvPr/>
          </p:nvCxnSpPr>
          <p:spPr>
            <a:xfrm>
              <a:off x="3489525" y="5291186"/>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75" name="Rounded Rectangle 206">
              <a:extLst>
                <a:ext uri="{FF2B5EF4-FFF2-40B4-BE49-F238E27FC236}">
                  <a16:creationId xmlns:a16="http://schemas.microsoft.com/office/drawing/2014/main" id="{C4F58BD3-0AC4-C553-FAB7-768A46458D16}"/>
                </a:ext>
              </a:extLst>
            </p:cNvPr>
            <p:cNvSpPr/>
            <p:nvPr/>
          </p:nvSpPr>
          <p:spPr bwMode="gray">
            <a:xfrm>
              <a:off x="2062341" y="4033557"/>
              <a:ext cx="374740" cy="1607339"/>
            </a:xfrm>
            <a:prstGeom prst="roundRect">
              <a:avLst>
                <a:gd name="adj" fmla="val 0"/>
              </a:avLst>
            </a:prstGeom>
            <a:grpFill/>
            <a:ln w="28575">
              <a:noFill/>
            </a:ln>
          </p:spPr>
          <p:txBody>
            <a:bodyPr rot="0" spcFirstLastPara="0" vertOverflow="overflow" horzOverflow="overflow" vert="horz" wrap="square" lIns="97652" tIns="48827" rIns="97652" bIns="48827" numCol="1" spcCol="0" rtlCol="0" fromWordArt="0" anchor="t" anchorCtr="0" forceAA="0" compatLnSpc="1">
              <a:prstTxWarp prst="textNoShape">
                <a:avLst/>
              </a:prstTxWarp>
              <a:noAutofit/>
            </a:bodyPr>
            <a:lstStyle/>
            <a:p>
              <a:pPr algn="ctr"/>
              <a:endParaRPr lang="en-US" sz="1556" b="1">
                <a:solidFill>
                  <a:srgbClr val="39322B"/>
                </a:solidFill>
              </a:endParaRPr>
            </a:p>
          </p:txBody>
        </p:sp>
        <p:cxnSp>
          <p:nvCxnSpPr>
            <p:cNvPr id="476" name="Straight Connector 475">
              <a:extLst>
                <a:ext uri="{FF2B5EF4-FFF2-40B4-BE49-F238E27FC236}">
                  <a16:creationId xmlns:a16="http://schemas.microsoft.com/office/drawing/2014/main" id="{B84B5760-1446-6B3C-6824-474BD983B4A1}"/>
                </a:ext>
              </a:extLst>
            </p:cNvPr>
            <p:cNvCxnSpPr/>
            <p:nvPr/>
          </p:nvCxnSpPr>
          <p:spPr>
            <a:xfrm>
              <a:off x="2131486" y="4353258"/>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F4E4A654-D6E0-0041-6771-DB0008935387}"/>
                </a:ext>
              </a:extLst>
            </p:cNvPr>
            <p:cNvCxnSpPr/>
            <p:nvPr/>
          </p:nvCxnSpPr>
          <p:spPr>
            <a:xfrm>
              <a:off x="2131486" y="4665901"/>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8" name="Straight Connector 477">
              <a:extLst>
                <a:ext uri="{FF2B5EF4-FFF2-40B4-BE49-F238E27FC236}">
                  <a16:creationId xmlns:a16="http://schemas.microsoft.com/office/drawing/2014/main" id="{0F659395-30C2-E00F-F59B-EF6675A4D582}"/>
                </a:ext>
              </a:extLst>
            </p:cNvPr>
            <p:cNvCxnSpPr/>
            <p:nvPr/>
          </p:nvCxnSpPr>
          <p:spPr>
            <a:xfrm>
              <a:off x="2131486" y="4978544"/>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9" name="Straight Connector 478">
              <a:extLst>
                <a:ext uri="{FF2B5EF4-FFF2-40B4-BE49-F238E27FC236}">
                  <a16:creationId xmlns:a16="http://schemas.microsoft.com/office/drawing/2014/main" id="{B71E1D63-DF42-8696-9656-5BDCE3AADCC0}"/>
                </a:ext>
              </a:extLst>
            </p:cNvPr>
            <p:cNvCxnSpPr/>
            <p:nvPr/>
          </p:nvCxnSpPr>
          <p:spPr>
            <a:xfrm>
              <a:off x="2131486" y="5291186"/>
              <a:ext cx="24203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480" name="Group 479">
            <a:extLst>
              <a:ext uri="{FF2B5EF4-FFF2-40B4-BE49-F238E27FC236}">
                <a16:creationId xmlns:a16="http://schemas.microsoft.com/office/drawing/2014/main" id="{EBE66579-279A-E306-1FE3-E62CC5E8B1FA}"/>
              </a:ext>
            </a:extLst>
          </p:cNvPr>
          <p:cNvGrpSpPr/>
          <p:nvPr/>
        </p:nvGrpSpPr>
        <p:grpSpPr>
          <a:xfrm>
            <a:off x="1182149" y="5677397"/>
            <a:ext cx="874568" cy="680094"/>
            <a:chOff x="352717" y="4028605"/>
            <a:chExt cx="1088449" cy="1607339"/>
          </a:xfrm>
          <a:solidFill>
            <a:schemeClr val="accent2">
              <a:lumMod val="75000"/>
            </a:schemeClr>
          </a:solidFill>
        </p:grpSpPr>
        <p:sp>
          <p:nvSpPr>
            <p:cNvPr id="481" name="Rounded Rectangle 260">
              <a:extLst>
                <a:ext uri="{FF2B5EF4-FFF2-40B4-BE49-F238E27FC236}">
                  <a16:creationId xmlns:a16="http://schemas.microsoft.com/office/drawing/2014/main" id="{8FF04B3B-626D-EB1C-8543-3E8E1284F961}"/>
                </a:ext>
              </a:extLst>
            </p:cNvPr>
            <p:cNvSpPr/>
            <p:nvPr/>
          </p:nvSpPr>
          <p:spPr bwMode="gray">
            <a:xfrm>
              <a:off x="352717" y="4028605"/>
              <a:ext cx="1088449" cy="1607339"/>
            </a:xfrm>
            <a:prstGeom prst="roundRect">
              <a:avLst>
                <a:gd name="adj" fmla="val 0"/>
              </a:avLst>
            </a:prstGeom>
            <a:grpFill/>
            <a:ln w="28575">
              <a:noFill/>
            </a:ln>
          </p:spPr>
          <p:txBody>
            <a:bodyPr rot="0" spcFirstLastPara="0" vertOverflow="overflow" horzOverflow="overflow" vert="horz" wrap="square" lIns="97652" tIns="48827" rIns="97652" bIns="48827" numCol="1" spcCol="0" rtlCol="0" fromWordArt="0" anchor="t" anchorCtr="0" forceAA="0" compatLnSpc="1">
              <a:prstTxWarp prst="textNoShape">
                <a:avLst/>
              </a:prstTxWarp>
              <a:noAutofit/>
            </a:bodyPr>
            <a:lstStyle/>
            <a:p>
              <a:pPr algn="ctr"/>
              <a:endParaRPr lang="en-US" sz="1556" b="1">
                <a:solidFill>
                  <a:srgbClr val="39322B"/>
                </a:solidFill>
              </a:endParaRPr>
            </a:p>
          </p:txBody>
        </p:sp>
        <p:cxnSp>
          <p:nvCxnSpPr>
            <p:cNvPr id="482" name="Straight Connector 481">
              <a:extLst>
                <a:ext uri="{FF2B5EF4-FFF2-40B4-BE49-F238E27FC236}">
                  <a16:creationId xmlns:a16="http://schemas.microsoft.com/office/drawing/2014/main" id="{690DE704-7195-7948-7E66-F11C6F74E426}"/>
                </a:ext>
              </a:extLst>
            </p:cNvPr>
            <p:cNvCxnSpPr/>
            <p:nvPr/>
          </p:nvCxnSpPr>
          <p:spPr>
            <a:xfrm>
              <a:off x="539295" y="4372056"/>
              <a:ext cx="702996"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D70F2FE8-20A7-B434-2CFB-8A654718CC87}"/>
                </a:ext>
              </a:extLst>
            </p:cNvPr>
            <p:cNvCxnSpPr/>
            <p:nvPr/>
          </p:nvCxnSpPr>
          <p:spPr>
            <a:xfrm>
              <a:off x="539295" y="4684699"/>
              <a:ext cx="702996"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84" name="Straight Connector 483">
              <a:extLst>
                <a:ext uri="{FF2B5EF4-FFF2-40B4-BE49-F238E27FC236}">
                  <a16:creationId xmlns:a16="http://schemas.microsoft.com/office/drawing/2014/main" id="{4530C285-11F2-101D-0DB3-517C01F4E381}"/>
                </a:ext>
              </a:extLst>
            </p:cNvPr>
            <p:cNvCxnSpPr/>
            <p:nvPr/>
          </p:nvCxnSpPr>
          <p:spPr>
            <a:xfrm>
              <a:off x="539295" y="4997341"/>
              <a:ext cx="702996"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8A19CAE9-FF3D-4061-E2A6-6E2CDC0D3469}"/>
                </a:ext>
              </a:extLst>
            </p:cNvPr>
            <p:cNvCxnSpPr/>
            <p:nvPr/>
          </p:nvCxnSpPr>
          <p:spPr>
            <a:xfrm>
              <a:off x="539295" y="5309984"/>
              <a:ext cx="702996"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486" name="Group 485">
            <a:extLst>
              <a:ext uri="{FF2B5EF4-FFF2-40B4-BE49-F238E27FC236}">
                <a16:creationId xmlns:a16="http://schemas.microsoft.com/office/drawing/2014/main" id="{00505655-F605-E426-0E82-0A23D4065E61}"/>
              </a:ext>
            </a:extLst>
          </p:cNvPr>
          <p:cNvGrpSpPr/>
          <p:nvPr/>
        </p:nvGrpSpPr>
        <p:grpSpPr>
          <a:xfrm>
            <a:off x="614872" y="5542269"/>
            <a:ext cx="12188030" cy="1112638"/>
            <a:chOff x="617253" y="5821335"/>
            <a:chExt cx="12188030" cy="1112638"/>
          </a:xfrm>
        </p:grpSpPr>
        <p:sp>
          <p:nvSpPr>
            <p:cNvPr id="487" name="Rectangle 486">
              <a:extLst>
                <a:ext uri="{FF2B5EF4-FFF2-40B4-BE49-F238E27FC236}">
                  <a16:creationId xmlns:a16="http://schemas.microsoft.com/office/drawing/2014/main" id="{4CDF95AC-AE1E-D751-0E47-5E41073BAA2C}"/>
                </a:ext>
              </a:extLst>
            </p:cNvPr>
            <p:cNvSpPr/>
            <p:nvPr/>
          </p:nvSpPr>
          <p:spPr>
            <a:xfrm>
              <a:off x="617253" y="5821335"/>
              <a:ext cx="12188030" cy="111263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pic>
          <p:nvPicPr>
            <p:cNvPr id="488" name="Picture 487">
              <a:extLst>
                <a:ext uri="{FF2B5EF4-FFF2-40B4-BE49-F238E27FC236}">
                  <a16:creationId xmlns:a16="http://schemas.microsoft.com/office/drawing/2014/main" id="{73097392-1791-1FA9-52E6-4989F63C02B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492209" y="6098223"/>
              <a:ext cx="1486428" cy="558863"/>
            </a:xfrm>
            <a:prstGeom prst="rect">
              <a:avLst/>
            </a:prstGeom>
          </p:spPr>
        </p:pic>
        <p:pic>
          <p:nvPicPr>
            <p:cNvPr id="489" name="Picture 488">
              <a:extLst>
                <a:ext uri="{FF2B5EF4-FFF2-40B4-BE49-F238E27FC236}">
                  <a16:creationId xmlns:a16="http://schemas.microsoft.com/office/drawing/2014/main" id="{1CE882B1-7AEB-96A0-5D5B-9E73C9B66FD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664661" y="6027959"/>
              <a:ext cx="1134977" cy="699391"/>
            </a:xfrm>
            <a:prstGeom prst="rect">
              <a:avLst/>
            </a:prstGeom>
          </p:spPr>
        </p:pic>
        <p:pic>
          <p:nvPicPr>
            <p:cNvPr id="490" name="Picture 86" descr="Image result for salesforce">
              <a:extLst>
                <a:ext uri="{FF2B5EF4-FFF2-40B4-BE49-F238E27FC236}">
                  <a16:creationId xmlns:a16="http://schemas.microsoft.com/office/drawing/2014/main" id="{A200AD74-6147-31F2-52FD-8F99A43EBAAE}"/>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6093268" y="5961671"/>
              <a:ext cx="1319642" cy="831966"/>
            </a:xfrm>
            <a:prstGeom prst="rect">
              <a:avLst/>
            </a:prstGeom>
            <a:noFill/>
            <a:extLst>
              <a:ext uri="{909E8E84-426E-40DD-AFC4-6F175D3DCCD1}">
                <a14:hiddenFill xmlns:a14="http://schemas.microsoft.com/office/drawing/2010/main">
                  <a:solidFill>
                    <a:srgbClr val="FFFFFF"/>
                  </a:solidFill>
                </a14:hiddenFill>
              </a:ext>
            </a:extLst>
          </p:spPr>
        </p:pic>
        <p:pic>
          <p:nvPicPr>
            <p:cNvPr id="491" name="Picture 84" descr="Image result for guidewire">
              <a:extLst>
                <a:ext uri="{FF2B5EF4-FFF2-40B4-BE49-F238E27FC236}">
                  <a16:creationId xmlns:a16="http://schemas.microsoft.com/office/drawing/2014/main" id="{082051F4-BBB5-5FD4-63B5-193A06BD4744}"/>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t="24822" b="28630"/>
            <a:stretch/>
          </p:blipFill>
          <p:spPr bwMode="auto">
            <a:xfrm>
              <a:off x="10847862" y="6046589"/>
              <a:ext cx="1841663" cy="571501"/>
            </a:xfrm>
            <a:prstGeom prst="rect">
              <a:avLst/>
            </a:prstGeom>
            <a:solidFill>
              <a:schemeClr val="bg1"/>
            </a:solidFill>
          </p:spPr>
        </p:pic>
        <p:pic>
          <p:nvPicPr>
            <p:cNvPr id="492" name="Picture 491">
              <a:extLst>
                <a:ext uri="{FF2B5EF4-FFF2-40B4-BE49-F238E27FC236}">
                  <a16:creationId xmlns:a16="http://schemas.microsoft.com/office/drawing/2014/main" id="{2BF03936-3CD5-A29C-9A0E-36580D72FF7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54795" y="6013012"/>
              <a:ext cx="1667044" cy="681972"/>
            </a:xfrm>
            <a:prstGeom prst="rect">
              <a:avLst/>
            </a:prstGeom>
          </p:spPr>
        </p:pic>
      </p:grpSp>
      <p:sp>
        <p:nvSpPr>
          <p:cNvPr id="34" name="Text Box 352">
            <a:extLst>
              <a:ext uri="{FF2B5EF4-FFF2-40B4-BE49-F238E27FC236}">
                <a16:creationId xmlns:a16="http://schemas.microsoft.com/office/drawing/2014/main" id="{7A728247-50FF-5874-4479-9B1C658CA8A2}"/>
              </a:ext>
            </a:extLst>
          </p:cNvPr>
          <p:cNvSpPr txBox="1">
            <a:spLocks noChangeArrowheads="1"/>
          </p:cNvSpPr>
          <p:nvPr/>
        </p:nvSpPr>
        <p:spPr bwMode="auto">
          <a:xfrm>
            <a:off x="1182149" y="3821655"/>
            <a:ext cx="1193575" cy="738664"/>
          </a:xfrm>
          <a:prstGeom prst="rect">
            <a:avLst/>
          </a:prstGeom>
          <a:noFill/>
          <a:ln>
            <a:noFill/>
          </a:ln>
          <a:effectLst>
            <a:outerShdw dist="35921" dir="2700000" sx="0" sy="0" algn="ctr" rotWithShape="0">
              <a:schemeClr val="bg2"/>
            </a:outerShdw>
            <a:reflection endPos="0" dir="5400000" sy="-100000" algn="bl" rotWithShape="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sz="1200" b="1" i="1">
                <a:solidFill>
                  <a:schemeClr val="tx1"/>
                </a:solidFill>
                <a:latin typeface="Arial" pitchFamily="34" charset="0"/>
              </a:defRPr>
            </a:lvl1pPr>
            <a:lvl2pPr marL="742950" indent="-285750" eaLnBrk="0" hangingPunct="0">
              <a:defRPr sz="1200" b="1" i="1">
                <a:solidFill>
                  <a:schemeClr val="tx1"/>
                </a:solidFill>
                <a:latin typeface="Arial" pitchFamily="34" charset="0"/>
              </a:defRPr>
            </a:lvl2pPr>
            <a:lvl3pPr marL="1143000" indent="-228600" eaLnBrk="0" hangingPunct="0">
              <a:defRPr sz="1200" b="1" i="1">
                <a:solidFill>
                  <a:schemeClr val="tx1"/>
                </a:solidFill>
                <a:latin typeface="Arial" pitchFamily="34" charset="0"/>
              </a:defRPr>
            </a:lvl3pPr>
            <a:lvl4pPr marL="1600200" indent="-228600" eaLnBrk="0" hangingPunct="0">
              <a:defRPr sz="1200" b="1" i="1">
                <a:solidFill>
                  <a:schemeClr val="tx1"/>
                </a:solidFill>
                <a:latin typeface="Arial" pitchFamily="34" charset="0"/>
              </a:defRPr>
            </a:lvl4pPr>
            <a:lvl5pPr marL="2057400" indent="-228600" eaLnBrk="0" hangingPunct="0">
              <a:defRPr sz="1200" b="1" i="1">
                <a:solidFill>
                  <a:schemeClr val="tx1"/>
                </a:solidFill>
                <a:latin typeface="Arial" pitchFamily="34" charset="0"/>
              </a:defRPr>
            </a:lvl5pPr>
            <a:lvl6pPr marL="2514600" indent="-228600" algn="ctr" eaLnBrk="0" fontAlgn="base" hangingPunct="0">
              <a:spcBef>
                <a:spcPct val="0"/>
              </a:spcBef>
              <a:spcAft>
                <a:spcPct val="0"/>
              </a:spcAft>
              <a:defRPr sz="1200" b="1" i="1">
                <a:solidFill>
                  <a:schemeClr val="tx1"/>
                </a:solidFill>
                <a:latin typeface="Arial" pitchFamily="34" charset="0"/>
              </a:defRPr>
            </a:lvl6pPr>
            <a:lvl7pPr marL="2971800" indent="-228600" algn="ctr" eaLnBrk="0" fontAlgn="base" hangingPunct="0">
              <a:spcBef>
                <a:spcPct val="0"/>
              </a:spcBef>
              <a:spcAft>
                <a:spcPct val="0"/>
              </a:spcAft>
              <a:defRPr sz="1200" b="1" i="1">
                <a:solidFill>
                  <a:schemeClr val="tx1"/>
                </a:solidFill>
                <a:latin typeface="Arial" pitchFamily="34" charset="0"/>
              </a:defRPr>
            </a:lvl7pPr>
            <a:lvl8pPr marL="3429000" indent="-228600" algn="ctr" eaLnBrk="0" fontAlgn="base" hangingPunct="0">
              <a:spcBef>
                <a:spcPct val="0"/>
              </a:spcBef>
              <a:spcAft>
                <a:spcPct val="0"/>
              </a:spcAft>
              <a:defRPr sz="1200" b="1" i="1">
                <a:solidFill>
                  <a:schemeClr val="tx1"/>
                </a:solidFill>
                <a:latin typeface="Arial" pitchFamily="34" charset="0"/>
              </a:defRPr>
            </a:lvl8pPr>
            <a:lvl9pPr marL="3886200" indent="-228600" algn="ctr" eaLnBrk="0" fontAlgn="base" hangingPunct="0">
              <a:spcBef>
                <a:spcPct val="0"/>
              </a:spcBef>
              <a:spcAft>
                <a:spcPct val="0"/>
              </a:spcAft>
              <a:defRPr sz="1200" b="1" i="1">
                <a:solidFill>
                  <a:schemeClr val="tx1"/>
                </a:solidFill>
                <a:latin typeface="Arial" pitchFamily="34" charset="0"/>
              </a:defRPr>
            </a:lvl9pPr>
          </a:lstStyle>
          <a:p>
            <a:pPr defTabSz="732289" eaLnBrk="1" fontAlgn="base" hangingPunct="1">
              <a:spcBef>
                <a:spcPct val="0"/>
              </a:spcBef>
              <a:spcAft>
                <a:spcPct val="0"/>
              </a:spcAft>
            </a:pPr>
            <a:r>
              <a:rPr lang="en-US" sz="1600" b="0">
                <a:latin typeface="+mn-lt"/>
              </a:rPr>
              <a:t>Least flexible, but simple</a:t>
            </a:r>
          </a:p>
        </p:txBody>
      </p:sp>
      <p:sp>
        <p:nvSpPr>
          <p:cNvPr id="35" name="Text Box 352">
            <a:extLst>
              <a:ext uri="{FF2B5EF4-FFF2-40B4-BE49-F238E27FC236}">
                <a16:creationId xmlns:a16="http://schemas.microsoft.com/office/drawing/2014/main" id="{9B65ABBC-C004-2039-AE39-15755286FE96}"/>
              </a:ext>
            </a:extLst>
          </p:cNvPr>
          <p:cNvSpPr txBox="1">
            <a:spLocks noChangeArrowheads="1"/>
          </p:cNvSpPr>
          <p:nvPr/>
        </p:nvSpPr>
        <p:spPr bwMode="auto">
          <a:xfrm>
            <a:off x="11082657" y="3811250"/>
            <a:ext cx="1163642" cy="738664"/>
          </a:xfrm>
          <a:prstGeom prst="rect">
            <a:avLst/>
          </a:prstGeom>
          <a:noFill/>
          <a:ln>
            <a:noFill/>
          </a:ln>
          <a:effectLst>
            <a:outerShdw dist="35921" dir="2700000" sx="0" sy="0" algn="ctr" rotWithShape="0">
              <a:schemeClr val="bg2"/>
            </a:outerShdw>
            <a:reflection endPos="0" dir="5400000" sy="-100000" algn="bl" rotWithShape="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sz="1200" b="1" i="1">
                <a:solidFill>
                  <a:schemeClr val="tx1"/>
                </a:solidFill>
                <a:latin typeface="Arial" pitchFamily="34" charset="0"/>
              </a:defRPr>
            </a:lvl1pPr>
            <a:lvl2pPr marL="742950" indent="-285750" eaLnBrk="0" hangingPunct="0">
              <a:defRPr sz="1200" b="1" i="1">
                <a:solidFill>
                  <a:schemeClr val="tx1"/>
                </a:solidFill>
                <a:latin typeface="Arial" pitchFamily="34" charset="0"/>
              </a:defRPr>
            </a:lvl2pPr>
            <a:lvl3pPr marL="1143000" indent="-228600" eaLnBrk="0" hangingPunct="0">
              <a:defRPr sz="1200" b="1" i="1">
                <a:solidFill>
                  <a:schemeClr val="tx1"/>
                </a:solidFill>
                <a:latin typeface="Arial" pitchFamily="34" charset="0"/>
              </a:defRPr>
            </a:lvl3pPr>
            <a:lvl4pPr marL="1600200" indent="-228600" eaLnBrk="0" hangingPunct="0">
              <a:defRPr sz="1200" b="1" i="1">
                <a:solidFill>
                  <a:schemeClr val="tx1"/>
                </a:solidFill>
                <a:latin typeface="Arial" pitchFamily="34" charset="0"/>
              </a:defRPr>
            </a:lvl4pPr>
            <a:lvl5pPr marL="2057400" indent="-228600" eaLnBrk="0" hangingPunct="0">
              <a:defRPr sz="1200" b="1" i="1">
                <a:solidFill>
                  <a:schemeClr val="tx1"/>
                </a:solidFill>
                <a:latin typeface="Arial" pitchFamily="34" charset="0"/>
              </a:defRPr>
            </a:lvl5pPr>
            <a:lvl6pPr marL="2514600" indent="-228600" algn="ctr" eaLnBrk="0" fontAlgn="base" hangingPunct="0">
              <a:spcBef>
                <a:spcPct val="0"/>
              </a:spcBef>
              <a:spcAft>
                <a:spcPct val="0"/>
              </a:spcAft>
              <a:defRPr sz="1200" b="1" i="1">
                <a:solidFill>
                  <a:schemeClr val="tx1"/>
                </a:solidFill>
                <a:latin typeface="Arial" pitchFamily="34" charset="0"/>
              </a:defRPr>
            </a:lvl6pPr>
            <a:lvl7pPr marL="2971800" indent="-228600" algn="ctr" eaLnBrk="0" fontAlgn="base" hangingPunct="0">
              <a:spcBef>
                <a:spcPct val="0"/>
              </a:spcBef>
              <a:spcAft>
                <a:spcPct val="0"/>
              </a:spcAft>
              <a:defRPr sz="1200" b="1" i="1">
                <a:solidFill>
                  <a:schemeClr val="tx1"/>
                </a:solidFill>
                <a:latin typeface="Arial" pitchFamily="34" charset="0"/>
              </a:defRPr>
            </a:lvl7pPr>
            <a:lvl8pPr marL="3429000" indent="-228600" algn="ctr" eaLnBrk="0" fontAlgn="base" hangingPunct="0">
              <a:spcBef>
                <a:spcPct val="0"/>
              </a:spcBef>
              <a:spcAft>
                <a:spcPct val="0"/>
              </a:spcAft>
              <a:defRPr sz="1200" b="1" i="1">
                <a:solidFill>
                  <a:schemeClr val="tx1"/>
                </a:solidFill>
                <a:latin typeface="Arial" pitchFamily="34" charset="0"/>
              </a:defRPr>
            </a:lvl8pPr>
            <a:lvl9pPr marL="3886200" indent="-228600" algn="ctr" eaLnBrk="0" fontAlgn="base" hangingPunct="0">
              <a:spcBef>
                <a:spcPct val="0"/>
              </a:spcBef>
              <a:spcAft>
                <a:spcPct val="0"/>
              </a:spcAft>
              <a:defRPr sz="1200" b="1" i="1">
                <a:solidFill>
                  <a:schemeClr val="tx1"/>
                </a:solidFill>
                <a:latin typeface="Arial" pitchFamily="34" charset="0"/>
              </a:defRPr>
            </a:lvl9pPr>
          </a:lstStyle>
          <a:p>
            <a:pPr algn="r" defTabSz="732289" eaLnBrk="1" fontAlgn="base" hangingPunct="1">
              <a:spcBef>
                <a:spcPct val="0"/>
              </a:spcBef>
              <a:spcAft>
                <a:spcPct val="0"/>
              </a:spcAft>
            </a:pPr>
            <a:r>
              <a:rPr lang="en-US" sz="1600" b="0">
                <a:latin typeface="+mn-lt"/>
              </a:rPr>
              <a:t>Most flexible, but complex</a:t>
            </a:r>
          </a:p>
        </p:txBody>
      </p:sp>
      <p:sp>
        <p:nvSpPr>
          <p:cNvPr id="36" name="Left-Right Arrow 136">
            <a:extLst>
              <a:ext uri="{FF2B5EF4-FFF2-40B4-BE49-F238E27FC236}">
                <a16:creationId xmlns:a16="http://schemas.microsoft.com/office/drawing/2014/main" id="{6487C912-1AD0-0092-737C-02ACF0C4227F}"/>
              </a:ext>
            </a:extLst>
          </p:cNvPr>
          <p:cNvSpPr/>
          <p:nvPr/>
        </p:nvSpPr>
        <p:spPr>
          <a:xfrm>
            <a:off x="2834482" y="4115189"/>
            <a:ext cx="7770812" cy="236752"/>
          </a:xfrm>
          <a:prstGeom prst="leftRightArrow">
            <a:avLst/>
          </a:prstGeom>
          <a:solidFill>
            <a:schemeClr val="tx2">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5" name="Text Placeholder 14">
            <a:extLst>
              <a:ext uri="{FF2B5EF4-FFF2-40B4-BE49-F238E27FC236}">
                <a16:creationId xmlns:a16="http://schemas.microsoft.com/office/drawing/2014/main" id="{72A5966A-C318-145D-2D9C-6D0937FEA2A3}"/>
              </a:ext>
            </a:extLst>
          </p:cNvPr>
          <p:cNvSpPr>
            <a:spLocks noGrp="1"/>
          </p:cNvSpPr>
          <p:nvPr>
            <p:ph type="body" sz="quarter" idx="19"/>
          </p:nvPr>
        </p:nvSpPr>
        <p:spPr/>
        <p:txBody>
          <a:bodyPr/>
          <a:lstStyle/>
          <a:p>
            <a:r>
              <a:rPr lang="en-US" dirty="0"/>
              <a:t>Price strategy</a:t>
            </a:r>
          </a:p>
        </p:txBody>
      </p:sp>
      <p:sp>
        <p:nvSpPr>
          <p:cNvPr id="32" name="Subtitle 31">
            <a:extLst>
              <a:ext uri="{FF2B5EF4-FFF2-40B4-BE49-F238E27FC236}">
                <a16:creationId xmlns:a16="http://schemas.microsoft.com/office/drawing/2014/main" id="{36975EBF-7CAF-A81F-5877-884975CA1FA8}"/>
              </a:ext>
            </a:extLst>
          </p:cNvPr>
          <p:cNvSpPr>
            <a:spLocks noGrp="1"/>
          </p:cNvSpPr>
          <p:nvPr>
            <p:ph type="subTitle" idx="13"/>
          </p:nvPr>
        </p:nvSpPr>
        <p:spPr>
          <a:xfrm>
            <a:off x="431800" y="1152000"/>
            <a:ext cx="12572376" cy="342432"/>
          </a:xfrm>
        </p:spPr>
        <p:txBody>
          <a:bodyPr/>
          <a:lstStyle/>
          <a:p>
            <a:r>
              <a:rPr lang="en-US" sz="1800" dirty="0"/>
              <a:t>What is the optimal packaging structure? </a:t>
            </a:r>
          </a:p>
        </p:txBody>
      </p:sp>
      <p:sp>
        <p:nvSpPr>
          <p:cNvPr id="5" name="Footer Placeholder 4">
            <a:extLst>
              <a:ext uri="{FF2B5EF4-FFF2-40B4-BE49-F238E27FC236}">
                <a16:creationId xmlns:a16="http://schemas.microsoft.com/office/drawing/2014/main" id="{D7BA1709-A9F1-5EA9-5764-6B6BE43487B4}"/>
              </a:ext>
            </a:extLst>
          </p:cNvPr>
          <p:cNvSpPr>
            <a:spLocks noGrp="1"/>
          </p:cNvSpPr>
          <p:nvPr>
            <p:ph type="ftr" sz="quarter" idx="17"/>
          </p:nvPr>
        </p:nvSpPr>
        <p:spPr/>
        <p:txBody>
          <a:bodyPr/>
          <a:lstStyle/>
          <a:p>
            <a:pPr defTabSz="888980"/>
            <a:r>
              <a:rPr lang="en-US"/>
              <a:t>Simon-Kucher | Pricing Excellence | Vereniging voor Mededingingsrecht | March 5th 2024</a:t>
            </a:r>
          </a:p>
        </p:txBody>
      </p:sp>
      <p:sp>
        <p:nvSpPr>
          <p:cNvPr id="7" name="Text Placeholder 6">
            <a:extLst>
              <a:ext uri="{FF2B5EF4-FFF2-40B4-BE49-F238E27FC236}">
                <a16:creationId xmlns:a16="http://schemas.microsoft.com/office/drawing/2014/main" id="{F184A4BC-67E9-453F-CA72-1B6CFE1ABDBA}"/>
              </a:ext>
            </a:extLst>
          </p:cNvPr>
          <p:cNvSpPr>
            <a:spLocks noGrp="1"/>
          </p:cNvSpPr>
          <p:nvPr>
            <p:ph type="body" sz="quarter" idx="14"/>
          </p:nvPr>
        </p:nvSpPr>
        <p:spPr/>
        <p:txBody>
          <a:bodyPr/>
          <a:lstStyle/>
          <a:p>
            <a:r>
              <a:rPr lang="en-US"/>
              <a:t>Source: Simon-Kucher</a:t>
            </a:r>
          </a:p>
        </p:txBody>
      </p:sp>
      <p:sp>
        <p:nvSpPr>
          <p:cNvPr id="4" name="Title 3">
            <a:extLst>
              <a:ext uri="{FF2B5EF4-FFF2-40B4-BE49-F238E27FC236}">
                <a16:creationId xmlns:a16="http://schemas.microsoft.com/office/drawing/2014/main" id="{7B9D730C-F894-8BD5-0BDF-A6F9B63D506E}"/>
              </a:ext>
            </a:extLst>
          </p:cNvPr>
          <p:cNvSpPr>
            <a:spLocks noGrp="1"/>
          </p:cNvSpPr>
          <p:nvPr>
            <p:ph type="title"/>
          </p:nvPr>
        </p:nvSpPr>
        <p:spPr>
          <a:xfrm>
            <a:off x="431800" y="741125"/>
            <a:ext cx="10440352" cy="322652"/>
          </a:xfrm>
        </p:spPr>
        <p:txBody>
          <a:bodyPr vert="horz"/>
          <a:lstStyle/>
          <a:p>
            <a:r>
              <a:rPr lang="en-US" dirty="0"/>
              <a:t>And the offering should meet the different needs of customer segments</a:t>
            </a:r>
          </a:p>
        </p:txBody>
      </p:sp>
      <p:grpSp>
        <p:nvGrpSpPr>
          <p:cNvPr id="424" name="Group 423">
            <a:extLst>
              <a:ext uri="{FF2B5EF4-FFF2-40B4-BE49-F238E27FC236}">
                <a16:creationId xmlns:a16="http://schemas.microsoft.com/office/drawing/2014/main" id="{0A60730D-FD83-47E4-1189-1FE9B98D69D5}"/>
              </a:ext>
            </a:extLst>
          </p:cNvPr>
          <p:cNvGrpSpPr/>
          <p:nvPr/>
        </p:nvGrpSpPr>
        <p:grpSpPr>
          <a:xfrm>
            <a:off x="2461056" y="1803540"/>
            <a:ext cx="4489445" cy="538623"/>
            <a:chOff x="-962773" y="5080000"/>
            <a:chExt cx="4489445" cy="538623"/>
          </a:xfrm>
          <a:solidFill>
            <a:srgbClr val="C80041"/>
          </a:solidFill>
        </p:grpSpPr>
        <p:sp>
          <p:nvSpPr>
            <p:cNvPr id="422" name="Rectangle: Rounded Corners 421">
              <a:extLst>
                <a:ext uri="{FF2B5EF4-FFF2-40B4-BE49-F238E27FC236}">
                  <a16:creationId xmlns:a16="http://schemas.microsoft.com/office/drawing/2014/main" id="{151B4166-D78E-FAE8-8B95-EBC7FFE94245}"/>
                </a:ext>
              </a:extLst>
            </p:cNvPr>
            <p:cNvSpPr/>
            <p:nvPr/>
          </p:nvSpPr>
          <p:spPr>
            <a:xfrm>
              <a:off x="-962773" y="5080000"/>
              <a:ext cx="4363715" cy="538623"/>
            </a:xfrm>
            <a:prstGeom prst="roundRect">
              <a:avLst>
                <a:gd name="adj" fmla="val 9431"/>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lang="en-US" sz="1200" i="1"/>
                <a:t>Fastest growing companies package their product with a ‘land &amp; expand’ strategy</a:t>
              </a:r>
            </a:p>
          </p:txBody>
        </p:sp>
        <p:sp>
          <p:nvSpPr>
            <p:cNvPr id="423" name="Isosceles Triangle 422">
              <a:extLst>
                <a:ext uri="{FF2B5EF4-FFF2-40B4-BE49-F238E27FC236}">
                  <a16:creationId xmlns:a16="http://schemas.microsoft.com/office/drawing/2014/main" id="{BFDBC3B3-A1C0-4077-7F91-F6E5B3EBFB9C}"/>
                </a:ext>
              </a:extLst>
            </p:cNvPr>
            <p:cNvSpPr/>
            <p:nvPr/>
          </p:nvSpPr>
          <p:spPr>
            <a:xfrm rot="5400000">
              <a:off x="3338077" y="5283200"/>
              <a:ext cx="251460" cy="125730"/>
            </a:xfrm>
            <a:prstGeom prst="triangle">
              <a:avLst>
                <a:gd name="adj" fmla="val 50000"/>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grpSp>
      <p:sp>
        <p:nvSpPr>
          <p:cNvPr id="145" name="Rectangle 144">
            <a:extLst>
              <a:ext uri="{FF2B5EF4-FFF2-40B4-BE49-F238E27FC236}">
                <a16:creationId xmlns:a16="http://schemas.microsoft.com/office/drawing/2014/main" id="{ED274E24-7B13-D97E-D415-8FC961C01C36}"/>
              </a:ext>
            </a:extLst>
          </p:cNvPr>
          <p:cNvSpPr/>
          <p:nvPr/>
        </p:nvSpPr>
        <p:spPr>
          <a:xfrm>
            <a:off x="894011" y="2555009"/>
            <a:ext cx="1547613" cy="1156435"/>
          </a:xfrm>
          <a:prstGeom prst="rect">
            <a:avLst/>
          </a:prstGeom>
          <a:solidFill>
            <a:srgbClr val="4A5F6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grpSp>
        <p:nvGrpSpPr>
          <p:cNvPr id="171" name="Group 170">
            <a:extLst>
              <a:ext uri="{FF2B5EF4-FFF2-40B4-BE49-F238E27FC236}">
                <a16:creationId xmlns:a16="http://schemas.microsoft.com/office/drawing/2014/main" id="{59DAFE64-61A7-68D4-95F5-6F7E5E7DE0F9}"/>
              </a:ext>
            </a:extLst>
          </p:cNvPr>
          <p:cNvGrpSpPr/>
          <p:nvPr/>
        </p:nvGrpSpPr>
        <p:grpSpPr>
          <a:xfrm>
            <a:off x="3430997" y="2555009"/>
            <a:ext cx="1514711" cy="1156435"/>
            <a:chOff x="3456630" y="2555009"/>
            <a:chExt cx="1514711" cy="1156435"/>
          </a:xfrm>
        </p:grpSpPr>
        <p:sp>
          <p:nvSpPr>
            <p:cNvPr id="148" name="Rectangle 147">
              <a:extLst>
                <a:ext uri="{FF2B5EF4-FFF2-40B4-BE49-F238E27FC236}">
                  <a16:creationId xmlns:a16="http://schemas.microsoft.com/office/drawing/2014/main" id="{D0AC01E6-F804-2516-7421-DBF3653AA31E}"/>
                </a:ext>
              </a:extLst>
            </p:cNvPr>
            <p:cNvSpPr/>
            <p:nvPr/>
          </p:nvSpPr>
          <p:spPr>
            <a:xfrm>
              <a:off x="3456630" y="2555009"/>
              <a:ext cx="410079" cy="1156435"/>
            </a:xfrm>
            <a:prstGeom prst="rect">
              <a:avLst/>
            </a:prstGeom>
            <a:solidFill>
              <a:schemeClr val="accent1">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50" name="Rectangle 149">
              <a:extLst>
                <a:ext uri="{FF2B5EF4-FFF2-40B4-BE49-F238E27FC236}">
                  <a16:creationId xmlns:a16="http://schemas.microsoft.com/office/drawing/2014/main" id="{F39DF4DB-A602-766B-8719-28592CC3D11A}"/>
                </a:ext>
              </a:extLst>
            </p:cNvPr>
            <p:cNvSpPr/>
            <p:nvPr/>
          </p:nvSpPr>
          <p:spPr>
            <a:xfrm>
              <a:off x="4008946" y="2555009"/>
              <a:ext cx="410079" cy="1156435"/>
            </a:xfrm>
            <a:prstGeom prst="rect">
              <a:avLst/>
            </a:prstGeom>
            <a:solidFill>
              <a:schemeClr val="accent1">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51" name="Rectangle 150">
              <a:extLst>
                <a:ext uri="{FF2B5EF4-FFF2-40B4-BE49-F238E27FC236}">
                  <a16:creationId xmlns:a16="http://schemas.microsoft.com/office/drawing/2014/main" id="{F92E5707-0FA9-58EC-1F79-EC781AFEEE76}"/>
                </a:ext>
              </a:extLst>
            </p:cNvPr>
            <p:cNvSpPr/>
            <p:nvPr/>
          </p:nvSpPr>
          <p:spPr>
            <a:xfrm>
              <a:off x="4561262" y="2555009"/>
              <a:ext cx="410079" cy="1156435"/>
            </a:xfrm>
            <a:prstGeom prst="rect">
              <a:avLst/>
            </a:prstGeom>
            <a:solidFill>
              <a:schemeClr val="accent1">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grpSp>
      <p:grpSp>
        <p:nvGrpSpPr>
          <p:cNvPr id="170" name="Group 169">
            <a:extLst>
              <a:ext uri="{FF2B5EF4-FFF2-40B4-BE49-F238E27FC236}">
                <a16:creationId xmlns:a16="http://schemas.microsoft.com/office/drawing/2014/main" id="{53F26146-F2A6-8772-55A9-E17AEA3ACCD4}"/>
              </a:ext>
            </a:extLst>
          </p:cNvPr>
          <p:cNvGrpSpPr/>
          <p:nvPr/>
        </p:nvGrpSpPr>
        <p:grpSpPr>
          <a:xfrm>
            <a:off x="5951532" y="1940263"/>
            <a:ext cx="1514711" cy="1771181"/>
            <a:chOff x="6007823" y="1940263"/>
            <a:chExt cx="1514711" cy="1771181"/>
          </a:xfrm>
        </p:grpSpPr>
        <p:sp>
          <p:nvSpPr>
            <p:cNvPr id="152" name="Rectangle 151">
              <a:extLst>
                <a:ext uri="{FF2B5EF4-FFF2-40B4-BE49-F238E27FC236}">
                  <a16:creationId xmlns:a16="http://schemas.microsoft.com/office/drawing/2014/main" id="{2A95D8AA-3457-578A-EF52-5B719004CC9A}"/>
                </a:ext>
              </a:extLst>
            </p:cNvPr>
            <p:cNvSpPr/>
            <p:nvPr/>
          </p:nvSpPr>
          <p:spPr>
            <a:xfrm>
              <a:off x="6007823" y="3057142"/>
              <a:ext cx="410079" cy="654302"/>
            </a:xfrm>
            <a:prstGeom prst="rect">
              <a:avLst/>
            </a:prstGeom>
            <a:solidFill>
              <a:schemeClr val="accent1">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53" name="Rectangle 152">
              <a:extLst>
                <a:ext uri="{FF2B5EF4-FFF2-40B4-BE49-F238E27FC236}">
                  <a16:creationId xmlns:a16="http://schemas.microsoft.com/office/drawing/2014/main" id="{06805B2E-ABF5-339F-A39E-D2FE75C1C43B}"/>
                </a:ext>
              </a:extLst>
            </p:cNvPr>
            <p:cNvSpPr/>
            <p:nvPr/>
          </p:nvSpPr>
          <p:spPr>
            <a:xfrm>
              <a:off x="6560139" y="2555009"/>
              <a:ext cx="410079" cy="1156435"/>
            </a:xfrm>
            <a:prstGeom prst="rect">
              <a:avLst/>
            </a:prstGeom>
            <a:solidFill>
              <a:schemeClr val="accent1">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54" name="Rectangle 153">
              <a:extLst>
                <a:ext uri="{FF2B5EF4-FFF2-40B4-BE49-F238E27FC236}">
                  <a16:creationId xmlns:a16="http://schemas.microsoft.com/office/drawing/2014/main" id="{4A13100D-AA79-5A0A-62FF-D4AE09140253}"/>
                </a:ext>
              </a:extLst>
            </p:cNvPr>
            <p:cNvSpPr/>
            <p:nvPr/>
          </p:nvSpPr>
          <p:spPr>
            <a:xfrm>
              <a:off x="7112455" y="1940263"/>
              <a:ext cx="410079" cy="1771181"/>
            </a:xfrm>
            <a:prstGeom prst="rect">
              <a:avLst/>
            </a:prstGeom>
            <a:solidFill>
              <a:schemeClr val="accent1">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grpSp>
      <p:grpSp>
        <p:nvGrpSpPr>
          <p:cNvPr id="168" name="Group 167">
            <a:extLst>
              <a:ext uri="{FF2B5EF4-FFF2-40B4-BE49-F238E27FC236}">
                <a16:creationId xmlns:a16="http://schemas.microsoft.com/office/drawing/2014/main" id="{AF6C7D50-60EE-A357-26CC-00D313B2A266}"/>
              </a:ext>
            </a:extLst>
          </p:cNvPr>
          <p:cNvGrpSpPr/>
          <p:nvPr/>
        </p:nvGrpSpPr>
        <p:grpSpPr>
          <a:xfrm>
            <a:off x="8455616" y="2547022"/>
            <a:ext cx="1547613" cy="1164422"/>
            <a:chOff x="8477546" y="2547022"/>
            <a:chExt cx="1547613" cy="1164422"/>
          </a:xfrm>
        </p:grpSpPr>
        <p:sp>
          <p:nvSpPr>
            <p:cNvPr id="155" name="Rectangle 154">
              <a:extLst>
                <a:ext uri="{FF2B5EF4-FFF2-40B4-BE49-F238E27FC236}">
                  <a16:creationId xmlns:a16="http://schemas.microsoft.com/office/drawing/2014/main" id="{33B144AB-4359-903A-C190-DF5277C8F799}"/>
                </a:ext>
              </a:extLst>
            </p:cNvPr>
            <p:cNvSpPr/>
            <p:nvPr/>
          </p:nvSpPr>
          <p:spPr>
            <a:xfrm>
              <a:off x="8477546" y="3291962"/>
              <a:ext cx="1547613" cy="419482"/>
            </a:xfrm>
            <a:prstGeom prst="rect">
              <a:avLst/>
            </a:prstGeom>
            <a:solidFill>
              <a:schemeClr val="accent1">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56" name="Rectangle 155">
              <a:extLst>
                <a:ext uri="{FF2B5EF4-FFF2-40B4-BE49-F238E27FC236}">
                  <a16:creationId xmlns:a16="http://schemas.microsoft.com/office/drawing/2014/main" id="{27A13EB2-0E0F-051F-9547-7BF2CCE4FF2C}"/>
                </a:ext>
              </a:extLst>
            </p:cNvPr>
            <p:cNvSpPr/>
            <p:nvPr/>
          </p:nvSpPr>
          <p:spPr>
            <a:xfrm>
              <a:off x="8477546" y="2547022"/>
              <a:ext cx="410079" cy="712598"/>
            </a:xfrm>
            <a:prstGeom prst="rect">
              <a:avLst/>
            </a:prstGeom>
            <a:solidFill>
              <a:schemeClr val="accent1">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57" name="Rectangle 156">
              <a:extLst>
                <a:ext uri="{FF2B5EF4-FFF2-40B4-BE49-F238E27FC236}">
                  <a16:creationId xmlns:a16="http://schemas.microsoft.com/office/drawing/2014/main" id="{B2276A5F-A50D-08BB-53E3-FCE47C2D8152}"/>
                </a:ext>
              </a:extLst>
            </p:cNvPr>
            <p:cNvSpPr/>
            <p:nvPr/>
          </p:nvSpPr>
          <p:spPr>
            <a:xfrm>
              <a:off x="9042009" y="2547022"/>
              <a:ext cx="410079" cy="712598"/>
            </a:xfrm>
            <a:prstGeom prst="rect">
              <a:avLst/>
            </a:prstGeom>
            <a:solidFill>
              <a:schemeClr val="accent1">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58" name="Rectangle 157">
              <a:extLst>
                <a:ext uri="{FF2B5EF4-FFF2-40B4-BE49-F238E27FC236}">
                  <a16:creationId xmlns:a16="http://schemas.microsoft.com/office/drawing/2014/main" id="{A135CA47-F35C-6086-E775-BA8CDF75FF03}"/>
                </a:ext>
              </a:extLst>
            </p:cNvPr>
            <p:cNvSpPr/>
            <p:nvPr/>
          </p:nvSpPr>
          <p:spPr>
            <a:xfrm>
              <a:off x="9615080" y="2547022"/>
              <a:ext cx="410079" cy="712598"/>
            </a:xfrm>
            <a:prstGeom prst="rect">
              <a:avLst/>
            </a:prstGeom>
            <a:solidFill>
              <a:schemeClr val="accent1">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grpSp>
      <p:grpSp>
        <p:nvGrpSpPr>
          <p:cNvPr id="169" name="Group 168">
            <a:extLst>
              <a:ext uri="{FF2B5EF4-FFF2-40B4-BE49-F238E27FC236}">
                <a16:creationId xmlns:a16="http://schemas.microsoft.com/office/drawing/2014/main" id="{C861C8B9-23A1-1C86-BAD7-2E8CCC318284}"/>
              </a:ext>
            </a:extLst>
          </p:cNvPr>
          <p:cNvGrpSpPr/>
          <p:nvPr/>
        </p:nvGrpSpPr>
        <p:grpSpPr>
          <a:xfrm>
            <a:off x="10976150" y="2397991"/>
            <a:ext cx="1547613" cy="1313453"/>
            <a:chOff x="10970789" y="2397991"/>
            <a:chExt cx="1547613" cy="1313453"/>
          </a:xfrm>
        </p:grpSpPr>
        <p:sp>
          <p:nvSpPr>
            <p:cNvPr id="159" name="Rectangle 158">
              <a:extLst>
                <a:ext uri="{FF2B5EF4-FFF2-40B4-BE49-F238E27FC236}">
                  <a16:creationId xmlns:a16="http://schemas.microsoft.com/office/drawing/2014/main" id="{11A03941-BB80-9D98-CD07-CB1B8A21056C}"/>
                </a:ext>
              </a:extLst>
            </p:cNvPr>
            <p:cNvSpPr/>
            <p:nvPr/>
          </p:nvSpPr>
          <p:spPr>
            <a:xfrm>
              <a:off x="10970789" y="2397991"/>
              <a:ext cx="410079" cy="409863"/>
            </a:xfrm>
            <a:prstGeom prst="rect">
              <a:avLst/>
            </a:prstGeom>
            <a:solidFill>
              <a:srgbClr val="4A5F6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60" name="Rectangle 159">
              <a:extLst>
                <a:ext uri="{FF2B5EF4-FFF2-40B4-BE49-F238E27FC236}">
                  <a16:creationId xmlns:a16="http://schemas.microsoft.com/office/drawing/2014/main" id="{6B9A0FF3-72AB-5123-405F-2D38F4CC425C}"/>
                </a:ext>
              </a:extLst>
            </p:cNvPr>
            <p:cNvSpPr/>
            <p:nvPr/>
          </p:nvSpPr>
          <p:spPr>
            <a:xfrm>
              <a:off x="11535252" y="2397991"/>
              <a:ext cx="410079" cy="409863"/>
            </a:xfrm>
            <a:prstGeom prst="rect">
              <a:avLst/>
            </a:prstGeom>
            <a:solidFill>
              <a:srgbClr val="4A5F6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61" name="Rectangle 160">
              <a:extLst>
                <a:ext uri="{FF2B5EF4-FFF2-40B4-BE49-F238E27FC236}">
                  <a16:creationId xmlns:a16="http://schemas.microsoft.com/office/drawing/2014/main" id="{8FB6D1EE-00D8-7E69-AF41-364884D17235}"/>
                </a:ext>
              </a:extLst>
            </p:cNvPr>
            <p:cNvSpPr/>
            <p:nvPr/>
          </p:nvSpPr>
          <p:spPr>
            <a:xfrm>
              <a:off x="12108323" y="2397991"/>
              <a:ext cx="410079" cy="409863"/>
            </a:xfrm>
            <a:prstGeom prst="rect">
              <a:avLst/>
            </a:prstGeom>
            <a:solidFill>
              <a:srgbClr val="4A5F6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62" name="Rectangle 161">
              <a:extLst>
                <a:ext uri="{FF2B5EF4-FFF2-40B4-BE49-F238E27FC236}">
                  <a16:creationId xmlns:a16="http://schemas.microsoft.com/office/drawing/2014/main" id="{B56177DD-B6C9-F5C6-FBFF-04EB602EBDCF}"/>
                </a:ext>
              </a:extLst>
            </p:cNvPr>
            <p:cNvSpPr/>
            <p:nvPr/>
          </p:nvSpPr>
          <p:spPr>
            <a:xfrm>
              <a:off x="10970789" y="2849757"/>
              <a:ext cx="410079" cy="409863"/>
            </a:xfrm>
            <a:prstGeom prst="rect">
              <a:avLst/>
            </a:prstGeom>
            <a:solidFill>
              <a:srgbClr val="4A5F6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63" name="Rectangle 162">
              <a:extLst>
                <a:ext uri="{FF2B5EF4-FFF2-40B4-BE49-F238E27FC236}">
                  <a16:creationId xmlns:a16="http://schemas.microsoft.com/office/drawing/2014/main" id="{C7D4A70C-E573-F1BB-80E4-F0587A861F8B}"/>
                </a:ext>
              </a:extLst>
            </p:cNvPr>
            <p:cNvSpPr/>
            <p:nvPr/>
          </p:nvSpPr>
          <p:spPr>
            <a:xfrm>
              <a:off x="11535252" y="2849757"/>
              <a:ext cx="410079" cy="409863"/>
            </a:xfrm>
            <a:prstGeom prst="rect">
              <a:avLst/>
            </a:prstGeom>
            <a:solidFill>
              <a:srgbClr val="4A5F6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64" name="Rectangle 163">
              <a:extLst>
                <a:ext uri="{FF2B5EF4-FFF2-40B4-BE49-F238E27FC236}">
                  <a16:creationId xmlns:a16="http://schemas.microsoft.com/office/drawing/2014/main" id="{CA50CEA0-C3CE-4FDF-2295-25120A9C0BC6}"/>
                </a:ext>
              </a:extLst>
            </p:cNvPr>
            <p:cNvSpPr/>
            <p:nvPr/>
          </p:nvSpPr>
          <p:spPr>
            <a:xfrm>
              <a:off x="12108323" y="2849757"/>
              <a:ext cx="410079" cy="409863"/>
            </a:xfrm>
            <a:prstGeom prst="rect">
              <a:avLst/>
            </a:prstGeom>
            <a:solidFill>
              <a:srgbClr val="4A5F6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65" name="Rectangle 164">
              <a:extLst>
                <a:ext uri="{FF2B5EF4-FFF2-40B4-BE49-F238E27FC236}">
                  <a16:creationId xmlns:a16="http://schemas.microsoft.com/office/drawing/2014/main" id="{795C11FB-5083-8F91-A98D-BE37FB317A37}"/>
                </a:ext>
              </a:extLst>
            </p:cNvPr>
            <p:cNvSpPr/>
            <p:nvPr/>
          </p:nvSpPr>
          <p:spPr>
            <a:xfrm>
              <a:off x="10970789" y="3301581"/>
              <a:ext cx="410079" cy="409863"/>
            </a:xfrm>
            <a:prstGeom prst="rect">
              <a:avLst/>
            </a:prstGeom>
            <a:solidFill>
              <a:srgbClr val="4A5F6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66" name="Rectangle 165">
              <a:extLst>
                <a:ext uri="{FF2B5EF4-FFF2-40B4-BE49-F238E27FC236}">
                  <a16:creationId xmlns:a16="http://schemas.microsoft.com/office/drawing/2014/main" id="{2C15E42A-9233-2F9A-4C21-247E95A83B03}"/>
                </a:ext>
              </a:extLst>
            </p:cNvPr>
            <p:cNvSpPr/>
            <p:nvPr/>
          </p:nvSpPr>
          <p:spPr>
            <a:xfrm>
              <a:off x="11535252" y="3301581"/>
              <a:ext cx="410079" cy="409863"/>
            </a:xfrm>
            <a:prstGeom prst="rect">
              <a:avLst/>
            </a:prstGeom>
            <a:solidFill>
              <a:srgbClr val="4A5F6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67" name="Rectangle 166">
              <a:extLst>
                <a:ext uri="{FF2B5EF4-FFF2-40B4-BE49-F238E27FC236}">
                  <a16:creationId xmlns:a16="http://schemas.microsoft.com/office/drawing/2014/main" id="{86A97752-E7D4-9347-7BD4-A04A757729C9}"/>
                </a:ext>
              </a:extLst>
            </p:cNvPr>
            <p:cNvSpPr/>
            <p:nvPr/>
          </p:nvSpPr>
          <p:spPr>
            <a:xfrm>
              <a:off x="12108323" y="3301581"/>
              <a:ext cx="410079" cy="409863"/>
            </a:xfrm>
            <a:prstGeom prst="rect">
              <a:avLst/>
            </a:prstGeom>
            <a:solidFill>
              <a:srgbClr val="4A5F6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a:solidFill>
                  <a:schemeClr val="tx1"/>
                </a:solidFill>
              </a:endParaRPr>
            </a:p>
          </p:txBody>
        </p:sp>
      </p:grpSp>
      <p:sp>
        <p:nvSpPr>
          <p:cNvPr id="13" name="Rectangle 12">
            <a:extLst>
              <a:ext uri="{FF2B5EF4-FFF2-40B4-BE49-F238E27FC236}">
                <a16:creationId xmlns:a16="http://schemas.microsoft.com/office/drawing/2014/main" id="{9880B348-F313-479C-8E21-1F1905830686}"/>
              </a:ext>
            </a:extLst>
          </p:cNvPr>
          <p:cNvSpPr/>
          <p:nvPr/>
        </p:nvSpPr>
        <p:spPr>
          <a:xfrm>
            <a:off x="507206" y="5579941"/>
            <a:ext cx="12423150" cy="96633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de-DE"/>
            </a:defPPr>
            <a:lvl1pPr marL="0" algn="l" defTabSz="995491" rtl="0" eaLnBrk="1" latinLnBrk="0" hangingPunct="1">
              <a:defRPr sz="2000" kern="1200">
                <a:solidFill>
                  <a:schemeClr val="lt1"/>
                </a:solidFill>
                <a:latin typeface="+mn-lt"/>
                <a:ea typeface="+mn-ea"/>
                <a:cs typeface="+mn-cs"/>
              </a:defRPr>
            </a:lvl1pPr>
            <a:lvl2pPr marL="497745" algn="l" defTabSz="995491" rtl="0" eaLnBrk="1" latinLnBrk="0" hangingPunct="1">
              <a:defRPr sz="2000" kern="1200">
                <a:solidFill>
                  <a:schemeClr val="lt1"/>
                </a:solidFill>
                <a:latin typeface="+mn-lt"/>
                <a:ea typeface="+mn-ea"/>
                <a:cs typeface="+mn-cs"/>
              </a:defRPr>
            </a:lvl2pPr>
            <a:lvl3pPr marL="995491" algn="l" defTabSz="995491" rtl="0" eaLnBrk="1" latinLnBrk="0" hangingPunct="1">
              <a:defRPr sz="2000" kern="1200">
                <a:solidFill>
                  <a:schemeClr val="lt1"/>
                </a:solidFill>
                <a:latin typeface="+mn-lt"/>
                <a:ea typeface="+mn-ea"/>
                <a:cs typeface="+mn-cs"/>
              </a:defRPr>
            </a:lvl3pPr>
            <a:lvl4pPr marL="1493236" algn="l" defTabSz="995491" rtl="0" eaLnBrk="1" latinLnBrk="0" hangingPunct="1">
              <a:defRPr sz="2000" kern="1200">
                <a:solidFill>
                  <a:schemeClr val="lt1"/>
                </a:solidFill>
                <a:latin typeface="+mn-lt"/>
                <a:ea typeface="+mn-ea"/>
                <a:cs typeface="+mn-cs"/>
              </a:defRPr>
            </a:lvl4pPr>
            <a:lvl5pPr marL="1990982" algn="l" defTabSz="995491" rtl="0" eaLnBrk="1" latinLnBrk="0" hangingPunct="1">
              <a:defRPr sz="2000" kern="1200">
                <a:solidFill>
                  <a:schemeClr val="lt1"/>
                </a:solidFill>
                <a:latin typeface="+mn-lt"/>
                <a:ea typeface="+mn-ea"/>
                <a:cs typeface="+mn-cs"/>
              </a:defRPr>
            </a:lvl5pPr>
            <a:lvl6pPr marL="2488727" algn="l" defTabSz="995491" rtl="0" eaLnBrk="1" latinLnBrk="0" hangingPunct="1">
              <a:defRPr sz="2000" kern="1200">
                <a:solidFill>
                  <a:schemeClr val="lt1"/>
                </a:solidFill>
                <a:latin typeface="+mn-lt"/>
                <a:ea typeface="+mn-ea"/>
                <a:cs typeface="+mn-cs"/>
              </a:defRPr>
            </a:lvl6pPr>
            <a:lvl7pPr marL="2986473" algn="l" defTabSz="995491" rtl="0" eaLnBrk="1" latinLnBrk="0" hangingPunct="1">
              <a:defRPr sz="2000" kern="1200">
                <a:solidFill>
                  <a:schemeClr val="lt1"/>
                </a:solidFill>
                <a:latin typeface="+mn-lt"/>
                <a:ea typeface="+mn-ea"/>
                <a:cs typeface="+mn-cs"/>
              </a:defRPr>
            </a:lvl7pPr>
            <a:lvl8pPr marL="3484219" algn="l" defTabSz="995491" rtl="0" eaLnBrk="1" latinLnBrk="0" hangingPunct="1">
              <a:defRPr sz="2000" kern="1200">
                <a:solidFill>
                  <a:schemeClr val="lt1"/>
                </a:solidFill>
                <a:latin typeface="+mn-lt"/>
                <a:ea typeface="+mn-ea"/>
                <a:cs typeface="+mn-cs"/>
              </a:defRPr>
            </a:lvl8pPr>
            <a:lvl9pPr marL="3981964" algn="l" defTabSz="995491" rtl="0" eaLnBrk="1" latinLnBrk="0" hangingPunct="1">
              <a:defRPr sz="2000" kern="1200">
                <a:solidFill>
                  <a:schemeClr val="lt1"/>
                </a:solidFill>
                <a:latin typeface="+mn-lt"/>
                <a:ea typeface="+mn-ea"/>
                <a:cs typeface="+mn-cs"/>
              </a:defRPr>
            </a:lvl9pPr>
          </a:lstStyle>
          <a:p>
            <a:pPr algn="ctr"/>
            <a:endParaRPr lang="en-US" sz="1400">
              <a:solidFill>
                <a:srgbClr val="39322B"/>
              </a:solidFill>
            </a:endParaRPr>
          </a:p>
        </p:txBody>
      </p:sp>
      <p:sp>
        <p:nvSpPr>
          <p:cNvPr id="16" name="Summarybox beige">
            <a:extLst>
              <a:ext uri="{FF2B5EF4-FFF2-40B4-BE49-F238E27FC236}">
                <a16:creationId xmlns:a16="http://schemas.microsoft.com/office/drawing/2014/main" id="{729E346D-2898-4297-AB98-FF43D9F38C1F}"/>
              </a:ext>
            </a:extLst>
          </p:cNvPr>
          <p:cNvSpPr/>
          <p:nvPr/>
        </p:nvSpPr>
        <p:spPr>
          <a:xfrm>
            <a:off x="507206" y="5555846"/>
            <a:ext cx="12425363" cy="1011520"/>
          </a:xfrm>
          <a:custGeom>
            <a:avLst/>
            <a:gdLst>
              <a:gd name="connsiteX0" fmla="*/ 0 w 12287776"/>
              <a:gd name="connsiteY0" fmla="*/ 0 h 6408000"/>
              <a:gd name="connsiteX1" fmla="*/ 12287776 w 12287776"/>
              <a:gd name="connsiteY1" fmla="*/ 0 h 6408000"/>
              <a:gd name="connsiteX2" fmla="*/ 12287776 w 12287776"/>
              <a:gd name="connsiteY2" fmla="*/ 6408000 h 6408000"/>
              <a:gd name="connsiteX3" fmla="*/ 0 w 12287776"/>
              <a:gd name="connsiteY3" fmla="*/ 6408000 h 6408000"/>
              <a:gd name="connsiteX4" fmla="*/ 0 w 12287776"/>
              <a:gd name="connsiteY4" fmla="*/ 0 h 6408000"/>
              <a:gd name="connsiteX0" fmla="*/ 5370 w 12293146"/>
              <a:gd name="connsiteY0" fmla="*/ 0 h 6408000"/>
              <a:gd name="connsiteX1" fmla="*/ 12293146 w 12293146"/>
              <a:gd name="connsiteY1" fmla="*/ 0 h 6408000"/>
              <a:gd name="connsiteX2" fmla="*/ 12293146 w 12293146"/>
              <a:gd name="connsiteY2" fmla="*/ 6408000 h 6408000"/>
              <a:gd name="connsiteX3" fmla="*/ 5370 w 12293146"/>
              <a:gd name="connsiteY3" fmla="*/ 6408000 h 6408000"/>
              <a:gd name="connsiteX4" fmla="*/ 0 w 12293146"/>
              <a:gd name="connsiteY4" fmla="*/ 444896 h 6408000"/>
              <a:gd name="connsiteX5" fmla="*/ 5370 w 12293146"/>
              <a:gd name="connsiteY5" fmla="*/ 0 h 6408000"/>
              <a:gd name="connsiteX0" fmla="*/ 5370 w 12293146"/>
              <a:gd name="connsiteY0" fmla="*/ 0 h 6408000"/>
              <a:gd name="connsiteX1" fmla="*/ 319314 w 12293146"/>
              <a:gd name="connsiteY1" fmla="*/ 2211 h 6408000"/>
              <a:gd name="connsiteX2" fmla="*/ 12293146 w 12293146"/>
              <a:gd name="connsiteY2" fmla="*/ 0 h 6408000"/>
              <a:gd name="connsiteX3" fmla="*/ 12293146 w 12293146"/>
              <a:gd name="connsiteY3" fmla="*/ 6408000 h 6408000"/>
              <a:gd name="connsiteX4" fmla="*/ 5370 w 12293146"/>
              <a:gd name="connsiteY4" fmla="*/ 6408000 h 6408000"/>
              <a:gd name="connsiteX5" fmla="*/ 0 w 12293146"/>
              <a:gd name="connsiteY5" fmla="*/ 444896 h 6408000"/>
              <a:gd name="connsiteX6" fmla="*/ 5370 w 12293146"/>
              <a:gd name="connsiteY6" fmla="*/ 0 h 6408000"/>
              <a:gd name="connsiteX0" fmla="*/ 0 w 12293146"/>
              <a:gd name="connsiteY0" fmla="*/ 444896 h 6408000"/>
              <a:gd name="connsiteX1" fmla="*/ 319314 w 12293146"/>
              <a:gd name="connsiteY1" fmla="*/ 2211 h 6408000"/>
              <a:gd name="connsiteX2" fmla="*/ 12293146 w 12293146"/>
              <a:gd name="connsiteY2" fmla="*/ 0 h 6408000"/>
              <a:gd name="connsiteX3" fmla="*/ 12293146 w 12293146"/>
              <a:gd name="connsiteY3" fmla="*/ 6408000 h 6408000"/>
              <a:gd name="connsiteX4" fmla="*/ 5370 w 12293146"/>
              <a:gd name="connsiteY4" fmla="*/ 6408000 h 6408000"/>
              <a:gd name="connsiteX5" fmla="*/ 0 w 12293146"/>
              <a:gd name="connsiteY5" fmla="*/ 444896 h 6408000"/>
              <a:gd name="connsiteX0" fmla="*/ 0 w 12293146"/>
              <a:gd name="connsiteY0" fmla="*/ 444896 h 6408000"/>
              <a:gd name="connsiteX1" fmla="*/ 24338 w 12293146"/>
              <a:gd name="connsiteY1" fmla="*/ 2211 h 6408000"/>
              <a:gd name="connsiteX2" fmla="*/ 12293146 w 12293146"/>
              <a:gd name="connsiteY2" fmla="*/ 0 h 6408000"/>
              <a:gd name="connsiteX3" fmla="*/ 12293146 w 12293146"/>
              <a:gd name="connsiteY3" fmla="*/ 6408000 h 6408000"/>
              <a:gd name="connsiteX4" fmla="*/ 5370 w 12293146"/>
              <a:gd name="connsiteY4" fmla="*/ 6408000 h 6408000"/>
              <a:gd name="connsiteX5" fmla="*/ 0 w 12293146"/>
              <a:gd name="connsiteY5" fmla="*/ 444896 h 6408000"/>
              <a:gd name="connsiteX0" fmla="*/ 0 w 12293146"/>
              <a:gd name="connsiteY0" fmla="*/ 444896 h 6408000"/>
              <a:gd name="connsiteX1" fmla="*/ 7189 w 12293146"/>
              <a:gd name="connsiteY1" fmla="*/ 2211 h 6408000"/>
              <a:gd name="connsiteX2" fmla="*/ 12293146 w 12293146"/>
              <a:gd name="connsiteY2" fmla="*/ 0 h 6408000"/>
              <a:gd name="connsiteX3" fmla="*/ 12293146 w 12293146"/>
              <a:gd name="connsiteY3" fmla="*/ 6408000 h 6408000"/>
              <a:gd name="connsiteX4" fmla="*/ 5370 w 12293146"/>
              <a:gd name="connsiteY4" fmla="*/ 6408000 h 6408000"/>
              <a:gd name="connsiteX5" fmla="*/ 0 w 12293146"/>
              <a:gd name="connsiteY5" fmla="*/ 444896 h 6408000"/>
              <a:gd name="connsiteX0" fmla="*/ 0 w 12287776"/>
              <a:gd name="connsiteY0" fmla="*/ 6408000 h 6408000"/>
              <a:gd name="connsiteX1" fmla="*/ 1819 w 12287776"/>
              <a:gd name="connsiteY1" fmla="*/ 2211 h 6408000"/>
              <a:gd name="connsiteX2" fmla="*/ 12287776 w 12287776"/>
              <a:gd name="connsiteY2" fmla="*/ 0 h 6408000"/>
              <a:gd name="connsiteX3" fmla="*/ 12287776 w 12287776"/>
              <a:gd name="connsiteY3" fmla="*/ 6408000 h 6408000"/>
              <a:gd name="connsiteX4" fmla="*/ 0 w 12287776"/>
              <a:gd name="connsiteY4" fmla="*/ 6408000 h 6408000"/>
              <a:gd name="connsiteX0" fmla="*/ 5082 w 12292858"/>
              <a:gd name="connsiteY0" fmla="*/ 6408000 h 6408000"/>
              <a:gd name="connsiteX1" fmla="*/ 41 w 12292858"/>
              <a:gd name="connsiteY1" fmla="*/ 2211 h 6408000"/>
              <a:gd name="connsiteX2" fmla="*/ 12292858 w 12292858"/>
              <a:gd name="connsiteY2" fmla="*/ 0 h 6408000"/>
              <a:gd name="connsiteX3" fmla="*/ 12292858 w 12292858"/>
              <a:gd name="connsiteY3" fmla="*/ 6408000 h 6408000"/>
              <a:gd name="connsiteX4" fmla="*/ 5082 w 12292858"/>
              <a:gd name="connsiteY4" fmla="*/ 6408000 h 64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92858" h="6408000">
                <a:moveTo>
                  <a:pt x="5082" y="6408000"/>
                </a:moveTo>
                <a:cubicBezTo>
                  <a:pt x="5688" y="4272737"/>
                  <a:pt x="-565" y="2137474"/>
                  <a:pt x="41" y="2211"/>
                </a:cubicBezTo>
                <a:lnTo>
                  <a:pt x="12292858" y="0"/>
                </a:lnTo>
                <a:lnTo>
                  <a:pt x="12292858" y="6408000"/>
                </a:lnTo>
                <a:lnTo>
                  <a:pt x="5082" y="640800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de-DE"/>
            </a:defPPr>
            <a:lvl1pPr marL="0" algn="l" defTabSz="995491" rtl="0" eaLnBrk="1" latinLnBrk="0" hangingPunct="1">
              <a:defRPr sz="2000" kern="1200">
                <a:solidFill>
                  <a:schemeClr val="lt1"/>
                </a:solidFill>
                <a:latin typeface="+mn-lt"/>
                <a:ea typeface="+mn-ea"/>
                <a:cs typeface="+mn-cs"/>
              </a:defRPr>
            </a:lvl1pPr>
            <a:lvl2pPr marL="497745" algn="l" defTabSz="995491" rtl="0" eaLnBrk="1" latinLnBrk="0" hangingPunct="1">
              <a:defRPr sz="2000" kern="1200">
                <a:solidFill>
                  <a:schemeClr val="lt1"/>
                </a:solidFill>
                <a:latin typeface="+mn-lt"/>
                <a:ea typeface="+mn-ea"/>
                <a:cs typeface="+mn-cs"/>
              </a:defRPr>
            </a:lvl2pPr>
            <a:lvl3pPr marL="995491" algn="l" defTabSz="995491" rtl="0" eaLnBrk="1" latinLnBrk="0" hangingPunct="1">
              <a:defRPr sz="2000" kern="1200">
                <a:solidFill>
                  <a:schemeClr val="lt1"/>
                </a:solidFill>
                <a:latin typeface="+mn-lt"/>
                <a:ea typeface="+mn-ea"/>
                <a:cs typeface="+mn-cs"/>
              </a:defRPr>
            </a:lvl3pPr>
            <a:lvl4pPr marL="1493236" algn="l" defTabSz="995491" rtl="0" eaLnBrk="1" latinLnBrk="0" hangingPunct="1">
              <a:defRPr sz="2000" kern="1200">
                <a:solidFill>
                  <a:schemeClr val="lt1"/>
                </a:solidFill>
                <a:latin typeface="+mn-lt"/>
                <a:ea typeface="+mn-ea"/>
                <a:cs typeface="+mn-cs"/>
              </a:defRPr>
            </a:lvl4pPr>
            <a:lvl5pPr marL="1990982" algn="l" defTabSz="995491" rtl="0" eaLnBrk="1" latinLnBrk="0" hangingPunct="1">
              <a:defRPr sz="2000" kern="1200">
                <a:solidFill>
                  <a:schemeClr val="lt1"/>
                </a:solidFill>
                <a:latin typeface="+mn-lt"/>
                <a:ea typeface="+mn-ea"/>
                <a:cs typeface="+mn-cs"/>
              </a:defRPr>
            </a:lvl5pPr>
            <a:lvl6pPr marL="2488727" algn="l" defTabSz="995491" rtl="0" eaLnBrk="1" latinLnBrk="0" hangingPunct="1">
              <a:defRPr sz="2000" kern="1200">
                <a:solidFill>
                  <a:schemeClr val="lt1"/>
                </a:solidFill>
                <a:latin typeface="+mn-lt"/>
                <a:ea typeface="+mn-ea"/>
                <a:cs typeface="+mn-cs"/>
              </a:defRPr>
            </a:lvl6pPr>
            <a:lvl7pPr marL="2986473" algn="l" defTabSz="995491" rtl="0" eaLnBrk="1" latinLnBrk="0" hangingPunct="1">
              <a:defRPr sz="2000" kern="1200">
                <a:solidFill>
                  <a:schemeClr val="lt1"/>
                </a:solidFill>
                <a:latin typeface="+mn-lt"/>
                <a:ea typeface="+mn-ea"/>
                <a:cs typeface="+mn-cs"/>
              </a:defRPr>
            </a:lvl7pPr>
            <a:lvl8pPr marL="3484219" algn="l" defTabSz="995491" rtl="0" eaLnBrk="1" latinLnBrk="0" hangingPunct="1">
              <a:defRPr sz="2000" kern="1200">
                <a:solidFill>
                  <a:schemeClr val="lt1"/>
                </a:solidFill>
                <a:latin typeface="+mn-lt"/>
                <a:ea typeface="+mn-ea"/>
                <a:cs typeface="+mn-cs"/>
              </a:defRPr>
            </a:lvl8pPr>
            <a:lvl9pPr marL="3981964" algn="l" defTabSz="995491" rtl="0" eaLnBrk="1" latinLnBrk="0" hangingPunct="1">
              <a:defRPr sz="2000" kern="1200">
                <a:solidFill>
                  <a:schemeClr val="lt1"/>
                </a:solidFill>
                <a:latin typeface="+mn-lt"/>
                <a:ea typeface="+mn-ea"/>
                <a:cs typeface="+mn-cs"/>
              </a:defRPr>
            </a:lvl9pPr>
          </a:lstStyle>
          <a:p>
            <a:endParaRPr lang="en-US" sz="1800" b="1">
              <a:solidFill>
                <a:schemeClr val="accent4"/>
              </a:solidFill>
            </a:endParaRPr>
          </a:p>
        </p:txBody>
      </p:sp>
      <p:cxnSp>
        <p:nvCxnSpPr>
          <p:cNvPr id="28" name="Straight Connector 27">
            <a:extLst>
              <a:ext uri="{FF2B5EF4-FFF2-40B4-BE49-F238E27FC236}">
                <a16:creationId xmlns:a16="http://schemas.microsoft.com/office/drawing/2014/main" id="{7616A5C9-71AF-4666-B0A5-1CC405DE4371}"/>
              </a:ext>
            </a:extLst>
          </p:cNvPr>
          <p:cNvCxnSpPr/>
          <p:nvPr/>
        </p:nvCxnSpPr>
        <p:spPr>
          <a:xfrm>
            <a:off x="5448620" y="5648588"/>
            <a:ext cx="0" cy="900000"/>
          </a:xfrm>
          <a:prstGeom prst="line">
            <a:avLst/>
          </a:prstGeom>
          <a:ln w="44450">
            <a:solidFill>
              <a:schemeClr val="tx2">
                <a:lumMod val="50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885C19DB-057A-4831-8565-45FDA3CCD18E}"/>
              </a:ext>
            </a:extLst>
          </p:cNvPr>
          <p:cNvCxnSpPr/>
          <p:nvPr/>
        </p:nvCxnSpPr>
        <p:spPr>
          <a:xfrm>
            <a:off x="7969155" y="5648588"/>
            <a:ext cx="0" cy="900000"/>
          </a:xfrm>
          <a:prstGeom prst="line">
            <a:avLst/>
          </a:prstGeom>
          <a:ln w="44450">
            <a:solidFill>
              <a:schemeClr val="tx2">
                <a:lumMod val="50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5AD1FFDA-F348-4494-B571-437C66822AE8}"/>
              </a:ext>
            </a:extLst>
          </p:cNvPr>
          <p:cNvCxnSpPr/>
          <p:nvPr/>
        </p:nvCxnSpPr>
        <p:spPr>
          <a:xfrm>
            <a:off x="10489690" y="5648588"/>
            <a:ext cx="0" cy="900000"/>
          </a:xfrm>
          <a:prstGeom prst="line">
            <a:avLst/>
          </a:prstGeom>
          <a:ln w="44450">
            <a:solidFill>
              <a:schemeClr val="tx2">
                <a:lumMod val="50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3F17BE96-B845-4CC4-A721-D483EDDA3B45}"/>
              </a:ext>
            </a:extLst>
          </p:cNvPr>
          <p:cNvCxnSpPr/>
          <p:nvPr/>
        </p:nvCxnSpPr>
        <p:spPr>
          <a:xfrm>
            <a:off x="2928085" y="5648588"/>
            <a:ext cx="0" cy="900000"/>
          </a:xfrm>
          <a:prstGeom prst="line">
            <a:avLst/>
          </a:prstGeom>
          <a:ln w="44450">
            <a:solidFill>
              <a:schemeClr val="tx2">
                <a:lumMod val="50000"/>
              </a:schemeClr>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494" name="Rectangle 493">
            <a:extLst>
              <a:ext uri="{FF2B5EF4-FFF2-40B4-BE49-F238E27FC236}">
                <a16:creationId xmlns:a16="http://schemas.microsoft.com/office/drawing/2014/main" id="{34F6B32D-7EFA-5298-6839-21E1B08EA8AA}"/>
              </a:ext>
            </a:extLst>
          </p:cNvPr>
          <p:cNvSpPr/>
          <p:nvPr/>
        </p:nvSpPr>
        <p:spPr>
          <a:xfrm>
            <a:off x="739494" y="4810767"/>
            <a:ext cx="2105891" cy="538623"/>
          </a:xfrm>
          <a:prstGeom prst="rect">
            <a:avLst/>
          </a:prstGeom>
          <a:solidFill>
            <a:srgbClr val="6DB1C7"/>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732289" fontAlgn="base">
              <a:spcBef>
                <a:spcPct val="0"/>
              </a:spcBef>
              <a:spcAft>
                <a:spcPct val="0"/>
              </a:spcAft>
            </a:pPr>
            <a:r>
              <a:rPr lang="en-US" sz="1400" b="1">
                <a:solidFill>
                  <a:schemeClr val="bg1"/>
                </a:solidFill>
              </a:rPr>
              <a:t>All-you-can-eat</a:t>
            </a:r>
          </a:p>
        </p:txBody>
      </p:sp>
      <p:sp>
        <p:nvSpPr>
          <p:cNvPr id="495" name="Rectangle 494">
            <a:extLst>
              <a:ext uri="{FF2B5EF4-FFF2-40B4-BE49-F238E27FC236}">
                <a16:creationId xmlns:a16="http://schemas.microsoft.com/office/drawing/2014/main" id="{9133E3EB-6317-CFC1-0413-7C35C0DA7167}"/>
              </a:ext>
            </a:extLst>
          </p:cNvPr>
          <p:cNvSpPr/>
          <p:nvPr/>
        </p:nvSpPr>
        <p:spPr>
          <a:xfrm>
            <a:off x="3200809" y="4810767"/>
            <a:ext cx="2105891" cy="538623"/>
          </a:xfrm>
          <a:prstGeom prst="rect">
            <a:avLst/>
          </a:prstGeom>
          <a:solidFill>
            <a:srgbClr val="6DB1C7"/>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732289" fontAlgn="base">
              <a:spcBef>
                <a:spcPct val="0"/>
              </a:spcBef>
              <a:spcAft>
                <a:spcPct val="0"/>
              </a:spcAft>
            </a:pPr>
            <a:r>
              <a:rPr lang="en-US" sz="1400" b="1" dirty="0">
                <a:solidFill>
                  <a:schemeClr val="bg1"/>
                </a:solidFill>
              </a:rPr>
              <a:t>Functional Packages</a:t>
            </a:r>
          </a:p>
        </p:txBody>
      </p:sp>
      <p:sp>
        <p:nvSpPr>
          <p:cNvPr id="496" name="Rectangle 495">
            <a:extLst>
              <a:ext uri="{FF2B5EF4-FFF2-40B4-BE49-F238E27FC236}">
                <a16:creationId xmlns:a16="http://schemas.microsoft.com/office/drawing/2014/main" id="{141DF6EE-847D-B500-5E7A-9E4DB66AFD37}"/>
              </a:ext>
            </a:extLst>
          </p:cNvPr>
          <p:cNvSpPr/>
          <p:nvPr/>
        </p:nvSpPr>
        <p:spPr>
          <a:xfrm>
            <a:off x="5662123" y="4810767"/>
            <a:ext cx="2105891" cy="538623"/>
          </a:xfrm>
          <a:prstGeom prst="rect">
            <a:avLst/>
          </a:prstGeom>
          <a:solidFill>
            <a:srgbClr val="6DB1C7"/>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732289" fontAlgn="base">
              <a:spcBef>
                <a:spcPct val="0"/>
              </a:spcBef>
              <a:spcAft>
                <a:spcPct val="0"/>
              </a:spcAft>
            </a:pPr>
            <a:r>
              <a:rPr lang="en-US" sz="1400" b="1">
                <a:solidFill>
                  <a:schemeClr val="bg1"/>
                </a:solidFill>
              </a:rPr>
              <a:t>Good/Better/Best</a:t>
            </a:r>
          </a:p>
        </p:txBody>
      </p:sp>
      <p:sp>
        <p:nvSpPr>
          <p:cNvPr id="497" name="Rectangle 496">
            <a:extLst>
              <a:ext uri="{FF2B5EF4-FFF2-40B4-BE49-F238E27FC236}">
                <a16:creationId xmlns:a16="http://schemas.microsoft.com/office/drawing/2014/main" id="{06A0907A-E0B4-8DDD-92BA-297B54E28DC5}"/>
              </a:ext>
            </a:extLst>
          </p:cNvPr>
          <p:cNvSpPr/>
          <p:nvPr/>
        </p:nvSpPr>
        <p:spPr>
          <a:xfrm>
            <a:off x="8123437" y="4810767"/>
            <a:ext cx="2105891" cy="538623"/>
          </a:xfrm>
          <a:prstGeom prst="rect">
            <a:avLst/>
          </a:prstGeom>
          <a:solidFill>
            <a:srgbClr val="6DB1C7"/>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732289" fontAlgn="base">
              <a:spcBef>
                <a:spcPct val="0"/>
              </a:spcBef>
              <a:spcAft>
                <a:spcPct val="0"/>
              </a:spcAft>
            </a:pPr>
            <a:r>
              <a:rPr lang="en-US" sz="1400" b="1">
                <a:solidFill>
                  <a:schemeClr val="bg1"/>
                </a:solidFill>
              </a:rPr>
              <a:t>Platform + Functional</a:t>
            </a:r>
            <a:br>
              <a:rPr lang="en-US" sz="1400" b="1">
                <a:solidFill>
                  <a:schemeClr val="bg1"/>
                </a:solidFill>
              </a:rPr>
            </a:br>
            <a:r>
              <a:rPr lang="en-US" sz="1400" b="1">
                <a:solidFill>
                  <a:schemeClr val="bg1"/>
                </a:solidFill>
              </a:rPr>
              <a:t>Packages</a:t>
            </a:r>
          </a:p>
        </p:txBody>
      </p:sp>
      <p:sp>
        <p:nvSpPr>
          <p:cNvPr id="498" name="Rectangle 497">
            <a:extLst>
              <a:ext uri="{FF2B5EF4-FFF2-40B4-BE49-F238E27FC236}">
                <a16:creationId xmlns:a16="http://schemas.microsoft.com/office/drawing/2014/main" id="{D4461FA2-6352-1D63-9276-5EEB4C6DA013}"/>
              </a:ext>
            </a:extLst>
          </p:cNvPr>
          <p:cNvSpPr/>
          <p:nvPr/>
        </p:nvSpPr>
        <p:spPr>
          <a:xfrm>
            <a:off x="10584752" y="4810767"/>
            <a:ext cx="2105891" cy="538623"/>
          </a:xfrm>
          <a:prstGeom prst="rect">
            <a:avLst/>
          </a:prstGeom>
          <a:solidFill>
            <a:srgbClr val="6DB1C7"/>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732289" fontAlgn="base">
              <a:spcBef>
                <a:spcPct val="0"/>
              </a:spcBef>
              <a:spcAft>
                <a:spcPct val="0"/>
              </a:spcAft>
            </a:pPr>
            <a:r>
              <a:rPr lang="en-US" sz="1400" b="1">
                <a:solidFill>
                  <a:schemeClr val="bg1"/>
                </a:solidFill>
              </a:rPr>
              <a:t>Build-your-</a:t>
            </a:r>
            <a:br>
              <a:rPr lang="en-US" sz="1400" b="1">
                <a:solidFill>
                  <a:schemeClr val="bg1"/>
                </a:solidFill>
              </a:rPr>
            </a:br>
            <a:r>
              <a:rPr lang="en-US" sz="1400" b="1">
                <a:solidFill>
                  <a:schemeClr val="bg1"/>
                </a:solidFill>
              </a:rPr>
              <a:t>own</a:t>
            </a:r>
          </a:p>
        </p:txBody>
      </p:sp>
      <p:sp>
        <p:nvSpPr>
          <p:cNvPr id="6" name="Rectangle 5">
            <a:extLst>
              <a:ext uri="{FF2B5EF4-FFF2-40B4-BE49-F238E27FC236}">
                <a16:creationId xmlns:a16="http://schemas.microsoft.com/office/drawing/2014/main" id="{1FA638F4-D835-D103-282E-E151A233BC93}"/>
              </a:ext>
            </a:extLst>
          </p:cNvPr>
          <p:cNvSpPr/>
          <p:nvPr>
            <p:custDataLst>
              <p:tags r:id="rId2"/>
            </p:custDataLst>
          </p:nvPr>
        </p:nvSpPr>
        <p:spPr>
          <a:xfrm>
            <a:off x="0" y="0"/>
            <a:ext cx="396000" cy="475785"/>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800">
                <a:solidFill>
                  <a:srgbClr val="FFFFFF"/>
                </a:solidFill>
              </a:rPr>
              <a:t>1</a:t>
            </a:r>
            <a:endParaRPr lang="en-US" sz="1800" dirty="0" err="1">
              <a:solidFill>
                <a:srgbClr val="FFFFFF"/>
              </a:solidFill>
            </a:endParaRPr>
          </a:p>
        </p:txBody>
      </p:sp>
      <p:sp>
        <p:nvSpPr>
          <p:cNvPr id="26" name="Slide Number Placeholder 25">
            <a:extLst>
              <a:ext uri="{FF2B5EF4-FFF2-40B4-BE49-F238E27FC236}">
                <a16:creationId xmlns:a16="http://schemas.microsoft.com/office/drawing/2014/main" id="{F1927806-CF64-3F93-21EA-825C17A5C89D}"/>
              </a:ext>
            </a:extLst>
          </p:cNvPr>
          <p:cNvSpPr>
            <a:spLocks noGrp="1"/>
          </p:cNvSpPr>
          <p:nvPr>
            <p:ph type="sldNum" sz="quarter" idx="18"/>
          </p:nvPr>
        </p:nvSpPr>
        <p:spPr/>
        <p:txBody>
          <a:bodyPr/>
          <a:lstStyle/>
          <a:p>
            <a:pPr defTabSz="888980"/>
            <a:fld id="{3A65056A-10E9-40C8-A093-AA138EB7B919}" type="slidenum">
              <a:rPr lang="de-DE" smtClean="0"/>
              <a:pPr defTabSz="888980"/>
              <a:t>9</a:t>
            </a:fld>
            <a:endParaRPr lang="de-DE" dirty="0"/>
          </a:p>
        </p:txBody>
      </p:sp>
      <p:sp>
        <p:nvSpPr>
          <p:cNvPr id="2" name="Rectangle 1">
            <a:extLst>
              <a:ext uri="{FF2B5EF4-FFF2-40B4-BE49-F238E27FC236}">
                <a16:creationId xmlns:a16="http://schemas.microsoft.com/office/drawing/2014/main" id="{6E4B201C-AD08-64CB-C739-E59D7EE634C8}"/>
              </a:ext>
            </a:extLst>
          </p:cNvPr>
          <p:cNvSpPr/>
          <p:nvPr/>
        </p:nvSpPr>
        <p:spPr>
          <a:xfrm>
            <a:off x="11258674" y="1161528"/>
            <a:ext cx="1740962" cy="288145"/>
          </a:xfrm>
          <a:prstGeom prst="rect">
            <a:avLst/>
          </a:prstGeom>
          <a:solidFill>
            <a:schemeClr val="accent1">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108000" tIns="35999" rIns="108000" bIns="35999" numCol="1" spcCol="0" rtlCol="0" fromWordArt="0" anchor="ctr" anchorCtr="0" forceAA="0" compatLnSpc="1">
            <a:prstTxWarp prst="textNoShape">
              <a:avLst/>
            </a:prstTxWarp>
            <a:spAutoFit/>
          </a:bodyPr>
          <a:lstStyle/>
          <a:p>
            <a:pPr algn="r">
              <a:buFont typeface="MS PGothic" panose="020B0600070205080204" pitchFamily="34" charset="-128"/>
            </a:pPr>
            <a:r>
              <a:rPr lang="en-US" sz="1400" b="1" dirty="0">
                <a:solidFill>
                  <a:srgbClr val="FFFFFF"/>
                </a:solidFill>
                <a:latin typeface="SimonKucher" pitchFamily="2" charset="0"/>
              </a:rPr>
              <a:t>Example software</a:t>
            </a:r>
          </a:p>
        </p:txBody>
      </p:sp>
    </p:spTree>
    <p:extLst>
      <p:ext uri="{BB962C8B-B14F-4D97-AF65-F5344CB8AC3E}">
        <p14:creationId xmlns:p14="http://schemas.microsoft.com/office/powerpoint/2010/main" val="536470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12C6F48E-7B02-E4CA-26D0-25E795678B32}"/>
              </a:ext>
            </a:extLst>
          </p:cNvPr>
          <p:cNvGraphicFramePr>
            <a:graphicFrameLocks noChangeAspect="1"/>
          </p:cNvGraphicFramePr>
          <p:nvPr>
            <p:custDataLst>
              <p:tags r:id="rId1"/>
            </p:custDataLst>
            <p:extLst>
              <p:ext uri="{D42A27DB-BD31-4B8C-83A1-F6EECF244321}">
                <p14:modId xmlns:p14="http://schemas.microsoft.com/office/powerpoint/2010/main" val="22507440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5" name="Rectangle 24">
            <a:extLst>
              <a:ext uri="{FF2B5EF4-FFF2-40B4-BE49-F238E27FC236}">
                <a16:creationId xmlns:a16="http://schemas.microsoft.com/office/drawing/2014/main" id="{25AD47AC-FBC1-BBC7-0733-7F17B69B18C4}"/>
              </a:ext>
            </a:extLst>
          </p:cNvPr>
          <p:cNvSpPr/>
          <p:nvPr/>
        </p:nvSpPr>
        <p:spPr>
          <a:xfrm>
            <a:off x="431800" y="1511300"/>
            <a:ext cx="6072188" cy="530494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36000" rIns="72000" bIns="36000" numCol="1" spcCol="0" rtlCol="0" fromWordArt="0" anchor="t" anchorCtr="0" forceAA="0" compatLnSpc="1">
            <a:prstTxWarp prst="textNoShape">
              <a:avLst/>
            </a:prstTxWarp>
            <a:noAutofit/>
          </a:bodyPr>
          <a:lstStyle/>
          <a:p>
            <a:pPr defTabSz="986912" fontAlgn="base">
              <a:spcBef>
                <a:spcPct val="0"/>
              </a:spcBef>
              <a:spcAft>
                <a:spcPct val="0"/>
              </a:spcAft>
            </a:pPr>
            <a:r>
              <a:rPr lang="en-GB" sz="1600" b="1" kern="0" dirty="0">
                <a:solidFill>
                  <a:schemeClr val="tx1"/>
                </a:solidFill>
                <a:latin typeface="SimonKucher" panose="020B0604020202020204" charset="0"/>
                <a:cs typeface="SimonKucher" panose="020B0604020202020204" charset="0"/>
              </a:rPr>
              <a:t>Pre project: </a:t>
            </a:r>
            <a:r>
              <a:rPr lang="en-GB" sz="1600" kern="0" dirty="0">
                <a:solidFill>
                  <a:schemeClr val="tx1"/>
                </a:solidFill>
                <a:latin typeface="SimonKucher" panose="020B0604020202020204" charset="0"/>
                <a:cs typeface="SimonKucher" panose="020B0604020202020204" charset="0"/>
              </a:rPr>
              <a:t>Long list of functionalities</a:t>
            </a:r>
          </a:p>
        </p:txBody>
      </p:sp>
      <p:sp>
        <p:nvSpPr>
          <p:cNvPr id="26" name="Rectangle 25">
            <a:extLst>
              <a:ext uri="{FF2B5EF4-FFF2-40B4-BE49-F238E27FC236}">
                <a16:creationId xmlns:a16="http://schemas.microsoft.com/office/drawing/2014/main" id="{B33435CF-6E6C-83A8-834D-D8CE23172C4C}"/>
              </a:ext>
            </a:extLst>
          </p:cNvPr>
          <p:cNvSpPr/>
          <p:nvPr/>
        </p:nvSpPr>
        <p:spPr>
          <a:xfrm>
            <a:off x="6864350" y="1511300"/>
            <a:ext cx="6153401" cy="530494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36000" rIns="72000" bIns="36000" numCol="1" spcCol="0" rtlCol="0" fromWordArt="0" anchor="t" anchorCtr="0" forceAA="0" compatLnSpc="1">
            <a:prstTxWarp prst="textNoShape">
              <a:avLst/>
            </a:prstTxWarp>
            <a:noAutofit/>
          </a:bodyPr>
          <a:lstStyle/>
          <a:p>
            <a:pPr defTabSz="986912" fontAlgn="base">
              <a:spcBef>
                <a:spcPct val="0"/>
              </a:spcBef>
              <a:spcAft>
                <a:spcPct val="0"/>
              </a:spcAft>
            </a:pPr>
            <a:r>
              <a:rPr lang="en-GB" sz="1600" b="1" kern="0" dirty="0">
                <a:solidFill>
                  <a:schemeClr val="tx1"/>
                </a:solidFill>
                <a:latin typeface="SimonKucher" panose="020B0604020202020204" charset="0"/>
                <a:cs typeface="SimonKucher" panose="020B0604020202020204" charset="0"/>
              </a:rPr>
              <a:t>Post project: </a:t>
            </a:r>
            <a:r>
              <a:rPr lang="en-GB" sz="1600" kern="0" dirty="0">
                <a:solidFill>
                  <a:schemeClr val="tx1"/>
                </a:solidFill>
                <a:latin typeface="SimonKucher" panose="020B0604020202020204" charset="0"/>
                <a:cs typeface="SimonKucher" panose="020B0604020202020204" charset="0"/>
              </a:rPr>
              <a:t>Clear portfolio with upsell potential</a:t>
            </a:r>
          </a:p>
        </p:txBody>
      </p:sp>
      <p:sp>
        <p:nvSpPr>
          <p:cNvPr id="9" name="Slide Number Placeholder 8"/>
          <p:cNvSpPr>
            <a:spLocks noGrp="1"/>
          </p:cNvSpPr>
          <p:nvPr>
            <p:ph type="sldNum" sz="quarter" idx="18"/>
          </p:nvPr>
        </p:nvSpPr>
        <p:spPr/>
        <p:txBody>
          <a:bodyPr/>
          <a:lstStyle/>
          <a:p>
            <a:pPr defTabSz="914400"/>
            <a:fld id="{3A65056A-10E9-40C8-A093-AA138EB7B919}" type="slidenum">
              <a:rPr lang="de-DE" smtClean="0"/>
              <a:pPr defTabSz="914400"/>
              <a:t>10</a:t>
            </a:fld>
            <a:endParaRPr lang="de-DE" dirty="0"/>
          </a:p>
        </p:txBody>
      </p:sp>
      <p:sp>
        <p:nvSpPr>
          <p:cNvPr id="6" name="Title 5"/>
          <p:cNvSpPr>
            <a:spLocks noGrp="1"/>
          </p:cNvSpPr>
          <p:nvPr>
            <p:ph type="title"/>
          </p:nvPr>
        </p:nvSpPr>
        <p:spPr/>
        <p:txBody>
          <a:bodyPr vert="horz"/>
          <a:lstStyle/>
          <a:p>
            <a:r>
              <a:rPr lang="en-GB" dirty="0">
                <a:latin typeface="SimonKucher" pitchFamily="2" charset="0"/>
                <a:sym typeface="SimonKucher" pitchFamily="2" charset="0"/>
              </a:rPr>
              <a:t>Differentiate </a:t>
            </a:r>
            <a:r>
              <a:rPr lang="en-GB" dirty="0">
                <a:latin typeface="SimonKucher" pitchFamily="2" charset="0"/>
              </a:rPr>
              <a:t>your offering: Both for B2C as for B2B</a:t>
            </a:r>
            <a:endParaRPr lang="en-GB" dirty="0"/>
          </a:p>
        </p:txBody>
      </p:sp>
      <p:sp>
        <p:nvSpPr>
          <p:cNvPr id="18" name="Footer Placeholder 17"/>
          <p:cNvSpPr>
            <a:spLocks noGrp="1"/>
          </p:cNvSpPr>
          <p:nvPr>
            <p:ph type="ftr" sz="quarter" idx="17"/>
          </p:nvPr>
        </p:nvSpPr>
        <p:spPr/>
        <p:txBody>
          <a:bodyPr/>
          <a:lstStyle/>
          <a:p>
            <a:pPr defTabSz="914400"/>
            <a:r>
              <a:rPr lang="en-US"/>
              <a:t>Simon-Kucher | Pricing Excellence | Vereniging voor Mededingingsrecht | March 5th 2024</a:t>
            </a:r>
            <a:endParaRPr lang="de-DE" dirty="0"/>
          </a:p>
        </p:txBody>
      </p:sp>
      <p:sp>
        <p:nvSpPr>
          <p:cNvPr id="4" name="Text Placeholder 3"/>
          <p:cNvSpPr>
            <a:spLocks noGrp="1"/>
          </p:cNvSpPr>
          <p:nvPr>
            <p:ph type="body" sz="quarter" idx="14"/>
          </p:nvPr>
        </p:nvSpPr>
        <p:spPr/>
        <p:txBody>
          <a:bodyPr>
            <a:noAutofit/>
          </a:bodyPr>
          <a:lstStyle/>
          <a:p>
            <a:r>
              <a:rPr lang="en-GB" dirty="0"/>
              <a:t>Source: Simon-Kucher</a:t>
            </a:r>
          </a:p>
        </p:txBody>
      </p:sp>
      <p:sp>
        <p:nvSpPr>
          <p:cNvPr id="21" name="Text Placeholder 20">
            <a:extLst>
              <a:ext uri="{FF2B5EF4-FFF2-40B4-BE49-F238E27FC236}">
                <a16:creationId xmlns:a16="http://schemas.microsoft.com/office/drawing/2014/main" id="{79985B98-EE4A-9336-0BC5-9CCC8C9F7BE7}"/>
              </a:ext>
            </a:extLst>
          </p:cNvPr>
          <p:cNvSpPr>
            <a:spLocks noGrp="1"/>
          </p:cNvSpPr>
          <p:nvPr>
            <p:ph type="body" sz="quarter" idx="19"/>
          </p:nvPr>
        </p:nvSpPr>
        <p:spPr/>
        <p:txBody>
          <a:bodyPr/>
          <a:lstStyle/>
          <a:p>
            <a:r>
              <a:rPr lang="en-US" dirty="0"/>
              <a:t>Price strategy</a:t>
            </a:r>
          </a:p>
        </p:txBody>
      </p:sp>
      <p:pic>
        <p:nvPicPr>
          <p:cNvPr id="11" name="Picture 5"/>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58000"/>
                    </a14:imgEffect>
                  </a14:imgLayer>
                </a14:imgProps>
              </a:ext>
              <a:ext uri="{28A0092B-C50C-407E-A947-70E740481C1C}">
                <a14:useLocalDpi xmlns:a14="http://schemas.microsoft.com/office/drawing/2010/main"/>
              </a:ext>
            </a:extLst>
          </a:blip>
          <a:srcRect/>
          <a:stretch>
            <a:fillRect/>
          </a:stretch>
        </p:blipFill>
        <p:spPr bwMode="auto">
          <a:xfrm>
            <a:off x="1286877" y="1936640"/>
            <a:ext cx="2684009" cy="3530842"/>
          </a:xfrm>
          <a:prstGeom prst="rect">
            <a:avLst/>
          </a:prstGeom>
          <a:solidFill>
            <a:schemeClr val="bg1"/>
          </a:solidFill>
          <a:ln>
            <a:solidFill>
              <a:schemeClr val="accent1">
                <a:lumMod val="60000"/>
                <a:lumOff val="40000"/>
              </a:schemeClr>
            </a:solidFill>
          </a:ln>
          <a:effectLst>
            <a:outerShdw blurRad="50800" dist="38100" dir="2700000" sx="0" sy="0" algn="tl" rotWithShape="0">
              <a:prstClr val="black">
                <a:alpha val="40000"/>
              </a:prstClr>
            </a:outerShdw>
            <a:reflection endPos="0" dir="5400000" sy="-100000" algn="bl" rotWithShape="0"/>
          </a:effectLst>
        </p:spPr>
      </p:pic>
      <p:pic>
        <p:nvPicPr>
          <p:cNvPr id="12" name="Picture 5"/>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58000"/>
                    </a14:imgEffect>
                  </a14:imgLayer>
                </a14:imgProps>
              </a:ext>
              <a:ext uri="{28A0092B-C50C-407E-A947-70E740481C1C}">
                <a14:useLocalDpi xmlns:a14="http://schemas.microsoft.com/office/drawing/2010/main"/>
              </a:ext>
            </a:extLst>
          </a:blip>
          <a:srcRect/>
          <a:stretch>
            <a:fillRect/>
          </a:stretch>
        </p:blipFill>
        <p:spPr bwMode="auto">
          <a:xfrm>
            <a:off x="3179295" y="2061506"/>
            <a:ext cx="2684009" cy="3530842"/>
          </a:xfrm>
          <a:prstGeom prst="rect">
            <a:avLst/>
          </a:prstGeom>
          <a:solidFill>
            <a:schemeClr val="bg1"/>
          </a:solidFill>
          <a:ln>
            <a:solidFill>
              <a:schemeClr val="accent1">
                <a:lumMod val="60000"/>
                <a:lumOff val="40000"/>
              </a:schemeClr>
            </a:solidFill>
          </a:ln>
          <a:effectLst>
            <a:outerShdw blurRad="50800" dist="38100" dir="2700000" sx="0" sy="0" algn="tl" rotWithShape="0">
              <a:prstClr val="black">
                <a:alpha val="40000"/>
              </a:prstClr>
            </a:outerShdw>
            <a:reflection endPos="0" dir="5400000" sy="-100000" algn="bl" rotWithShape="0"/>
          </a:effectLst>
        </p:spPr>
      </p:pic>
      <p:pic>
        <p:nvPicPr>
          <p:cNvPr id="13" name="Picture 12"/>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7331497" y="1936640"/>
            <a:ext cx="5219106" cy="3927131"/>
          </a:xfrm>
          <a:prstGeom prst="rect">
            <a:avLst/>
          </a:prstGeom>
          <a:effectLst>
            <a:outerShdw blurRad="63500" dist="37357" dir="2700000" sx="0" sy="0" rotWithShape="0">
              <a:scrgbClr r="0" g="0" b="0"/>
            </a:outerShdw>
            <a:reflection endPos="0" dir="5400000" sy="-100000" algn="bl" rotWithShape="0"/>
          </a:effectLst>
        </p:spPr>
      </p:pic>
      <p:sp>
        <p:nvSpPr>
          <p:cNvPr id="17" name="Rectangle 16">
            <a:extLst>
              <a:ext uri="{FF2B5EF4-FFF2-40B4-BE49-F238E27FC236}">
                <a16:creationId xmlns:a16="http://schemas.microsoft.com/office/drawing/2014/main" id="{521C55A3-6539-C7E4-635C-2337A5D3D4F1}"/>
              </a:ext>
            </a:extLst>
          </p:cNvPr>
          <p:cNvSpPr/>
          <p:nvPr/>
        </p:nvSpPr>
        <p:spPr>
          <a:xfrm>
            <a:off x="11438534" y="1152000"/>
            <a:ext cx="1569441" cy="288145"/>
          </a:xfrm>
          <a:prstGeom prst="rect">
            <a:avLst/>
          </a:prstGeom>
          <a:solidFill>
            <a:schemeClr val="accent1">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108000" tIns="35999" rIns="108000" bIns="35999" numCol="1" spcCol="0" rtlCol="0" fromWordArt="0" anchor="ctr" anchorCtr="0" forceAA="0" compatLnSpc="1">
            <a:prstTxWarp prst="textNoShape">
              <a:avLst/>
            </a:prstTxWarp>
            <a:spAutoFit/>
          </a:bodyPr>
          <a:lstStyle/>
          <a:p>
            <a:pPr algn="r"/>
            <a:r>
              <a:rPr lang="en-US" sz="1400" b="1">
                <a:solidFill>
                  <a:srgbClr val="FFFFFF"/>
                </a:solidFill>
              </a:rPr>
              <a:t>Project example</a:t>
            </a:r>
            <a:endParaRPr lang="en-US" sz="1400" b="1" dirty="0" err="1">
              <a:solidFill>
                <a:srgbClr val="FFFFFF"/>
              </a:solidFill>
            </a:endParaRPr>
          </a:p>
        </p:txBody>
      </p:sp>
      <p:sp>
        <p:nvSpPr>
          <p:cNvPr id="28" name="Rectangle: Rounded Corners 27">
            <a:extLst>
              <a:ext uri="{FF2B5EF4-FFF2-40B4-BE49-F238E27FC236}">
                <a16:creationId xmlns:a16="http://schemas.microsoft.com/office/drawing/2014/main" id="{4812665F-AFCF-6FC0-783F-73AA5A0FF2F1}"/>
              </a:ext>
            </a:extLst>
          </p:cNvPr>
          <p:cNvSpPr/>
          <p:nvPr/>
        </p:nvSpPr>
        <p:spPr>
          <a:xfrm>
            <a:off x="449942" y="5756064"/>
            <a:ext cx="6054046" cy="1221285"/>
          </a:xfrm>
          <a:prstGeom prst="roundRect">
            <a:avLst>
              <a:gd name="adj" fmla="val 4866"/>
            </a:avLst>
          </a:prstGeom>
          <a:solidFill>
            <a:schemeClr val="accent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79388" indent="-179388">
              <a:spcBef>
                <a:spcPts val="600"/>
              </a:spcBef>
              <a:buSzPct val="100000"/>
              <a:buFont typeface="Wingdings" panose="05000000000000000000" pitchFamily="2" charset="2"/>
              <a:buChar char="§"/>
            </a:pPr>
            <a:r>
              <a:rPr lang="en-GB" sz="1400" dirty="0">
                <a:solidFill>
                  <a:schemeClr val="bg1"/>
                </a:solidFill>
                <a:latin typeface="SimonKucher" panose="020B0604020202020204" charset="0"/>
                <a:cs typeface="SimonKucher" panose="020B0604020202020204" charset="0"/>
              </a:rPr>
              <a:t>Long list of modules and items</a:t>
            </a:r>
          </a:p>
          <a:p>
            <a:pPr marL="179388" indent="-179388">
              <a:spcBef>
                <a:spcPts val="600"/>
              </a:spcBef>
              <a:buSzPct val="100000"/>
              <a:buFont typeface="Wingdings" panose="05000000000000000000" pitchFamily="2" charset="2"/>
              <a:buChar char="§"/>
            </a:pPr>
            <a:r>
              <a:rPr lang="en-GB" sz="1400" dirty="0">
                <a:solidFill>
                  <a:schemeClr val="bg1"/>
                </a:solidFill>
                <a:latin typeface="SimonKucher" panose="020B0604020202020204" charset="0"/>
                <a:cs typeface="SimonKucher" panose="020B0604020202020204" charset="0"/>
              </a:rPr>
              <a:t>No clear onboarding or upselling strategy</a:t>
            </a:r>
          </a:p>
          <a:p>
            <a:pPr marL="179388" indent="-179388">
              <a:spcBef>
                <a:spcPts val="600"/>
              </a:spcBef>
              <a:buSzPct val="100000"/>
              <a:buFont typeface="Wingdings" panose="05000000000000000000" pitchFamily="2" charset="2"/>
              <a:buChar char="§"/>
            </a:pPr>
            <a:r>
              <a:rPr lang="en-GB" sz="1400" dirty="0">
                <a:solidFill>
                  <a:schemeClr val="bg1"/>
                </a:solidFill>
                <a:latin typeface="SimonKucher" panose="020B0604020202020204" charset="0"/>
                <a:cs typeface="SimonKucher" panose="020B0604020202020204" charset="0"/>
              </a:rPr>
              <a:t>Difficult for customers to self select</a:t>
            </a:r>
          </a:p>
        </p:txBody>
      </p:sp>
      <p:sp>
        <p:nvSpPr>
          <p:cNvPr id="31" name="Rectangle: Rounded Corners 30">
            <a:extLst>
              <a:ext uri="{FF2B5EF4-FFF2-40B4-BE49-F238E27FC236}">
                <a16:creationId xmlns:a16="http://schemas.microsoft.com/office/drawing/2014/main" id="{B9EC3FAD-4E76-0202-2ED6-22D7E4EA3E33}"/>
              </a:ext>
            </a:extLst>
          </p:cNvPr>
          <p:cNvSpPr/>
          <p:nvPr/>
        </p:nvSpPr>
        <p:spPr>
          <a:xfrm>
            <a:off x="6884151" y="5756064"/>
            <a:ext cx="6133600" cy="1221285"/>
          </a:xfrm>
          <a:prstGeom prst="roundRect">
            <a:avLst>
              <a:gd name="adj" fmla="val 4866"/>
            </a:avLst>
          </a:prstGeom>
          <a:solidFill>
            <a:schemeClr val="accent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79388" indent="-179388">
              <a:spcBef>
                <a:spcPts val="600"/>
              </a:spcBef>
              <a:buSzPct val="100000"/>
              <a:buFont typeface="Wingdings" panose="05000000000000000000" pitchFamily="2" charset="2"/>
              <a:buChar char="§"/>
            </a:pPr>
            <a:r>
              <a:rPr lang="en-GB" sz="1400" dirty="0">
                <a:solidFill>
                  <a:schemeClr val="bg1"/>
                </a:solidFill>
              </a:rPr>
              <a:t>Simplifying the selection process for customers</a:t>
            </a:r>
          </a:p>
          <a:p>
            <a:pPr marL="179388" indent="-179388">
              <a:spcBef>
                <a:spcPts val="600"/>
              </a:spcBef>
              <a:buSzPct val="100000"/>
              <a:buFont typeface="Wingdings" panose="05000000000000000000" pitchFamily="2" charset="2"/>
              <a:buChar char="§"/>
            </a:pPr>
            <a:r>
              <a:rPr lang="en-GB" sz="1400" dirty="0">
                <a:solidFill>
                  <a:schemeClr val="bg1"/>
                </a:solidFill>
              </a:rPr>
              <a:t>Structure used by sales to force trade-off </a:t>
            </a:r>
          </a:p>
          <a:p>
            <a:pPr marL="179388" indent="-179388">
              <a:spcBef>
                <a:spcPts val="600"/>
              </a:spcBef>
              <a:buSzPct val="100000"/>
              <a:buFont typeface="Wingdings" panose="05000000000000000000" pitchFamily="2" charset="2"/>
              <a:buChar char="§"/>
            </a:pPr>
            <a:r>
              <a:rPr lang="en-GB" sz="1400" dirty="0">
                <a:solidFill>
                  <a:schemeClr val="bg1"/>
                </a:solidFill>
              </a:rPr>
              <a:t>Encourage upsell in negotiations with customers</a:t>
            </a:r>
          </a:p>
        </p:txBody>
      </p:sp>
      <p:sp>
        <p:nvSpPr>
          <p:cNvPr id="2" name="Rectangle 1">
            <a:extLst>
              <a:ext uri="{FF2B5EF4-FFF2-40B4-BE49-F238E27FC236}">
                <a16:creationId xmlns:a16="http://schemas.microsoft.com/office/drawing/2014/main" id="{A2E8A04C-0DEB-7AE4-23A3-88FD832886AB}"/>
              </a:ext>
            </a:extLst>
          </p:cNvPr>
          <p:cNvSpPr/>
          <p:nvPr>
            <p:custDataLst>
              <p:tags r:id="rId2"/>
            </p:custDataLst>
          </p:nvPr>
        </p:nvSpPr>
        <p:spPr>
          <a:xfrm>
            <a:off x="0" y="0"/>
            <a:ext cx="396000" cy="475785"/>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800">
                <a:solidFill>
                  <a:srgbClr val="FFFFFF"/>
                </a:solidFill>
              </a:rPr>
              <a:t>1</a:t>
            </a:r>
            <a:endParaRPr lang="en-US" sz="1800" dirty="0" err="1">
              <a:solidFill>
                <a:srgbClr val="FFFFFF"/>
              </a:solidFill>
            </a:endParaRPr>
          </a:p>
        </p:txBody>
      </p:sp>
    </p:spTree>
    <p:extLst>
      <p:ext uri="{BB962C8B-B14F-4D97-AF65-F5344CB8AC3E}">
        <p14:creationId xmlns:p14="http://schemas.microsoft.com/office/powerpoint/2010/main" val="3643210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Object 32" hidden="1">
            <a:extLst>
              <a:ext uri="{FF2B5EF4-FFF2-40B4-BE49-F238E27FC236}">
                <a16:creationId xmlns:a16="http://schemas.microsoft.com/office/drawing/2014/main" id="{090EFC53-9172-425B-80DC-A40288EAB540}"/>
              </a:ext>
            </a:extLst>
          </p:cNvPr>
          <p:cNvGraphicFramePr>
            <a:graphicFrameLocks noChangeAspect="1"/>
          </p:cNvGraphicFramePr>
          <p:nvPr>
            <p:custDataLst>
              <p:tags r:id="rId1"/>
            </p:custDataLst>
            <p:extLst>
              <p:ext uri="{D42A27DB-BD31-4B8C-83A1-F6EECF244321}">
                <p14:modId xmlns:p14="http://schemas.microsoft.com/office/powerpoint/2010/main" val="41070443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33" name="Object 32" hidden="1">
                        <a:extLst>
                          <a:ext uri="{FF2B5EF4-FFF2-40B4-BE49-F238E27FC236}">
                            <a16:creationId xmlns:a16="http://schemas.microsoft.com/office/drawing/2014/main" id="{090EFC53-9172-425B-80DC-A40288EAB54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6" name="Slide Number Placeholder 55">
            <a:extLst>
              <a:ext uri="{FF2B5EF4-FFF2-40B4-BE49-F238E27FC236}">
                <a16:creationId xmlns:a16="http://schemas.microsoft.com/office/drawing/2014/main" id="{B371C397-B267-40F2-A9A9-C5A27346EC64}"/>
              </a:ext>
            </a:extLst>
          </p:cNvPr>
          <p:cNvSpPr>
            <a:spLocks noGrp="1"/>
          </p:cNvSpPr>
          <p:nvPr>
            <p:ph type="sldNum" sz="quarter" idx="18"/>
          </p:nvPr>
        </p:nvSpPr>
        <p:spPr/>
        <p:txBody>
          <a:bodyPr/>
          <a:lstStyle/>
          <a:p>
            <a:pPr defTabSz="888980"/>
            <a:fld id="{3A65056A-10E9-40C8-A093-AA138EB7B919}" type="slidenum">
              <a:rPr lang="de-DE" smtClean="0"/>
              <a:pPr defTabSz="888980"/>
              <a:t>11</a:t>
            </a:fld>
            <a:endParaRPr lang="de-DE" dirty="0"/>
          </a:p>
        </p:txBody>
      </p:sp>
      <p:sp>
        <p:nvSpPr>
          <p:cNvPr id="6" name="Title 5">
            <a:extLst>
              <a:ext uri="{FF2B5EF4-FFF2-40B4-BE49-F238E27FC236}">
                <a16:creationId xmlns:a16="http://schemas.microsoft.com/office/drawing/2014/main" id="{99256F45-B8BD-417A-A17E-5FDCBFE8DA9D}"/>
              </a:ext>
            </a:extLst>
          </p:cNvPr>
          <p:cNvSpPr>
            <a:spLocks noGrp="1"/>
          </p:cNvSpPr>
          <p:nvPr>
            <p:ph type="title"/>
          </p:nvPr>
        </p:nvSpPr>
        <p:spPr>
          <a:xfrm>
            <a:off x="431800" y="396415"/>
            <a:ext cx="10836275" cy="667362"/>
          </a:xfrm>
        </p:spPr>
        <p:txBody>
          <a:bodyPr vert="horz"/>
          <a:lstStyle/>
          <a:p>
            <a:r>
              <a:rPr lang="en-US" dirty="0"/>
              <a:t>Pricing is a process from determining the price strategy, setting the price to finally implementing it</a:t>
            </a:r>
            <a:endParaRPr lang="en-ID" dirty="0"/>
          </a:p>
        </p:txBody>
      </p:sp>
      <p:sp>
        <p:nvSpPr>
          <p:cNvPr id="22" name="Footer Placeholder 21">
            <a:extLst>
              <a:ext uri="{FF2B5EF4-FFF2-40B4-BE49-F238E27FC236}">
                <a16:creationId xmlns:a16="http://schemas.microsoft.com/office/drawing/2014/main" id="{41BC005F-BF79-4A11-A1AA-B16F228D3F5E}"/>
              </a:ext>
            </a:extLst>
          </p:cNvPr>
          <p:cNvSpPr>
            <a:spLocks noGrp="1"/>
          </p:cNvSpPr>
          <p:nvPr>
            <p:ph type="ftr" sz="quarter" idx="17"/>
          </p:nvPr>
        </p:nvSpPr>
        <p:spPr/>
        <p:txBody>
          <a:bodyPr/>
          <a:lstStyle/>
          <a:p>
            <a:pPr defTabSz="888980"/>
            <a:r>
              <a:rPr lang="en-US"/>
              <a:t>Simon-Kucher | Pricing Excellence | Vereniging voor Mededingingsrecht | March 5th 2024</a:t>
            </a:r>
            <a:endParaRPr lang="de-DE" dirty="0"/>
          </a:p>
        </p:txBody>
      </p:sp>
      <p:sp>
        <p:nvSpPr>
          <p:cNvPr id="4" name="Text Placeholder 3">
            <a:extLst>
              <a:ext uri="{FF2B5EF4-FFF2-40B4-BE49-F238E27FC236}">
                <a16:creationId xmlns:a16="http://schemas.microsoft.com/office/drawing/2014/main" id="{7742584C-EA90-4F90-83FD-C9BDD9210B6A}"/>
              </a:ext>
            </a:extLst>
          </p:cNvPr>
          <p:cNvSpPr>
            <a:spLocks noGrp="1"/>
          </p:cNvSpPr>
          <p:nvPr>
            <p:ph type="body" sz="quarter" idx="14"/>
          </p:nvPr>
        </p:nvSpPr>
        <p:spPr/>
        <p:txBody>
          <a:bodyPr/>
          <a:lstStyle/>
          <a:p>
            <a:r>
              <a:rPr lang="en-ID" dirty="0"/>
              <a:t>Source: Simon-Kucher</a:t>
            </a:r>
          </a:p>
        </p:txBody>
      </p:sp>
      <p:sp>
        <p:nvSpPr>
          <p:cNvPr id="2" name="Text Placeholder 1">
            <a:extLst>
              <a:ext uri="{FF2B5EF4-FFF2-40B4-BE49-F238E27FC236}">
                <a16:creationId xmlns:a16="http://schemas.microsoft.com/office/drawing/2014/main" id="{5E791910-715C-1AEA-00CE-3789692534F7}"/>
              </a:ext>
            </a:extLst>
          </p:cNvPr>
          <p:cNvSpPr>
            <a:spLocks noGrp="1"/>
          </p:cNvSpPr>
          <p:nvPr>
            <p:ph type="body" sz="quarter" idx="19"/>
          </p:nvPr>
        </p:nvSpPr>
        <p:spPr/>
        <p:txBody>
          <a:bodyPr/>
          <a:lstStyle/>
          <a:p>
            <a:endParaRPr lang="en-US"/>
          </a:p>
        </p:txBody>
      </p:sp>
      <p:sp>
        <p:nvSpPr>
          <p:cNvPr id="3" name="Rectangle 2">
            <a:extLst>
              <a:ext uri="{FF2B5EF4-FFF2-40B4-BE49-F238E27FC236}">
                <a16:creationId xmlns:a16="http://schemas.microsoft.com/office/drawing/2014/main" id="{5A9073AE-1C54-6176-5506-61F41A48CEF3}"/>
              </a:ext>
            </a:extLst>
          </p:cNvPr>
          <p:cNvSpPr/>
          <p:nvPr/>
        </p:nvSpPr>
        <p:spPr>
          <a:xfrm>
            <a:off x="451788" y="1654058"/>
            <a:ext cx="3858768" cy="5299075"/>
          </a:xfrm>
          <a:prstGeom prst="rect">
            <a:avLst/>
          </a:prstGeom>
          <a:solidFill>
            <a:srgbClr val="EEF1F3"/>
          </a:solidFill>
          <a:ln w="9525">
            <a:noFill/>
          </a:ln>
          <a:effectLst>
            <a:outerShdw dist="50800" dir="5400000" algn="ctr" rotWithShape="0">
              <a:schemeClr val="accent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3600" tIns="1368000" rIns="182880" bIns="18288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1" i="0" u="none" strike="noStrike" kern="1200" cap="none" spc="0" normalizeH="0" baseline="0" noProof="0" dirty="0">
                <a:ln>
                  <a:noFill/>
                </a:ln>
                <a:solidFill>
                  <a:schemeClr val="accent1"/>
                </a:solidFill>
                <a:effectLst/>
                <a:uLnTx/>
                <a:uFillTx/>
                <a:latin typeface="+mj-lt"/>
                <a:ea typeface="+mn-ea"/>
                <a:cs typeface="+mn-cs"/>
              </a:rPr>
              <a:t>Price Strategy</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0" i="0" u="none" strike="noStrike" kern="1200" cap="none" spc="0" normalizeH="0" baseline="0" noProof="0" dirty="0">
                <a:ln>
                  <a:noFill/>
                </a:ln>
                <a:solidFill>
                  <a:schemeClr val="accent1"/>
                </a:solidFill>
                <a:effectLst/>
                <a:uLnTx/>
                <a:uFillTx/>
                <a:latin typeface="+mj-lt"/>
                <a:ea typeface="+mn-ea"/>
                <a:cs typeface="+mn-cs"/>
              </a:rPr>
              <a:t>Set the right direction</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endParaRPr kumimoji="0" lang="en-US" sz="1600" b="0" i="0" u="none" strike="noStrike" kern="1200" cap="none" spc="0" normalizeH="0" baseline="0" noProof="0" dirty="0">
              <a:ln>
                <a:noFill/>
              </a:ln>
              <a:solidFill>
                <a:schemeClr val="accent1"/>
              </a:solidFill>
              <a:effectLst/>
              <a:uLnTx/>
              <a:uFillTx/>
              <a:latin typeface="+mj-lt"/>
              <a:ea typeface="+mn-ea"/>
              <a:cs typeface="+mn-cs"/>
            </a:endParaRPr>
          </a:p>
        </p:txBody>
      </p:sp>
      <p:sp>
        <p:nvSpPr>
          <p:cNvPr id="5" name="Rectangle 4">
            <a:extLst>
              <a:ext uri="{FF2B5EF4-FFF2-40B4-BE49-F238E27FC236}">
                <a16:creationId xmlns:a16="http://schemas.microsoft.com/office/drawing/2014/main" id="{A6D8880D-F834-2518-3CEA-B738AB301434}"/>
              </a:ext>
            </a:extLst>
          </p:cNvPr>
          <p:cNvSpPr/>
          <p:nvPr/>
        </p:nvSpPr>
        <p:spPr>
          <a:xfrm>
            <a:off x="4800112" y="1654058"/>
            <a:ext cx="3858768" cy="5299075"/>
          </a:xfrm>
          <a:prstGeom prst="rect">
            <a:avLst/>
          </a:prstGeom>
          <a:solidFill>
            <a:schemeClr val="bg1"/>
          </a:solidFill>
          <a:ln w="28575">
            <a:solidFill>
              <a:srgbClr val="C80041"/>
            </a:solidFill>
          </a:ln>
          <a:effectLst>
            <a:outerShdw dist="50800" dir="5400000" algn="ctr" rotWithShape="0">
              <a:srgbClr val="C8004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3600" tIns="1368000" rIns="182880" bIns="18288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1" i="0" u="none" strike="noStrike" kern="1200" cap="none" spc="0" normalizeH="0" baseline="0" noProof="0" dirty="0">
                <a:ln>
                  <a:noFill/>
                </a:ln>
                <a:solidFill>
                  <a:srgbClr val="212721"/>
                </a:solidFill>
                <a:effectLst/>
                <a:uLnTx/>
                <a:uFillTx/>
                <a:latin typeface="+mj-lt"/>
                <a:ea typeface="+mn-ea"/>
                <a:cs typeface="+mn-cs"/>
              </a:rPr>
              <a:t>Price Setting</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0" i="0" u="none" strike="noStrike" kern="1200" cap="none" spc="0" normalizeH="0" baseline="0" noProof="0" dirty="0">
                <a:ln>
                  <a:noFill/>
                </a:ln>
                <a:solidFill>
                  <a:srgbClr val="212721"/>
                </a:solidFill>
                <a:effectLst/>
                <a:uLnTx/>
                <a:uFillTx/>
                <a:latin typeface="+mj-lt"/>
                <a:ea typeface="+mn-ea"/>
                <a:cs typeface="+mn-cs"/>
              </a:rPr>
              <a:t>Know the price you deserve</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endParaRPr kumimoji="0" lang="en-US" sz="1600" b="0" i="0" u="none" strike="noStrike" kern="1200" cap="none" spc="0" normalizeH="0" baseline="0" noProof="0" dirty="0">
              <a:ln>
                <a:noFill/>
              </a:ln>
              <a:solidFill>
                <a:srgbClr val="212721"/>
              </a:solidFill>
              <a:effectLst/>
              <a:uLnTx/>
              <a:uFillTx/>
              <a:latin typeface="+mj-lt"/>
              <a:ea typeface="+mn-ea"/>
              <a:cs typeface="+mn-cs"/>
            </a:endParaRPr>
          </a:p>
        </p:txBody>
      </p:sp>
      <p:cxnSp>
        <p:nvCxnSpPr>
          <p:cNvPr id="8" name="Straight Connector 7">
            <a:extLst>
              <a:ext uri="{FF2B5EF4-FFF2-40B4-BE49-F238E27FC236}">
                <a16:creationId xmlns:a16="http://schemas.microsoft.com/office/drawing/2014/main" id="{5519ECC9-21D1-D9C2-3A94-8FA00A2FBD5A}"/>
              </a:ext>
            </a:extLst>
          </p:cNvPr>
          <p:cNvCxnSpPr>
            <a:cxnSpLocks/>
          </p:cNvCxnSpPr>
          <p:nvPr/>
        </p:nvCxnSpPr>
        <p:spPr>
          <a:xfrm>
            <a:off x="625205" y="3750927"/>
            <a:ext cx="666000"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BCCA6E6-B1FE-2265-7011-E6379B118C82}"/>
              </a:ext>
            </a:extLst>
          </p:cNvPr>
          <p:cNvCxnSpPr>
            <a:cxnSpLocks/>
          </p:cNvCxnSpPr>
          <p:nvPr/>
        </p:nvCxnSpPr>
        <p:spPr>
          <a:xfrm>
            <a:off x="4950489" y="3750927"/>
            <a:ext cx="666000" cy="0"/>
          </a:xfrm>
          <a:prstGeom prst="line">
            <a:avLst/>
          </a:prstGeom>
          <a:ln w="38100">
            <a:solidFill>
              <a:srgbClr val="C80041"/>
            </a:solidFill>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0D5B11C9-F06B-445C-ECC1-6CA4259E2677}"/>
              </a:ext>
            </a:extLst>
          </p:cNvPr>
          <p:cNvGrpSpPr/>
          <p:nvPr/>
        </p:nvGrpSpPr>
        <p:grpSpPr>
          <a:xfrm>
            <a:off x="1932538" y="1512000"/>
            <a:ext cx="897269" cy="897269"/>
            <a:chOff x="598701" y="1868044"/>
            <a:chExt cx="897269" cy="897269"/>
          </a:xfrm>
        </p:grpSpPr>
        <p:sp>
          <p:nvSpPr>
            <p:cNvPr id="40" name="Oval 5">
              <a:extLst>
                <a:ext uri="{FF2B5EF4-FFF2-40B4-BE49-F238E27FC236}">
                  <a16:creationId xmlns:a16="http://schemas.microsoft.com/office/drawing/2014/main" id="{912B65CA-D27F-427E-0D32-2C70886B12E9}"/>
                </a:ext>
              </a:extLst>
            </p:cNvPr>
            <p:cNvSpPr/>
            <p:nvPr/>
          </p:nvSpPr>
          <p:spPr>
            <a:xfrm>
              <a:off x="598701" y="1868044"/>
              <a:ext cx="897269" cy="897269"/>
            </a:xfrm>
            <a:prstGeom prst="roundRect">
              <a:avLst>
                <a:gd name="adj" fmla="val 9407"/>
              </a:avLst>
            </a:prstGeom>
            <a:solidFill>
              <a:srgbClr val="A8B9C3"/>
            </a:solidFill>
            <a:ln w="9525" cap="flat" cmpd="sng" algn="ctr">
              <a:noFill/>
              <a:prstDash val="solid"/>
              <a:miter lim="800000"/>
            </a:ln>
            <a:effectLst/>
          </p:spPr>
          <p:txBody>
            <a:bodyPr wrap="square"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SimonKucher" pitchFamily="2" charset="0"/>
              </a:endParaRPr>
            </a:p>
          </p:txBody>
        </p:sp>
        <p:grpSp>
          <p:nvGrpSpPr>
            <p:cNvPr id="41" name="Group 40">
              <a:extLst>
                <a:ext uri="{FF2B5EF4-FFF2-40B4-BE49-F238E27FC236}">
                  <a16:creationId xmlns:a16="http://schemas.microsoft.com/office/drawing/2014/main" id="{C46631E0-F5FD-674B-1339-AE1EA21017A4}"/>
                </a:ext>
              </a:extLst>
            </p:cNvPr>
            <p:cNvGrpSpPr/>
            <p:nvPr/>
          </p:nvGrpSpPr>
          <p:grpSpPr>
            <a:xfrm>
              <a:off x="908534" y="1971118"/>
              <a:ext cx="265922" cy="658367"/>
              <a:chOff x="4276077" y="5304198"/>
              <a:chExt cx="369160" cy="913964"/>
            </a:xfrm>
            <a:solidFill>
              <a:schemeClr val="bg1"/>
            </a:solidFill>
          </p:grpSpPr>
          <p:sp>
            <p:nvSpPr>
              <p:cNvPr id="42" name="Oval 31">
                <a:extLst>
                  <a:ext uri="{FF2B5EF4-FFF2-40B4-BE49-F238E27FC236}">
                    <a16:creationId xmlns:a16="http://schemas.microsoft.com/office/drawing/2014/main" id="{433F05C0-85A0-9891-D938-D731E54FECE5}"/>
                  </a:ext>
                </a:extLst>
              </p:cNvPr>
              <p:cNvSpPr/>
              <p:nvPr/>
            </p:nvSpPr>
            <p:spPr>
              <a:xfrm>
                <a:off x="4281334" y="5466223"/>
                <a:ext cx="358646" cy="207431"/>
              </a:xfrm>
              <a:custGeom>
                <a:avLst/>
                <a:gdLst/>
                <a:ahLst/>
                <a:cxnLst/>
                <a:rect l="l" t="t" r="r" b="b"/>
                <a:pathLst>
                  <a:path w="647764" h="374650">
                    <a:moveTo>
                      <a:pt x="324483" y="0"/>
                    </a:moveTo>
                    <a:cubicBezTo>
                      <a:pt x="373022" y="0"/>
                      <a:pt x="415201" y="71479"/>
                      <a:pt x="435929" y="176657"/>
                    </a:cubicBezTo>
                    <a:cubicBezTo>
                      <a:pt x="461679" y="152851"/>
                      <a:pt x="496320" y="139700"/>
                      <a:pt x="534033" y="139700"/>
                    </a:cubicBezTo>
                    <a:cubicBezTo>
                      <a:pt x="578806" y="139700"/>
                      <a:pt x="619251" y="158236"/>
                      <a:pt x="647764" y="188388"/>
                    </a:cubicBezTo>
                    <a:cubicBezTo>
                      <a:pt x="595964" y="206511"/>
                      <a:pt x="544130" y="249736"/>
                      <a:pt x="506737" y="310571"/>
                    </a:cubicBezTo>
                    <a:cubicBezTo>
                      <a:pt x="493849" y="331539"/>
                      <a:pt x="483602" y="353093"/>
                      <a:pt x="476470" y="374650"/>
                    </a:cubicBezTo>
                    <a:lnTo>
                      <a:pt x="166137" y="374650"/>
                    </a:lnTo>
                    <a:cubicBezTo>
                      <a:pt x="159012" y="353090"/>
                      <a:pt x="148766" y="331538"/>
                      <a:pt x="135879" y="310571"/>
                    </a:cubicBezTo>
                    <a:cubicBezTo>
                      <a:pt x="99721" y="251745"/>
                      <a:pt x="50060" y="209385"/>
                      <a:pt x="0" y="190172"/>
                    </a:cubicBezTo>
                    <a:cubicBezTo>
                      <a:pt x="28333" y="158875"/>
                      <a:pt x="69394" y="139700"/>
                      <a:pt x="114933" y="139700"/>
                    </a:cubicBezTo>
                    <a:cubicBezTo>
                      <a:pt x="152646" y="139700"/>
                      <a:pt x="187287" y="152851"/>
                      <a:pt x="213037" y="176657"/>
                    </a:cubicBezTo>
                    <a:cubicBezTo>
                      <a:pt x="233765" y="71479"/>
                      <a:pt x="275944" y="0"/>
                      <a:pt x="324483" y="0"/>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43" name="Freeform 83">
                <a:extLst>
                  <a:ext uri="{FF2B5EF4-FFF2-40B4-BE49-F238E27FC236}">
                    <a16:creationId xmlns:a16="http://schemas.microsoft.com/office/drawing/2014/main" id="{E59170E4-345E-8119-A1D7-313479B862AA}"/>
                  </a:ext>
                </a:extLst>
              </p:cNvPr>
              <p:cNvSpPr/>
              <p:nvPr/>
            </p:nvSpPr>
            <p:spPr>
              <a:xfrm>
                <a:off x="4335846" y="5756056"/>
                <a:ext cx="249621" cy="288734"/>
              </a:xfrm>
              <a:custGeom>
                <a:avLst/>
                <a:gdLst>
                  <a:gd name="connsiteX0" fmla="*/ 120650 w 450850"/>
                  <a:gd name="connsiteY0" fmla="*/ 6350 h 520700"/>
                  <a:gd name="connsiteX1" fmla="*/ 336550 w 450850"/>
                  <a:gd name="connsiteY1" fmla="*/ 0 h 520700"/>
                  <a:gd name="connsiteX2" fmla="*/ 450850 w 450850"/>
                  <a:gd name="connsiteY2" fmla="*/ 520700 h 520700"/>
                  <a:gd name="connsiteX3" fmla="*/ 0 w 450850"/>
                  <a:gd name="connsiteY3" fmla="*/ 514350 h 520700"/>
                  <a:gd name="connsiteX4" fmla="*/ 120650 w 450850"/>
                  <a:gd name="connsiteY4" fmla="*/ 6350 h 520700"/>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5143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5143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5143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9906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9906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9906 h 521493"/>
                  <a:gd name="connsiteX4" fmla="*/ 120650 w 450850"/>
                  <a:gd name="connsiteY4" fmla="*/ 0 h 52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850" h="521493">
                    <a:moveTo>
                      <a:pt x="120650" y="0"/>
                    </a:moveTo>
                    <a:lnTo>
                      <a:pt x="336550" y="793"/>
                    </a:lnTo>
                    <a:cubicBezTo>
                      <a:pt x="341312" y="255322"/>
                      <a:pt x="412750" y="347926"/>
                      <a:pt x="450850" y="521493"/>
                    </a:cubicBezTo>
                    <a:lnTo>
                      <a:pt x="0" y="519906"/>
                    </a:lnTo>
                    <a:cubicBezTo>
                      <a:pt x="40217" y="348192"/>
                      <a:pt x="113771" y="257439"/>
                      <a:pt x="120650" y="0"/>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44" name="Round Same Side Corner Rectangle 84">
                <a:extLst>
                  <a:ext uri="{FF2B5EF4-FFF2-40B4-BE49-F238E27FC236}">
                    <a16:creationId xmlns:a16="http://schemas.microsoft.com/office/drawing/2014/main" id="{D37D212F-2A02-49F5-D3EB-D4BADF365957}"/>
                  </a:ext>
                </a:extLst>
              </p:cNvPr>
              <p:cNvSpPr/>
              <p:nvPr/>
            </p:nvSpPr>
            <p:spPr>
              <a:xfrm>
                <a:off x="4311016" y="6055667"/>
                <a:ext cx="299281" cy="39553"/>
              </a:xfrm>
              <a:prstGeom prst="round2SameRect">
                <a:avLst>
                  <a:gd name="adj1" fmla="val 50000"/>
                  <a:gd name="adj2" fmla="val 0"/>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45" name="Round Same Side Corner Rectangle 85">
                <a:extLst>
                  <a:ext uri="{FF2B5EF4-FFF2-40B4-BE49-F238E27FC236}">
                    <a16:creationId xmlns:a16="http://schemas.microsoft.com/office/drawing/2014/main" id="{59A389EE-4FC8-021B-A806-26291BACCDB3}"/>
                  </a:ext>
                </a:extLst>
              </p:cNvPr>
              <p:cNvSpPr/>
              <p:nvPr/>
            </p:nvSpPr>
            <p:spPr>
              <a:xfrm>
                <a:off x="4276077" y="6106096"/>
                <a:ext cx="369160" cy="112066"/>
              </a:xfrm>
              <a:prstGeom prst="round2SameRect">
                <a:avLst>
                  <a:gd name="adj1" fmla="val 25904"/>
                  <a:gd name="adj2" fmla="val 0"/>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46" name="Rounded Rectangle 86">
                <a:extLst>
                  <a:ext uri="{FF2B5EF4-FFF2-40B4-BE49-F238E27FC236}">
                    <a16:creationId xmlns:a16="http://schemas.microsoft.com/office/drawing/2014/main" id="{592194E2-7D58-2E4B-BABF-DA01DA426D88}"/>
                  </a:ext>
                </a:extLst>
              </p:cNvPr>
              <p:cNvSpPr/>
              <p:nvPr/>
            </p:nvSpPr>
            <p:spPr>
              <a:xfrm>
                <a:off x="4355843" y="5684532"/>
                <a:ext cx="209628" cy="60647"/>
              </a:xfrm>
              <a:prstGeom prst="round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47" name="Plus 87">
                <a:extLst>
                  <a:ext uri="{FF2B5EF4-FFF2-40B4-BE49-F238E27FC236}">
                    <a16:creationId xmlns:a16="http://schemas.microsoft.com/office/drawing/2014/main" id="{9F7A68C3-6463-CCE9-B62C-EF8157F89E6A}"/>
                  </a:ext>
                </a:extLst>
              </p:cNvPr>
              <p:cNvSpPr>
                <a:spLocks noChangeAspect="1"/>
              </p:cNvSpPr>
              <p:nvPr/>
            </p:nvSpPr>
            <p:spPr>
              <a:xfrm>
                <a:off x="4352656" y="5304198"/>
                <a:ext cx="216000" cy="216000"/>
              </a:xfrm>
              <a:prstGeom prst="mathPlus">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ndParaRPr>
              </a:p>
            </p:txBody>
          </p:sp>
        </p:grpSp>
      </p:grpSp>
      <p:grpSp>
        <p:nvGrpSpPr>
          <p:cNvPr id="48" name="Group 47">
            <a:extLst>
              <a:ext uri="{FF2B5EF4-FFF2-40B4-BE49-F238E27FC236}">
                <a16:creationId xmlns:a16="http://schemas.microsoft.com/office/drawing/2014/main" id="{6EF2BC6C-C1C2-43CD-DE2E-E5C004722B26}"/>
              </a:ext>
            </a:extLst>
          </p:cNvPr>
          <p:cNvGrpSpPr/>
          <p:nvPr/>
        </p:nvGrpSpPr>
        <p:grpSpPr>
          <a:xfrm>
            <a:off x="6280862" y="1512000"/>
            <a:ext cx="897269" cy="897269"/>
            <a:chOff x="4950489" y="1868044"/>
            <a:chExt cx="897269" cy="897269"/>
          </a:xfrm>
        </p:grpSpPr>
        <p:sp>
          <p:nvSpPr>
            <p:cNvPr id="49" name="Oval 5">
              <a:extLst>
                <a:ext uri="{FF2B5EF4-FFF2-40B4-BE49-F238E27FC236}">
                  <a16:creationId xmlns:a16="http://schemas.microsoft.com/office/drawing/2014/main" id="{14D15C82-C6BD-5623-1758-BAD0357C8CF2}"/>
                </a:ext>
              </a:extLst>
            </p:cNvPr>
            <p:cNvSpPr/>
            <p:nvPr/>
          </p:nvSpPr>
          <p:spPr>
            <a:xfrm>
              <a:off x="4950489" y="1868044"/>
              <a:ext cx="897269" cy="897269"/>
            </a:xfrm>
            <a:prstGeom prst="roundRect">
              <a:avLst>
                <a:gd name="adj" fmla="val 9407"/>
              </a:avLst>
            </a:prstGeom>
            <a:solidFill>
              <a:srgbClr val="C80041"/>
            </a:solidFill>
            <a:ln w="9525" cap="flat" cmpd="sng" algn="ctr">
              <a:noFill/>
              <a:prstDash val="solid"/>
              <a:miter lim="800000"/>
            </a:ln>
            <a:effectLst/>
          </p:spPr>
          <p:txBody>
            <a:bodyPr wrap="square"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SimonKucher" pitchFamily="2" charset="0"/>
              </a:endParaRPr>
            </a:p>
          </p:txBody>
        </p:sp>
        <p:sp>
          <p:nvSpPr>
            <p:cNvPr id="50" name="Freeform 412">
              <a:extLst>
                <a:ext uri="{FF2B5EF4-FFF2-40B4-BE49-F238E27FC236}">
                  <a16:creationId xmlns:a16="http://schemas.microsoft.com/office/drawing/2014/main" id="{BF10AA70-923E-F163-2973-297B0A8B3A86}"/>
                </a:ext>
              </a:extLst>
            </p:cNvPr>
            <p:cNvSpPr/>
            <p:nvPr/>
          </p:nvSpPr>
          <p:spPr>
            <a:xfrm rot="18445589">
              <a:off x="5143728" y="2175355"/>
              <a:ext cx="552577" cy="276131"/>
            </a:xfrm>
            <a:custGeom>
              <a:avLst/>
              <a:gdLst>
                <a:gd name="connsiteX0" fmla="*/ 331486 w 407906"/>
                <a:gd name="connsiteY0" fmla="*/ 86671 h 203837"/>
                <a:gd name="connsiteX1" fmla="*/ 341100 w 407906"/>
                <a:gd name="connsiteY1" fmla="*/ 101861 h 203837"/>
                <a:gd name="connsiteX2" fmla="*/ 340439 w 407906"/>
                <a:gd name="connsiteY2" fmla="*/ 101885 h 203837"/>
                <a:gd name="connsiteX3" fmla="*/ 341131 w 407906"/>
                <a:gd name="connsiteY3" fmla="*/ 101912 h 203837"/>
                <a:gd name="connsiteX4" fmla="*/ 265663 w 407906"/>
                <a:gd name="connsiteY4" fmla="*/ 191628 h 203837"/>
                <a:gd name="connsiteX5" fmla="*/ 249314 w 407906"/>
                <a:gd name="connsiteY5" fmla="*/ 203216 h 203837"/>
                <a:gd name="connsiteX6" fmla="*/ 249408 w 407906"/>
                <a:gd name="connsiteY6" fmla="*/ 202287 h 203837"/>
                <a:gd name="connsiteX7" fmla="*/ 241733 w 407906"/>
                <a:gd name="connsiteY7" fmla="*/ 203837 h 203837"/>
                <a:gd name="connsiteX8" fmla="*/ 26550 w 407906"/>
                <a:gd name="connsiteY8" fmla="*/ 203837 h 203837"/>
                <a:gd name="connsiteX9" fmla="*/ 0 w 407906"/>
                <a:gd name="connsiteY9" fmla="*/ 177287 h 203837"/>
                <a:gd name="connsiteX10" fmla="*/ 0 w 407906"/>
                <a:gd name="connsiteY10" fmla="*/ 26550 h 203837"/>
                <a:gd name="connsiteX11" fmla="*/ 26550 w 407906"/>
                <a:gd name="connsiteY11" fmla="*/ 0 h 203837"/>
                <a:gd name="connsiteX12" fmla="*/ 241733 w 407906"/>
                <a:gd name="connsiteY12" fmla="*/ 0 h 203837"/>
                <a:gd name="connsiteX13" fmla="*/ 249190 w 407906"/>
                <a:gd name="connsiteY13" fmla="*/ 1506 h 203837"/>
                <a:gd name="connsiteX14" fmla="*/ 249082 w 407906"/>
                <a:gd name="connsiteY14" fmla="*/ 740 h 203837"/>
                <a:gd name="connsiteX15" fmla="*/ 259833 w 407906"/>
                <a:gd name="connsiteY15" fmla="*/ 7291 h 203837"/>
                <a:gd name="connsiteX16" fmla="*/ 259977 w 407906"/>
                <a:gd name="connsiteY16" fmla="*/ 7419 h 203837"/>
                <a:gd name="connsiteX17" fmla="*/ 260506 w 407906"/>
                <a:gd name="connsiteY17" fmla="*/ 7776 h 203837"/>
                <a:gd name="connsiteX18" fmla="*/ 260699 w 407906"/>
                <a:gd name="connsiteY18" fmla="*/ 8062 h 203837"/>
                <a:gd name="connsiteX19" fmla="*/ 265454 w 407906"/>
                <a:gd name="connsiteY19" fmla="*/ 12295 h 203837"/>
                <a:gd name="connsiteX20" fmla="*/ 285649 w 407906"/>
                <a:gd name="connsiteY20" fmla="*/ 33504 h 203837"/>
                <a:gd name="connsiteX21" fmla="*/ 289180 w 407906"/>
                <a:gd name="connsiteY21" fmla="*/ 37450 h 203837"/>
                <a:gd name="connsiteX22" fmla="*/ 288330 w 407906"/>
                <a:gd name="connsiteY22" fmla="*/ 37998 h 203837"/>
                <a:gd name="connsiteX23" fmla="*/ 269989 w 407906"/>
                <a:gd name="connsiteY23" fmla="*/ 56732 h 203837"/>
                <a:gd name="connsiteX24" fmla="*/ 263152 w 407906"/>
                <a:gd name="connsiteY24" fmla="*/ 67797 h 203837"/>
                <a:gd name="connsiteX25" fmla="*/ 258904 w 407906"/>
                <a:gd name="connsiteY25" fmla="*/ 68624 h 203837"/>
                <a:gd name="connsiteX26" fmla="*/ 248385 w 407906"/>
                <a:gd name="connsiteY26" fmla="*/ 75609 h 203837"/>
                <a:gd name="connsiteX27" fmla="*/ 248385 w 407906"/>
                <a:gd name="connsiteY27" fmla="*/ 120582 h 203837"/>
                <a:gd name="connsiteX28" fmla="*/ 293358 w 407906"/>
                <a:gd name="connsiteY28" fmla="*/ 120582 h 203837"/>
                <a:gd name="connsiteX29" fmla="*/ 302672 w 407906"/>
                <a:gd name="connsiteY29" fmla="*/ 98096 h 203837"/>
                <a:gd name="connsiteX30" fmla="*/ 302287 w 407906"/>
                <a:gd name="connsiteY30" fmla="*/ 96117 h 203837"/>
                <a:gd name="connsiteX31" fmla="*/ 306492 w 407906"/>
                <a:gd name="connsiteY31" fmla="*/ 89743 h 203837"/>
                <a:gd name="connsiteX32" fmla="*/ 319916 w 407906"/>
                <a:gd name="connsiteY32" fmla="*/ 76320 h 203837"/>
                <a:gd name="connsiteX33" fmla="*/ 322217 w 407906"/>
                <a:gd name="connsiteY33" fmla="*/ 75113 h 203837"/>
                <a:gd name="connsiteX34" fmla="*/ 390306 w 407906"/>
                <a:gd name="connsiteY34" fmla="*/ 51314 h 203837"/>
                <a:gd name="connsiteX35" fmla="*/ 380856 w 407906"/>
                <a:gd name="connsiteY35" fmla="*/ 157674 h 203837"/>
                <a:gd name="connsiteX36" fmla="*/ 361458 w 407906"/>
                <a:gd name="connsiteY36" fmla="*/ 172715 h 203837"/>
                <a:gd name="connsiteX37" fmla="*/ 360892 w 407906"/>
                <a:gd name="connsiteY37" fmla="*/ 172957 h 203837"/>
                <a:gd name="connsiteX38" fmla="*/ 353686 w 407906"/>
                <a:gd name="connsiteY38" fmla="*/ 178149 h 203837"/>
                <a:gd name="connsiteX39" fmla="*/ 342624 w 407906"/>
                <a:gd name="connsiteY39" fmla="*/ 184434 h 203837"/>
                <a:gd name="connsiteX40" fmla="*/ 315781 w 407906"/>
                <a:gd name="connsiteY40" fmla="*/ 194898 h 203837"/>
                <a:gd name="connsiteX41" fmla="*/ 300415 w 407906"/>
                <a:gd name="connsiteY41" fmla="*/ 201200 h 203837"/>
                <a:gd name="connsiteX42" fmla="*/ 299192 w 407906"/>
                <a:gd name="connsiteY42" fmla="*/ 201056 h 203837"/>
                <a:gd name="connsiteX43" fmla="*/ 297682 w 407906"/>
                <a:gd name="connsiteY43" fmla="*/ 201682 h 203837"/>
                <a:gd name="connsiteX44" fmla="*/ 289264 w 407906"/>
                <a:gd name="connsiteY44" fmla="*/ 198195 h 203837"/>
                <a:gd name="connsiteX45" fmla="*/ 285777 w 407906"/>
                <a:gd name="connsiteY45" fmla="*/ 189777 h 203837"/>
                <a:gd name="connsiteX46" fmla="*/ 286578 w 407906"/>
                <a:gd name="connsiteY46" fmla="*/ 185663 h 203837"/>
                <a:gd name="connsiteX47" fmla="*/ 286801 w 407906"/>
                <a:gd name="connsiteY47" fmla="*/ 185069 h 203837"/>
                <a:gd name="connsiteX48" fmla="*/ 289264 w 407906"/>
                <a:gd name="connsiteY48" fmla="*/ 181360 h 203837"/>
                <a:gd name="connsiteX49" fmla="*/ 293720 w 407906"/>
                <a:gd name="connsiteY49" fmla="*/ 179514 h 203837"/>
                <a:gd name="connsiteX50" fmla="*/ 292650 w 407906"/>
                <a:gd name="connsiteY50" fmla="*/ 179023 h 203837"/>
                <a:gd name="connsiteX51" fmla="*/ 296526 w 407906"/>
                <a:gd name="connsiteY51" fmla="*/ 178352 h 203837"/>
                <a:gd name="connsiteX52" fmla="*/ 297682 w 407906"/>
                <a:gd name="connsiteY52" fmla="*/ 177873 h 203837"/>
                <a:gd name="connsiteX53" fmla="*/ 298027 w 407906"/>
                <a:gd name="connsiteY53" fmla="*/ 178016 h 203837"/>
                <a:gd name="connsiteX54" fmla="*/ 305586 w 407906"/>
                <a:gd name="connsiteY54" fmla="*/ 175333 h 203837"/>
                <a:gd name="connsiteX55" fmla="*/ 313051 w 407906"/>
                <a:gd name="connsiteY55" fmla="*/ 172150 h 203837"/>
                <a:gd name="connsiteX56" fmla="*/ 334890 w 407906"/>
                <a:gd name="connsiteY56" fmla="*/ 163050 h 203837"/>
                <a:gd name="connsiteX57" fmla="*/ 344392 w 407906"/>
                <a:gd name="connsiteY57" fmla="*/ 158088 h 203837"/>
                <a:gd name="connsiteX58" fmla="*/ 348497 w 407906"/>
                <a:gd name="connsiteY58" fmla="*/ 155377 h 203837"/>
                <a:gd name="connsiteX59" fmla="*/ 352201 w 407906"/>
                <a:gd name="connsiteY59" fmla="*/ 153449 h 203837"/>
                <a:gd name="connsiteX60" fmla="*/ 362667 w 407906"/>
                <a:gd name="connsiteY60" fmla="*/ 144789 h 203837"/>
                <a:gd name="connsiteX61" fmla="*/ 376674 w 407906"/>
                <a:gd name="connsiteY61" fmla="*/ 124051 h 203837"/>
                <a:gd name="connsiteX62" fmla="*/ 376680 w 407906"/>
                <a:gd name="connsiteY62" fmla="*/ 124019 h 203837"/>
                <a:gd name="connsiteX63" fmla="*/ 378136 w 407906"/>
                <a:gd name="connsiteY63" fmla="*/ 122038 h 203837"/>
                <a:gd name="connsiteX64" fmla="*/ 384669 w 407906"/>
                <a:gd name="connsiteY64" fmla="*/ 101886 h 203837"/>
                <a:gd name="connsiteX65" fmla="*/ 383850 w 407906"/>
                <a:gd name="connsiteY65" fmla="*/ 87713 h 203837"/>
                <a:gd name="connsiteX66" fmla="*/ 383876 w 407906"/>
                <a:gd name="connsiteY66" fmla="*/ 85959 h 203837"/>
                <a:gd name="connsiteX67" fmla="*/ 383724 w 407906"/>
                <a:gd name="connsiteY67" fmla="*/ 85533 h 203837"/>
                <a:gd name="connsiteX68" fmla="*/ 383565 w 407906"/>
                <a:gd name="connsiteY68" fmla="*/ 82791 h 203837"/>
                <a:gd name="connsiteX69" fmla="*/ 381430 w 407906"/>
                <a:gd name="connsiteY69" fmla="*/ 79102 h 203837"/>
                <a:gd name="connsiteX70" fmla="*/ 381002 w 407906"/>
                <a:gd name="connsiteY70" fmla="*/ 77901 h 203837"/>
                <a:gd name="connsiteX71" fmla="*/ 379734 w 407906"/>
                <a:gd name="connsiteY71" fmla="*/ 76172 h 203837"/>
                <a:gd name="connsiteX72" fmla="*/ 374496 w 407906"/>
                <a:gd name="connsiteY72" fmla="*/ 67124 h 203837"/>
                <a:gd name="connsiteX73" fmla="*/ 300747 w 407906"/>
                <a:gd name="connsiteY73" fmla="*/ 77327 h 203837"/>
                <a:gd name="connsiteX74" fmla="*/ 286905 w 407906"/>
                <a:gd name="connsiteY74" fmla="*/ 96162 h 203837"/>
                <a:gd name="connsiteX75" fmla="*/ 285170 w 407906"/>
                <a:gd name="connsiteY75" fmla="*/ 101515 h 203837"/>
                <a:gd name="connsiteX76" fmla="*/ 285169 w 407906"/>
                <a:gd name="connsiteY76" fmla="*/ 101516 h 203837"/>
                <a:gd name="connsiteX77" fmla="*/ 283887 w 407906"/>
                <a:gd name="connsiteY77" fmla="*/ 105472 h 203837"/>
                <a:gd name="connsiteX78" fmla="*/ 281944 w 407906"/>
                <a:gd name="connsiteY78" fmla="*/ 108398 h 203837"/>
                <a:gd name="connsiteX79" fmla="*/ 264766 w 407906"/>
                <a:gd name="connsiteY79" fmla="*/ 108398 h 203837"/>
                <a:gd name="connsiteX80" fmla="*/ 261208 w 407906"/>
                <a:gd name="connsiteY80" fmla="*/ 99809 h 203837"/>
                <a:gd name="connsiteX81" fmla="*/ 262025 w 407906"/>
                <a:gd name="connsiteY81" fmla="*/ 95611 h 203837"/>
                <a:gd name="connsiteX82" fmla="*/ 262252 w 407906"/>
                <a:gd name="connsiteY82" fmla="*/ 95005 h 203837"/>
                <a:gd name="connsiteX83" fmla="*/ 262690 w 407906"/>
                <a:gd name="connsiteY83" fmla="*/ 94346 h 203837"/>
                <a:gd name="connsiteX84" fmla="*/ 262589 w 407906"/>
                <a:gd name="connsiteY84" fmla="*/ 94107 h 203837"/>
                <a:gd name="connsiteX85" fmla="*/ 265215 w 407906"/>
                <a:gd name="connsiteY85" fmla="*/ 87111 h 203837"/>
                <a:gd name="connsiteX86" fmla="*/ 283946 w 407906"/>
                <a:gd name="connsiteY86" fmla="*/ 60764 h 203837"/>
                <a:gd name="connsiteX87" fmla="*/ 390306 w 407906"/>
                <a:gd name="connsiteY87" fmla="*/ 51314 h 20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07906" h="203837">
                  <a:moveTo>
                    <a:pt x="331486" y="86671"/>
                  </a:moveTo>
                  <a:cubicBezTo>
                    <a:pt x="337059" y="93932"/>
                    <a:pt x="340709" y="99461"/>
                    <a:pt x="341100" y="101861"/>
                  </a:cubicBezTo>
                  <a:lnTo>
                    <a:pt x="340439" y="101885"/>
                  </a:lnTo>
                  <a:lnTo>
                    <a:pt x="341131" y="101912"/>
                  </a:lnTo>
                  <a:cubicBezTo>
                    <a:pt x="339587" y="111515"/>
                    <a:pt x="285997" y="171287"/>
                    <a:pt x="265663" y="191628"/>
                  </a:cubicBezTo>
                  <a:cubicBezTo>
                    <a:pt x="256706" y="199484"/>
                    <a:pt x="254449" y="202431"/>
                    <a:pt x="249314" y="203216"/>
                  </a:cubicBezTo>
                  <a:lnTo>
                    <a:pt x="249408" y="202287"/>
                  </a:lnTo>
                  <a:lnTo>
                    <a:pt x="241733" y="203837"/>
                  </a:lnTo>
                  <a:lnTo>
                    <a:pt x="26550" y="203837"/>
                  </a:lnTo>
                  <a:cubicBezTo>
                    <a:pt x="11887" y="203837"/>
                    <a:pt x="0" y="191950"/>
                    <a:pt x="0" y="177287"/>
                  </a:cubicBezTo>
                  <a:lnTo>
                    <a:pt x="0" y="26550"/>
                  </a:lnTo>
                  <a:cubicBezTo>
                    <a:pt x="0" y="11886"/>
                    <a:pt x="11887" y="0"/>
                    <a:pt x="26550" y="0"/>
                  </a:cubicBezTo>
                  <a:lnTo>
                    <a:pt x="241733" y="0"/>
                  </a:lnTo>
                  <a:lnTo>
                    <a:pt x="249190" y="1506"/>
                  </a:lnTo>
                  <a:lnTo>
                    <a:pt x="249082" y="740"/>
                  </a:lnTo>
                  <a:cubicBezTo>
                    <a:pt x="252934" y="1320"/>
                    <a:pt x="255171" y="3121"/>
                    <a:pt x="259833" y="7291"/>
                  </a:cubicBezTo>
                  <a:lnTo>
                    <a:pt x="259977" y="7419"/>
                  </a:lnTo>
                  <a:lnTo>
                    <a:pt x="260506" y="7776"/>
                  </a:lnTo>
                  <a:lnTo>
                    <a:pt x="260699" y="8062"/>
                  </a:lnTo>
                  <a:lnTo>
                    <a:pt x="265454" y="12295"/>
                  </a:lnTo>
                  <a:cubicBezTo>
                    <a:pt x="270548" y="17370"/>
                    <a:pt x="277725" y="24905"/>
                    <a:pt x="285649" y="33504"/>
                  </a:cubicBezTo>
                  <a:lnTo>
                    <a:pt x="289180" y="37450"/>
                  </a:lnTo>
                  <a:lnTo>
                    <a:pt x="288330" y="37998"/>
                  </a:lnTo>
                  <a:cubicBezTo>
                    <a:pt x="281413" y="43637"/>
                    <a:pt x="275297" y="49925"/>
                    <a:pt x="269989" y="56732"/>
                  </a:cubicBezTo>
                  <a:lnTo>
                    <a:pt x="263152" y="67797"/>
                  </a:lnTo>
                  <a:lnTo>
                    <a:pt x="258904" y="68624"/>
                  </a:lnTo>
                  <a:cubicBezTo>
                    <a:pt x="255077" y="70176"/>
                    <a:pt x="251489" y="72504"/>
                    <a:pt x="248385" y="75609"/>
                  </a:cubicBezTo>
                  <a:cubicBezTo>
                    <a:pt x="235965" y="88028"/>
                    <a:pt x="235965" y="108163"/>
                    <a:pt x="248385" y="120582"/>
                  </a:cubicBezTo>
                  <a:cubicBezTo>
                    <a:pt x="260804" y="133001"/>
                    <a:pt x="280939" y="133001"/>
                    <a:pt x="293358" y="120582"/>
                  </a:cubicBezTo>
                  <a:cubicBezTo>
                    <a:pt x="299567" y="114373"/>
                    <a:pt x="302672" y="106234"/>
                    <a:pt x="302672" y="98096"/>
                  </a:cubicBezTo>
                  <a:lnTo>
                    <a:pt x="302287" y="96117"/>
                  </a:lnTo>
                  <a:lnTo>
                    <a:pt x="306492" y="89743"/>
                  </a:lnTo>
                  <a:cubicBezTo>
                    <a:pt x="310424" y="84912"/>
                    <a:pt x="314902" y="80408"/>
                    <a:pt x="319916" y="76320"/>
                  </a:cubicBezTo>
                  <a:lnTo>
                    <a:pt x="322217" y="75113"/>
                  </a:lnTo>
                  <a:close/>
                  <a:moveTo>
                    <a:pt x="390306" y="51314"/>
                  </a:moveTo>
                  <a:cubicBezTo>
                    <a:pt x="417067" y="78075"/>
                    <a:pt x="412836" y="125694"/>
                    <a:pt x="380856" y="157674"/>
                  </a:cubicBezTo>
                  <a:cubicBezTo>
                    <a:pt x="374860" y="163670"/>
                    <a:pt x="368313" y="168691"/>
                    <a:pt x="361458" y="172715"/>
                  </a:cubicBezTo>
                  <a:lnTo>
                    <a:pt x="360892" y="172957"/>
                  </a:lnTo>
                  <a:lnTo>
                    <a:pt x="353686" y="178149"/>
                  </a:lnTo>
                  <a:cubicBezTo>
                    <a:pt x="350283" y="180339"/>
                    <a:pt x="346529" y="182500"/>
                    <a:pt x="342624" y="184434"/>
                  </a:cubicBezTo>
                  <a:cubicBezTo>
                    <a:pt x="334814" y="188301"/>
                    <a:pt x="323364" y="192168"/>
                    <a:pt x="315781" y="194898"/>
                  </a:cubicBezTo>
                  <a:cubicBezTo>
                    <a:pt x="310094" y="196946"/>
                    <a:pt x="304364" y="200486"/>
                    <a:pt x="300415" y="201200"/>
                  </a:cubicBezTo>
                  <a:lnTo>
                    <a:pt x="299192" y="201056"/>
                  </a:lnTo>
                  <a:lnTo>
                    <a:pt x="297682" y="201682"/>
                  </a:lnTo>
                  <a:cubicBezTo>
                    <a:pt x="294635" y="201681"/>
                    <a:pt x="291588" y="200519"/>
                    <a:pt x="289264" y="198195"/>
                  </a:cubicBezTo>
                  <a:cubicBezTo>
                    <a:pt x="286940" y="195870"/>
                    <a:pt x="285777" y="192824"/>
                    <a:pt x="285777" y="189777"/>
                  </a:cubicBezTo>
                  <a:lnTo>
                    <a:pt x="286578" y="185663"/>
                  </a:lnTo>
                  <a:lnTo>
                    <a:pt x="286801" y="185069"/>
                  </a:lnTo>
                  <a:lnTo>
                    <a:pt x="289264" y="181360"/>
                  </a:lnTo>
                  <a:lnTo>
                    <a:pt x="293720" y="179514"/>
                  </a:lnTo>
                  <a:lnTo>
                    <a:pt x="292650" y="179023"/>
                  </a:lnTo>
                  <a:lnTo>
                    <a:pt x="296526" y="178352"/>
                  </a:lnTo>
                  <a:lnTo>
                    <a:pt x="297682" y="177873"/>
                  </a:lnTo>
                  <a:lnTo>
                    <a:pt x="298027" y="178016"/>
                  </a:lnTo>
                  <a:lnTo>
                    <a:pt x="305586" y="175333"/>
                  </a:lnTo>
                  <a:cubicBezTo>
                    <a:pt x="307968" y="174283"/>
                    <a:pt x="310264" y="173174"/>
                    <a:pt x="313051" y="172150"/>
                  </a:cubicBezTo>
                  <a:cubicBezTo>
                    <a:pt x="320482" y="169420"/>
                    <a:pt x="327989" y="166917"/>
                    <a:pt x="334890" y="163050"/>
                  </a:cubicBezTo>
                  <a:cubicBezTo>
                    <a:pt x="337477" y="161600"/>
                    <a:pt x="341024" y="159894"/>
                    <a:pt x="344392" y="158088"/>
                  </a:cubicBezTo>
                  <a:lnTo>
                    <a:pt x="348497" y="155377"/>
                  </a:lnTo>
                  <a:lnTo>
                    <a:pt x="352201" y="153449"/>
                  </a:lnTo>
                  <a:cubicBezTo>
                    <a:pt x="355722" y="151091"/>
                    <a:pt x="359275" y="148181"/>
                    <a:pt x="362667" y="144789"/>
                  </a:cubicBezTo>
                  <a:cubicBezTo>
                    <a:pt x="369451" y="138004"/>
                    <a:pt x="374308" y="130576"/>
                    <a:pt x="376674" y="124051"/>
                  </a:cubicBezTo>
                  <a:lnTo>
                    <a:pt x="376680" y="124019"/>
                  </a:lnTo>
                  <a:lnTo>
                    <a:pt x="378136" y="122038"/>
                  </a:lnTo>
                  <a:cubicBezTo>
                    <a:pt x="381550" y="115408"/>
                    <a:pt x="383746" y="108559"/>
                    <a:pt x="384669" y="101886"/>
                  </a:cubicBezTo>
                  <a:lnTo>
                    <a:pt x="383850" y="87713"/>
                  </a:lnTo>
                  <a:lnTo>
                    <a:pt x="383876" y="85959"/>
                  </a:lnTo>
                  <a:lnTo>
                    <a:pt x="383724" y="85533"/>
                  </a:lnTo>
                  <a:lnTo>
                    <a:pt x="383565" y="82791"/>
                  </a:lnTo>
                  <a:lnTo>
                    <a:pt x="381430" y="79102"/>
                  </a:lnTo>
                  <a:lnTo>
                    <a:pt x="381002" y="77901"/>
                  </a:lnTo>
                  <a:lnTo>
                    <a:pt x="379734" y="76172"/>
                  </a:lnTo>
                  <a:lnTo>
                    <a:pt x="374496" y="67124"/>
                  </a:lnTo>
                  <a:cubicBezTo>
                    <a:pt x="356948" y="49576"/>
                    <a:pt x="323930" y="54144"/>
                    <a:pt x="300747" y="77327"/>
                  </a:cubicBezTo>
                  <a:cubicBezTo>
                    <a:pt x="294951" y="83123"/>
                    <a:pt x="290319" y="89533"/>
                    <a:pt x="286905" y="96162"/>
                  </a:cubicBezTo>
                  <a:lnTo>
                    <a:pt x="285170" y="101515"/>
                  </a:lnTo>
                  <a:lnTo>
                    <a:pt x="285169" y="101516"/>
                  </a:lnTo>
                  <a:lnTo>
                    <a:pt x="283887" y="105472"/>
                  </a:lnTo>
                  <a:lnTo>
                    <a:pt x="281944" y="108398"/>
                  </a:lnTo>
                  <a:cubicBezTo>
                    <a:pt x="277200" y="113141"/>
                    <a:pt x="269509" y="113141"/>
                    <a:pt x="264766" y="108398"/>
                  </a:cubicBezTo>
                  <a:cubicBezTo>
                    <a:pt x="262394" y="106026"/>
                    <a:pt x="261208" y="102917"/>
                    <a:pt x="261208" y="99809"/>
                  </a:cubicBezTo>
                  <a:lnTo>
                    <a:pt x="262025" y="95611"/>
                  </a:lnTo>
                  <a:lnTo>
                    <a:pt x="262252" y="95005"/>
                  </a:lnTo>
                  <a:lnTo>
                    <a:pt x="262690" y="94346"/>
                  </a:lnTo>
                  <a:lnTo>
                    <a:pt x="262589" y="94107"/>
                  </a:lnTo>
                  <a:lnTo>
                    <a:pt x="265215" y="87111"/>
                  </a:lnTo>
                  <a:cubicBezTo>
                    <a:pt x="269691" y="77732"/>
                    <a:pt x="275951" y="68760"/>
                    <a:pt x="283946" y="60764"/>
                  </a:cubicBezTo>
                  <a:cubicBezTo>
                    <a:pt x="315926" y="28785"/>
                    <a:pt x="363545" y="24554"/>
                    <a:pt x="390306" y="51314"/>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latin typeface="SimonKucher" pitchFamily="2" charset="0"/>
              </a:endParaRPr>
            </a:p>
          </p:txBody>
        </p:sp>
      </p:grpSp>
      <p:sp>
        <p:nvSpPr>
          <p:cNvPr id="57" name="Rectangle 56">
            <a:extLst>
              <a:ext uri="{FF2B5EF4-FFF2-40B4-BE49-F238E27FC236}">
                <a16:creationId xmlns:a16="http://schemas.microsoft.com/office/drawing/2014/main" id="{ADE2C3A0-552C-35EF-9B87-B042132ED0AC}"/>
              </a:ext>
            </a:extLst>
          </p:cNvPr>
          <p:cNvSpPr/>
          <p:nvPr/>
        </p:nvSpPr>
        <p:spPr>
          <a:xfrm>
            <a:off x="581172" y="4128353"/>
            <a:ext cx="3600000" cy="2537487"/>
          </a:xfrm>
          <a:prstGeom prst="rect">
            <a:avLst/>
          </a:prstGeom>
          <a:solidFill>
            <a:srgbClr val="DCE3E7"/>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600"/>
              </a:spcBef>
              <a:spcAft>
                <a:spcPts val="0"/>
              </a:spcAft>
              <a:buClrTx/>
              <a:buSzPct val="100000"/>
              <a:buFontTx/>
              <a:buNone/>
              <a:tabLst/>
              <a:defRPr/>
            </a:pPr>
            <a:r>
              <a:rPr kumimoji="0" lang="en-US" sz="1600" b="1" i="0" u="none" strike="noStrike" kern="1200" cap="none" spc="0" normalizeH="0" baseline="0" noProof="0" dirty="0">
                <a:ln>
                  <a:noFill/>
                </a:ln>
                <a:solidFill>
                  <a:schemeClr val="accent1"/>
                </a:solidFill>
                <a:effectLst/>
                <a:uLnTx/>
                <a:uFillTx/>
                <a:ea typeface="+mn-ea"/>
                <a:cs typeface="+mn-cs"/>
              </a:rPr>
              <a:t>Topics: </a:t>
            </a:r>
          </a:p>
          <a:p>
            <a:pPr marL="179388" marR="0" lvl="0" indent="-179388" algn="l" defTabSz="995491" rtl="0" eaLnBrk="1" fontAlgn="auto" latinLnBrk="0" hangingPunct="1">
              <a:lnSpc>
                <a:spcPct val="100000"/>
              </a:lnSpc>
              <a:spcBef>
                <a:spcPts val="600"/>
              </a:spcBef>
              <a:spcAft>
                <a:spcPts val="0"/>
              </a:spcAft>
              <a:buClrTx/>
              <a:buSzPct val="100000"/>
              <a:buFont typeface="Wingdings" panose="05000000000000000000" pitchFamily="2" charset="2"/>
              <a:buChar char="§"/>
              <a:tabLst/>
              <a:defRPr/>
            </a:pPr>
            <a:r>
              <a:rPr kumimoji="0" lang="en-US" sz="1600" b="0" i="0" u="none" strike="noStrike" kern="1200" cap="none" spc="0" normalizeH="0" baseline="0" noProof="0" dirty="0">
                <a:ln>
                  <a:noFill/>
                </a:ln>
                <a:solidFill>
                  <a:schemeClr val="accent1"/>
                </a:solidFill>
                <a:effectLst/>
                <a:uLnTx/>
                <a:uFillTx/>
                <a:ea typeface="+mn-ea"/>
                <a:cs typeface="+mn-cs"/>
              </a:rPr>
              <a:t>Strategic pricing objectives</a:t>
            </a:r>
          </a:p>
          <a:p>
            <a:pPr marL="179388" marR="0" lvl="0" indent="-179388" algn="l" defTabSz="995491" rtl="0" eaLnBrk="1" fontAlgn="auto" latinLnBrk="0" hangingPunct="1">
              <a:lnSpc>
                <a:spcPct val="100000"/>
              </a:lnSpc>
              <a:spcBef>
                <a:spcPts val="600"/>
              </a:spcBef>
              <a:spcAft>
                <a:spcPts val="0"/>
              </a:spcAft>
              <a:buClrTx/>
              <a:buSzPct val="100000"/>
              <a:buFont typeface="Wingdings" panose="05000000000000000000" pitchFamily="2" charset="2"/>
              <a:buChar char="§"/>
              <a:tabLst/>
              <a:defRPr/>
            </a:pPr>
            <a:r>
              <a:rPr kumimoji="0" lang="en-US" sz="1600" b="0" i="0" u="none" strike="noStrike" kern="1200" cap="none" spc="0" normalizeH="0" baseline="0" noProof="0" dirty="0">
                <a:ln>
                  <a:noFill/>
                </a:ln>
                <a:solidFill>
                  <a:schemeClr val="accent1"/>
                </a:solidFill>
                <a:effectLst/>
                <a:uLnTx/>
                <a:uFillTx/>
                <a:ea typeface="+mn-ea"/>
                <a:cs typeface="+mn-cs"/>
              </a:rPr>
              <a:t>Market and customer strategy</a:t>
            </a:r>
          </a:p>
          <a:p>
            <a:pPr marL="179388" marR="0" lvl="0" indent="-179388" algn="l" defTabSz="995491" rtl="0" eaLnBrk="1" fontAlgn="auto" latinLnBrk="0" hangingPunct="1">
              <a:lnSpc>
                <a:spcPct val="100000"/>
              </a:lnSpc>
              <a:spcBef>
                <a:spcPts val="600"/>
              </a:spcBef>
              <a:spcAft>
                <a:spcPts val="0"/>
              </a:spcAft>
              <a:buClrTx/>
              <a:buSzPct val="100000"/>
              <a:buFont typeface="Wingdings" panose="05000000000000000000" pitchFamily="2" charset="2"/>
              <a:buChar char="§"/>
              <a:tabLst/>
              <a:defRPr/>
            </a:pPr>
            <a:r>
              <a:rPr kumimoji="0" lang="en-US" sz="1600" b="0" i="0" u="none" strike="noStrike" kern="1200" cap="none" spc="0" normalizeH="0" baseline="0" noProof="0" dirty="0">
                <a:ln>
                  <a:noFill/>
                </a:ln>
                <a:solidFill>
                  <a:schemeClr val="accent1"/>
                </a:solidFill>
                <a:effectLst/>
                <a:uLnTx/>
                <a:uFillTx/>
                <a:ea typeface="+mn-ea"/>
                <a:cs typeface="+mn-cs"/>
              </a:rPr>
              <a:t>Optimizing the product portfolio and value proposition</a:t>
            </a:r>
          </a:p>
        </p:txBody>
      </p:sp>
      <p:sp>
        <p:nvSpPr>
          <p:cNvPr id="58" name="Rectangle 57">
            <a:extLst>
              <a:ext uri="{FF2B5EF4-FFF2-40B4-BE49-F238E27FC236}">
                <a16:creationId xmlns:a16="http://schemas.microsoft.com/office/drawing/2014/main" id="{4C24D248-123E-8D16-1698-708313645FEE}"/>
              </a:ext>
            </a:extLst>
          </p:cNvPr>
          <p:cNvSpPr/>
          <p:nvPr/>
        </p:nvSpPr>
        <p:spPr>
          <a:xfrm>
            <a:off x="4929496" y="4128353"/>
            <a:ext cx="3600000" cy="2537487"/>
          </a:xfrm>
          <a:prstGeom prst="rect">
            <a:avLst/>
          </a:prstGeom>
          <a:solidFill>
            <a:schemeClr val="accent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600"/>
              </a:spcBef>
              <a:spcAft>
                <a:spcPts val="0"/>
              </a:spcAft>
              <a:buClrTx/>
              <a:buSzPct val="100000"/>
              <a:buFontTx/>
              <a:buNone/>
              <a:tabLst/>
              <a:defRPr/>
            </a:pPr>
            <a:r>
              <a:rPr kumimoji="0" lang="en-US" sz="1600" b="1" i="0" u="none" strike="noStrike" kern="1200" cap="none" spc="0" normalizeH="0" baseline="0" noProof="0" dirty="0">
                <a:ln>
                  <a:noFill/>
                </a:ln>
                <a:solidFill>
                  <a:schemeClr val="bg1"/>
                </a:solidFill>
                <a:effectLst/>
                <a:uLnTx/>
                <a:uFillTx/>
                <a:latin typeface="+mj-lt"/>
                <a:ea typeface="+mn-ea"/>
                <a:cs typeface="+mn-cs"/>
              </a:rPr>
              <a:t>Topics: </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chemeClr val="bg1"/>
                </a:solidFill>
                <a:effectLst/>
                <a:uLnTx/>
                <a:uFillTx/>
                <a:latin typeface="+mj-lt"/>
                <a:ea typeface="+mn-ea"/>
                <a:cs typeface="+mn-cs"/>
              </a:rPr>
              <a:t>Optimizing the price structure and metrics, incl. bundling</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chemeClr val="bg1"/>
                </a:solidFill>
                <a:effectLst/>
                <a:uLnTx/>
                <a:uFillTx/>
                <a:latin typeface="+mj-lt"/>
                <a:ea typeface="+mn-ea"/>
                <a:cs typeface="+mn-cs"/>
              </a:rPr>
              <a:t>Price setting methods based on value, competition and cost</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chemeClr val="bg1"/>
                </a:solidFill>
                <a:effectLst/>
                <a:uLnTx/>
                <a:uFillTx/>
                <a:latin typeface="+mj-lt"/>
                <a:ea typeface="+mn-ea"/>
                <a:cs typeface="+mn-cs"/>
              </a:rPr>
              <a:t>Optimizing the price levels via price differentiation</a:t>
            </a:r>
          </a:p>
        </p:txBody>
      </p:sp>
      <p:sp>
        <p:nvSpPr>
          <p:cNvPr id="60" name="Rectangle 59">
            <a:extLst>
              <a:ext uri="{FF2B5EF4-FFF2-40B4-BE49-F238E27FC236}">
                <a16:creationId xmlns:a16="http://schemas.microsoft.com/office/drawing/2014/main" id="{DC3930E3-F0C6-ABFF-07A8-CF5F7AFF1605}"/>
              </a:ext>
            </a:extLst>
          </p:cNvPr>
          <p:cNvSpPr/>
          <p:nvPr/>
        </p:nvSpPr>
        <p:spPr>
          <a:xfrm>
            <a:off x="9155723" y="1654058"/>
            <a:ext cx="3858768" cy="5299075"/>
          </a:xfrm>
          <a:prstGeom prst="rect">
            <a:avLst/>
          </a:prstGeom>
          <a:solidFill>
            <a:schemeClr val="accent1">
              <a:lumMod val="20000"/>
              <a:lumOff val="80000"/>
            </a:schemeClr>
          </a:solidFill>
          <a:ln w="9525">
            <a:noFill/>
          </a:ln>
          <a:effectLst>
            <a:outerShdw dist="50800" dir="5400000" algn="ctr" rotWithShape="0">
              <a:schemeClr val="accent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368000" rIns="182880" bIns="182880" numCol="1" spcCol="0" rtlCol="0" fromWordArt="0" anchor="t" anchorCtr="0" forceAA="0" compatLnSpc="1">
            <a:prstTxWarp prst="textNoShape">
              <a:avLst/>
            </a:prstTxWarp>
            <a:noAutofit/>
          </a:bodyPr>
          <a:lstStyle/>
          <a:p>
            <a:r>
              <a:rPr lang="en-US" sz="1800" b="1" dirty="0">
                <a:solidFill>
                  <a:schemeClr val="accent1"/>
                </a:solidFill>
                <a:latin typeface="+mj-lt"/>
              </a:rPr>
              <a:t>Price Implementation</a:t>
            </a:r>
          </a:p>
          <a:p>
            <a:r>
              <a:rPr lang="en-US" sz="1800" b="1" dirty="0">
                <a:solidFill>
                  <a:schemeClr val="accent1"/>
                </a:solidFill>
                <a:latin typeface="+mj-lt"/>
              </a:rPr>
              <a:t>Ensure you get what you deserve</a:t>
            </a:r>
          </a:p>
          <a:p>
            <a:endParaRPr lang="en-US" sz="1800" b="1" dirty="0">
              <a:solidFill>
                <a:schemeClr val="accent1"/>
              </a:solidFill>
              <a:latin typeface="+mj-lt"/>
            </a:endParaRPr>
          </a:p>
        </p:txBody>
      </p:sp>
      <p:cxnSp>
        <p:nvCxnSpPr>
          <p:cNvPr id="61" name="Straight Connector 60">
            <a:extLst>
              <a:ext uri="{FF2B5EF4-FFF2-40B4-BE49-F238E27FC236}">
                <a16:creationId xmlns:a16="http://schemas.microsoft.com/office/drawing/2014/main" id="{237B490E-2682-0EC9-4159-B66F82D63BF3}"/>
              </a:ext>
            </a:extLst>
          </p:cNvPr>
          <p:cNvCxnSpPr>
            <a:cxnSpLocks/>
          </p:cNvCxnSpPr>
          <p:nvPr/>
        </p:nvCxnSpPr>
        <p:spPr>
          <a:xfrm>
            <a:off x="9285107" y="3750927"/>
            <a:ext cx="666000"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62" name="Rectangle 61">
            <a:extLst>
              <a:ext uri="{FF2B5EF4-FFF2-40B4-BE49-F238E27FC236}">
                <a16:creationId xmlns:a16="http://schemas.microsoft.com/office/drawing/2014/main" id="{2BFC6646-6318-FD8B-0C93-017BC8DE7F74}"/>
              </a:ext>
            </a:extLst>
          </p:cNvPr>
          <p:cNvSpPr/>
          <p:nvPr/>
        </p:nvSpPr>
        <p:spPr>
          <a:xfrm>
            <a:off x="9285107" y="4128353"/>
            <a:ext cx="3600000" cy="2537487"/>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spcBef>
                <a:spcPts val="600"/>
              </a:spcBef>
              <a:buSzPct val="100000"/>
            </a:pPr>
            <a:r>
              <a:rPr lang="en-US" sz="1600" b="1" dirty="0">
                <a:solidFill>
                  <a:schemeClr val="accent1"/>
                </a:solidFill>
                <a:latin typeface="+mj-lt"/>
              </a:rPr>
              <a:t>Topics: </a:t>
            </a:r>
          </a:p>
          <a:p>
            <a:pPr marL="270000" indent="-270000">
              <a:spcBef>
                <a:spcPts val="600"/>
              </a:spcBef>
              <a:buSzPct val="100000"/>
              <a:buFont typeface="Wingdings" panose="05000000000000000000" pitchFamily="2" charset="2"/>
              <a:buChar char="§"/>
            </a:pPr>
            <a:r>
              <a:rPr lang="en-US" sz="1600" dirty="0">
                <a:solidFill>
                  <a:schemeClr val="accent1"/>
                </a:solidFill>
                <a:latin typeface="+mj-lt"/>
              </a:rPr>
              <a:t>Discounting methods, incl. trade terms and peer pricing</a:t>
            </a:r>
          </a:p>
          <a:p>
            <a:pPr marL="270000" indent="-270000">
              <a:spcBef>
                <a:spcPts val="600"/>
              </a:spcBef>
              <a:buSzPct val="100000"/>
              <a:buFont typeface="Wingdings" panose="05000000000000000000" pitchFamily="2" charset="2"/>
              <a:buChar char="§"/>
            </a:pPr>
            <a:r>
              <a:rPr lang="en-US" sz="1600" dirty="0">
                <a:solidFill>
                  <a:schemeClr val="accent1"/>
                </a:solidFill>
                <a:latin typeface="+mj-lt"/>
              </a:rPr>
              <a:t>Behavioral pricing</a:t>
            </a:r>
          </a:p>
          <a:p>
            <a:pPr marL="270000" indent="-270000">
              <a:spcBef>
                <a:spcPts val="600"/>
              </a:spcBef>
              <a:buSzPct val="100000"/>
              <a:buFont typeface="Wingdings" panose="05000000000000000000" pitchFamily="2" charset="2"/>
              <a:buChar char="§"/>
            </a:pPr>
            <a:r>
              <a:rPr lang="en-US" sz="1600" dirty="0">
                <a:solidFill>
                  <a:schemeClr val="accent1"/>
                </a:solidFill>
                <a:latin typeface="+mj-lt"/>
              </a:rPr>
              <a:t>Price organization, reporting, training and incentives</a:t>
            </a:r>
          </a:p>
        </p:txBody>
      </p:sp>
      <p:grpSp>
        <p:nvGrpSpPr>
          <p:cNvPr id="63" name="Group 62">
            <a:extLst>
              <a:ext uri="{FF2B5EF4-FFF2-40B4-BE49-F238E27FC236}">
                <a16:creationId xmlns:a16="http://schemas.microsoft.com/office/drawing/2014/main" id="{D198328D-BA95-B154-6CDB-A2FBF5C9FB3C}"/>
              </a:ext>
            </a:extLst>
          </p:cNvPr>
          <p:cNvGrpSpPr/>
          <p:nvPr/>
        </p:nvGrpSpPr>
        <p:grpSpPr>
          <a:xfrm>
            <a:off x="10636473" y="1512000"/>
            <a:ext cx="897269" cy="897269"/>
            <a:chOff x="9343165" y="1868044"/>
            <a:chExt cx="897269" cy="897269"/>
          </a:xfrm>
        </p:grpSpPr>
        <p:sp>
          <p:nvSpPr>
            <p:cNvPr id="64" name="Oval 5">
              <a:extLst>
                <a:ext uri="{FF2B5EF4-FFF2-40B4-BE49-F238E27FC236}">
                  <a16:creationId xmlns:a16="http://schemas.microsoft.com/office/drawing/2014/main" id="{78717894-AFA8-FA1D-7923-C9D621554B5D}"/>
                </a:ext>
              </a:extLst>
            </p:cNvPr>
            <p:cNvSpPr/>
            <p:nvPr/>
          </p:nvSpPr>
          <p:spPr>
            <a:xfrm>
              <a:off x="9343165" y="1868044"/>
              <a:ext cx="897269" cy="897269"/>
            </a:xfrm>
            <a:prstGeom prst="roundRect">
              <a:avLst>
                <a:gd name="adj" fmla="val 9407"/>
              </a:avLst>
            </a:prstGeom>
            <a:solidFill>
              <a:schemeClr val="accent1"/>
            </a:solidFill>
            <a:ln w="9525" cap="flat" cmpd="sng" algn="ctr">
              <a:noFill/>
              <a:prstDash val="solid"/>
              <a:miter lim="800000"/>
            </a:ln>
            <a:effectLst/>
          </p:spPr>
          <p:txBody>
            <a:bodyPr wrap="square"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SimonKucher" pitchFamily="2" charset="0"/>
              </a:endParaRPr>
            </a:p>
          </p:txBody>
        </p:sp>
        <p:grpSp>
          <p:nvGrpSpPr>
            <p:cNvPr id="65" name="Group 547">
              <a:extLst>
                <a:ext uri="{FF2B5EF4-FFF2-40B4-BE49-F238E27FC236}">
                  <a16:creationId xmlns:a16="http://schemas.microsoft.com/office/drawing/2014/main" id="{CE6A4D42-EFBA-0378-6AD4-CD21F677CBFE}"/>
                </a:ext>
              </a:extLst>
            </p:cNvPr>
            <p:cNvGrpSpPr>
              <a:grpSpLocks/>
            </p:cNvGrpSpPr>
            <p:nvPr/>
          </p:nvGrpSpPr>
          <p:grpSpPr bwMode="auto">
            <a:xfrm flipH="1">
              <a:off x="9530162" y="2053119"/>
              <a:ext cx="525550" cy="524275"/>
              <a:chOff x="739775" y="303213"/>
              <a:chExt cx="4565650" cy="4537075"/>
            </a:xfrm>
          </p:grpSpPr>
          <p:sp>
            <p:nvSpPr>
              <p:cNvPr id="66" name="Freeform 145">
                <a:extLst>
                  <a:ext uri="{FF2B5EF4-FFF2-40B4-BE49-F238E27FC236}">
                    <a16:creationId xmlns:a16="http://schemas.microsoft.com/office/drawing/2014/main" id="{BCA00210-9734-BBA0-A5B8-EC712FC77A25}"/>
                  </a:ext>
                </a:extLst>
              </p:cNvPr>
              <p:cNvSpPr>
                <a:spLocks noEditPoints="1"/>
              </p:cNvSpPr>
              <p:nvPr/>
            </p:nvSpPr>
            <p:spPr bwMode="auto">
              <a:xfrm>
                <a:off x="739775" y="303213"/>
                <a:ext cx="2155825" cy="2149475"/>
              </a:xfrm>
              <a:custGeom>
                <a:avLst/>
                <a:gdLst>
                  <a:gd name="T0" fmla="*/ 2147483647 w 1358"/>
                  <a:gd name="T1" fmla="*/ 2147483647 h 1354"/>
                  <a:gd name="T2" fmla="*/ 2147483647 w 1358"/>
                  <a:gd name="T3" fmla="*/ 2147483647 h 1354"/>
                  <a:gd name="T4" fmla="*/ 2147483647 w 1358"/>
                  <a:gd name="T5" fmla="*/ 2147483647 h 1354"/>
                  <a:gd name="T6" fmla="*/ 2147483647 w 1358"/>
                  <a:gd name="T7" fmla="*/ 2147483647 h 1354"/>
                  <a:gd name="T8" fmla="*/ 2147483647 w 1358"/>
                  <a:gd name="T9" fmla="*/ 2147483647 h 1354"/>
                  <a:gd name="T10" fmla="*/ 2147483647 w 1358"/>
                  <a:gd name="T11" fmla="*/ 2147483647 h 1354"/>
                  <a:gd name="T12" fmla="*/ 2147483647 w 1358"/>
                  <a:gd name="T13" fmla="*/ 2147483647 h 1354"/>
                  <a:gd name="T14" fmla="*/ 2147483647 w 1358"/>
                  <a:gd name="T15" fmla="*/ 2147483647 h 1354"/>
                  <a:gd name="T16" fmla="*/ 2147483647 w 1358"/>
                  <a:gd name="T17" fmla="*/ 2147483647 h 1354"/>
                  <a:gd name="T18" fmla="*/ 2147483647 w 1358"/>
                  <a:gd name="T19" fmla="*/ 2147483647 h 1354"/>
                  <a:gd name="T20" fmla="*/ 2147483647 w 1358"/>
                  <a:gd name="T21" fmla="*/ 2147483647 h 1354"/>
                  <a:gd name="T22" fmla="*/ 2147483647 w 1358"/>
                  <a:gd name="T23" fmla="*/ 2147483647 h 1354"/>
                  <a:gd name="T24" fmla="*/ 2147483647 w 1358"/>
                  <a:gd name="T25" fmla="*/ 2147483647 h 1354"/>
                  <a:gd name="T26" fmla="*/ 2147483647 w 1358"/>
                  <a:gd name="T27" fmla="*/ 2147483647 h 1354"/>
                  <a:gd name="T28" fmla="*/ 2147483647 w 1358"/>
                  <a:gd name="T29" fmla="*/ 2147483647 h 1354"/>
                  <a:gd name="T30" fmla="*/ 2147483647 w 1358"/>
                  <a:gd name="T31" fmla="*/ 2147483647 h 1354"/>
                  <a:gd name="T32" fmla="*/ 2147483647 w 1358"/>
                  <a:gd name="T33" fmla="*/ 2147483647 h 1354"/>
                  <a:gd name="T34" fmla="*/ 2147483647 w 1358"/>
                  <a:gd name="T35" fmla="*/ 2147483647 h 1354"/>
                  <a:gd name="T36" fmla="*/ 2147483647 w 1358"/>
                  <a:gd name="T37" fmla="*/ 2147483647 h 1354"/>
                  <a:gd name="T38" fmla="*/ 2147483647 w 1358"/>
                  <a:gd name="T39" fmla="*/ 2147483647 h 1354"/>
                  <a:gd name="T40" fmla="*/ 2147483647 w 1358"/>
                  <a:gd name="T41" fmla="*/ 2147483647 h 1354"/>
                  <a:gd name="T42" fmla="*/ 2147483647 w 1358"/>
                  <a:gd name="T43" fmla="*/ 2147483647 h 1354"/>
                  <a:gd name="T44" fmla="*/ 2147483647 w 1358"/>
                  <a:gd name="T45" fmla="*/ 2147483647 h 1354"/>
                  <a:gd name="T46" fmla="*/ 2147483647 w 1358"/>
                  <a:gd name="T47" fmla="*/ 2147483647 h 1354"/>
                  <a:gd name="T48" fmla="*/ 2147483647 w 1358"/>
                  <a:gd name="T49" fmla="*/ 2147483647 h 1354"/>
                  <a:gd name="T50" fmla="*/ 2147483647 w 1358"/>
                  <a:gd name="T51" fmla="*/ 2147483647 h 1354"/>
                  <a:gd name="T52" fmla="*/ 2147483647 w 1358"/>
                  <a:gd name="T53" fmla="*/ 2147483647 h 1354"/>
                  <a:gd name="T54" fmla="*/ 2147483647 w 1358"/>
                  <a:gd name="T55" fmla="*/ 2147483647 h 1354"/>
                  <a:gd name="T56" fmla="*/ 2147483647 w 1358"/>
                  <a:gd name="T57" fmla="*/ 2147483647 h 1354"/>
                  <a:gd name="T58" fmla="*/ 2147483647 w 1358"/>
                  <a:gd name="T59" fmla="*/ 2147483647 h 1354"/>
                  <a:gd name="T60" fmla="*/ 2147483647 w 1358"/>
                  <a:gd name="T61" fmla="*/ 2147483647 h 1354"/>
                  <a:gd name="T62" fmla="*/ 2147483647 w 1358"/>
                  <a:gd name="T63" fmla="*/ 2147483647 h 1354"/>
                  <a:gd name="T64" fmla="*/ 2147483647 w 1358"/>
                  <a:gd name="T65" fmla="*/ 2147483647 h 1354"/>
                  <a:gd name="T66" fmla="*/ 2147483647 w 1358"/>
                  <a:gd name="T67" fmla="*/ 2147483647 h 1354"/>
                  <a:gd name="T68" fmla="*/ 2147483647 w 1358"/>
                  <a:gd name="T69" fmla="*/ 2147483647 h 1354"/>
                  <a:gd name="T70" fmla="*/ 2147483647 w 1358"/>
                  <a:gd name="T71" fmla="*/ 2147483647 h 1354"/>
                  <a:gd name="T72" fmla="*/ 2147483647 w 1358"/>
                  <a:gd name="T73" fmla="*/ 2147483647 h 1354"/>
                  <a:gd name="T74" fmla="*/ 2147483647 w 1358"/>
                  <a:gd name="T75" fmla="*/ 2147483647 h 1354"/>
                  <a:gd name="T76" fmla="*/ 2147483647 w 1358"/>
                  <a:gd name="T77" fmla="*/ 2147483647 h 1354"/>
                  <a:gd name="T78" fmla="*/ 2147483647 w 1358"/>
                  <a:gd name="T79" fmla="*/ 2147483647 h 1354"/>
                  <a:gd name="T80" fmla="*/ 2147483647 w 1358"/>
                  <a:gd name="T81" fmla="*/ 2147483647 h 1354"/>
                  <a:gd name="T82" fmla="*/ 2147483647 w 1358"/>
                  <a:gd name="T83" fmla="*/ 2147483647 h 1354"/>
                  <a:gd name="T84" fmla="*/ 2147483647 w 1358"/>
                  <a:gd name="T85" fmla="*/ 2147483647 h 1354"/>
                  <a:gd name="T86" fmla="*/ 2147483647 w 1358"/>
                  <a:gd name="T87" fmla="*/ 2147483647 h 1354"/>
                  <a:gd name="T88" fmla="*/ 2147483647 w 1358"/>
                  <a:gd name="T89" fmla="*/ 2147483647 h 1354"/>
                  <a:gd name="T90" fmla="*/ 2147483647 w 1358"/>
                  <a:gd name="T91" fmla="*/ 2147483647 h 1354"/>
                  <a:gd name="T92" fmla="*/ 2147483647 w 1358"/>
                  <a:gd name="T93" fmla="*/ 2147483647 h 1354"/>
                  <a:gd name="T94" fmla="*/ 2147483647 w 1358"/>
                  <a:gd name="T95" fmla="*/ 2147483647 h 1354"/>
                  <a:gd name="T96" fmla="*/ 2147483647 w 1358"/>
                  <a:gd name="T97" fmla="*/ 2147483647 h 1354"/>
                  <a:gd name="T98" fmla="*/ 2147483647 w 1358"/>
                  <a:gd name="T99" fmla="*/ 2147483647 h 1354"/>
                  <a:gd name="T100" fmla="*/ 2147483647 w 1358"/>
                  <a:gd name="T101" fmla="*/ 2147483647 h 1354"/>
                  <a:gd name="T102" fmla="*/ 2147483647 w 1358"/>
                  <a:gd name="T103" fmla="*/ 2147483647 h 1354"/>
                  <a:gd name="T104" fmla="*/ 2147483647 w 1358"/>
                  <a:gd name="T105" fmla="*/ 2147483647 h 1354"/>
                  <a:gd name="T106" fmla="*/ 2147483647 w 1358"/>
                  <a:gd name="T107" fmla="*/ 2147483647 h 1354"/>
                  <a:gd name="T108" fmla="*/ 2147483647 w 1358"/>
                  <a:gd name="T109" fmla="*/ 2147483647 h 1354"/>
                  <a:gd name="T110" fmla="*/ 2147483647 w 1358"/>
                  <a:gd name="T111" fmla="*/ 2147483647 h 135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358" h="1354">
                    <a:moveTo>
                      <a:pt x="1324" y="564"/>
                    </a:moveTo>
                    <a:lnTo>
                      <a:pt x="1174" y="524"/>
                    </a:lnTo>
                    <a:lnTo>
                      <a:pt x="1158" y="476"/>
                    </a:lnTo>
                    <a:lnTo>
                      <a:pt x="1136" y="432"/>
                    </a:lnTo>
                    <a:lnTo>
                      <a:pt x="1212" y="300"/>
                    </a:lnTo>
                    <a:lnTo>
                      <a:pt x="1216" y="294"/>
                    </a:lnTo>
                    <a:lnTo>
                      <a:pt x="1220" y="288"/>
                    </a:lnTo>
                    <a:lnTo>
                      <a:pt x="1222" y="282"/>
                    </a:lnTo>
                    <a:lnTo>
                      <a:pt x="1222" y="276"/>
                    </a:lnTo>
                    <a:lnTo>
                      <a:pt x="1222" y="270"/>
                    </a:lnTo>
                    <a:lnTo>
                      <a:pt x="1220" y="262"/>
                    </a:lnTo>
                    <a:lnTo>
                      <a:pt x="1216" y="256"/>
                    </a:lnTo>
                    <a:lnTo>
                      <a:pt x="1212" y="252"/>
                    </a:lnTo>
                    <a:lnTo>
                      <a:pt x="1104" y="144"/>
                    </a:lnTo>
                    <a:lnTo>
                      <a:pt x="1100" y="140"/>
                    </a:lnTo>
                    <a:lnTo>
                      <a:pt x="1094" y="136"/>
                    </a:lnTo>
                    <a:lnTo>
                      <a:pt x="1088" y="134"/>
                    </a:lnTo>
                    <a:lnTo>
                      <a:pt x="1080" y="134"/>
                    </a:lnTo>
                    <a:lnTo>
                      <a:pt x="1074" y="134"/>
                    </a:lnTo>
                    <a:lnTo>
                      <a:pt x="1068" y="136"/>
                    </a:lnTo>
                    <a:lnTo>
                      <a:pt x="1062" y="140"/>
                    </a:lnTo>
                    <a:lnTo>
                      <a:pt x="1056" y="144"/>
                    </a:lnTo>
                    <a:lnTo>
                      <a:pt x="924" y="220"/>
                    </a:lnTo>
                    <a:lnTo>
                      <a:pt x="902" y="208"/>
                    </a:lnTo>
                    <a:lnTo>
                      <a:pt x="878" y="198"/>
                    </a:lnTo>
                    <a:lnTo>
                      <a:pt x="854" y="188"/>
                    </a:lnTo>
                    <a:lnTo>
                      <a:pt x="830" y="180"/>
                    </a:lnTo>
                    <a:lnTo>
                      <a:pt x="790" y="36"/>
                    </a:lnTo>
                    <a:lnTo>
                      <a:pt x="790" y="28"/>
                    </a:lnTo>
                    <a:lnTo>
                      <a:pt x="788" y="22"/>
                    </a:lnTo>
                    <a:lnTo>
                      <a:pt x="784" y="16"/>
                    </a:lnTo>
                    <a:lnTo>
                      <a:pt x="780" y="10"/>
                    </a:lnTo>
                    <a:lnTo>
                      <a:pt x="776" y="6"/>
                    </a:lnTo>
                    <a:lnTo>
                      <a:pt x="770" y="4"/>
                    </a:lnTo>
                    <a:lnTo>
                      <a:pt x="764" y="2"/>
                    </a:lnTo>
                    <a:lnTo>
                      <a:pt x="756" y="0"/>
                    </a:lnTo>
                    <a:lnTo>
                      <a:pt x="604" y="0"/>
                    </a:lnTo>
                    <a:lnTo>
                      <a:pt x="598" y="2"/>
                    </a:lnTo>
                    <a:lnTo>
                      <a:pt x="590" y="4"/>
                    </a:lnTo>
                    <a:lnTo>
                      <a:pt x="584" y="6"/>
                    </a:lnTo>
                    <a:lnTo>
                      <a:pt x="580" y="10"/>
                    </a:lnTo>
                    <a:lnTo>
                      <a:pt x="576" y="16"/>
                    </a:lnTo>
                    <a:lnTo>
                      <a:pt x="572" y="22"/>
                    </a:lnTo>
                    <a:lnTo>
                      <a:pt x="570" y="28"/>
                    </a:lnTo>
                    <a:lnTo>
                      <a:pt x="570" y="36"/>
                    </a:lnTo>
                    <a:lnTo>
                      <a:pt x="530" y="180"/>
                    </a:lnTo>
                    <a:lnTo>
                      <a:pt x="506" y="188"/>
                    </a:lnTo>
                    <a:lnTo>
                      <a:pt x="482" y="198"/>
                    </a:lnTo>
                    <a:lnTo>
                      <a:pt x="458" y="208"/>
                    </a:lnTo>
                    <a:lnTo>
                      <a:pt x="434" y="220"/>
                    </a:lnTo>
                    <a:lnTo>
                      <a:pt x="302" y="144"/>
                    </a:lnTo>
                    <a:lnTo>
                      <a:pt x="296" y="140"/>
                    </a:lnTo>
                    <a:lnTo>
                      <a:pt x="290" y="136"/>
                    </a:lnTo>
                    <a:lnTo>
                      <a:pt x="284" y="134"/>
                    </a:lnTo>
                    <a:lnTo>
                      <a:pt x="278" y="134"/>
                    </a:lnTo>
                    <a:lnTo>
                      <a:pt x="270" y="134"/>
                    </a:lnTo>
                    <a:lnTo>
                      <a:pt x="264" y="136"/>
                    </a:lnTo>
                    <a:lnTo>
                      <a:pt x="258" y="140"/>
                    </a:lnTo>
                    <a:lnTo>
                      <a:pt x="254" y="144"/>
                    </a:lnTo>
                    <a:lnTo>
                      <a:pt x="146" y="252"/>
                    </a:lnTo>
                    <a:lnTo>
                      <a:pt x="142" y="256"/>
                    </a:lnTo>
                    <a:lnTo>
                      <a:pt x="138" y="262"/>
                    </a:lnTo>
                    <a:lnTo>
                      <a:pt x="136" y="268"/>
                    </a:lnTo>
                    <a:lnTo>
                      <a:pt x="136" y="276"/>
                    </a:lnTo>
                    <a:lnTo>
                      <a:pt x="136" y="282"/>
                    </a:lnTo>
                    <a:lnTo>
                      <a:pt x="138" y="288"/>
                    </a:lnTo>
                    <a:lnTo>
                      <a:pt x="142" y="294"/>
                    </a:lnTo>
                    <a:lnTo>
                      <a:pt x="146" y="300"/>
                    </a:lnTo>
                    <a:lnTo>
                      <a:pt x="224" y="434"/>
                    </a:lnTo>
                    <a:lnTo>
                      <a:pt x="202" y="478"/>
                    </a:lnTo>
                    <a:lnTo>
                      <a:pt x="186" y="522"/>
                    </a:lnTo>
                    <a:lnTo>
                      <a:pt x="36" y="564"/>
                    </a:lnTo>
                    <a:lnTo>
                      <a:pt x="28" y="564"/>
                    </a:lnTo>
                    <a:lnTo>
                      <a:pt x="22" y="566"/>
                    </a:lnTo>
                    <a:lnTo>
                      <a:pt x="16" y="570"/>
                    </a:lnTo>
                    <a:lnTo>
                      <a:pt x="10" y="574"/>
                    </a:lnTo>
                    <a:lnTo>
                      <a:pt x="6" y="580"/>
                    </a:lnTo>
                    <a:lnTo>
                      <a:pt x="4" y="584"/>
                    </a:lnTo>
                    <a:lnTo>
                      <a:pt x="2" y="592"/>
                    </a:lnTo>
                    <a:lnTo>
                      <a:pt x="0" y="598"/>
                    </a:lnTo>
                    <a:lnTo>
                      <a:pt x="0" y="750"/>
                    </a:lnTo>
                    <a:lnTo>
                      <a:pt x="2" y="758"/>
                    </a:lnTo>
                    <a:lnTo>
                      <a:pt x="4" y="764"/>
                    </a:lnTo>
                    <a:lnTo>
                      <a:pt x="6" y="770"/>
                    </a:lnTo>
                    <a:lnTo>
                      <a:pt x="10" y="774"/>
                    </a:lnTo>
                    <a:lnTo>
                      <a:pt x="16" y="778"/>
                    </a:lnTo>
                    <a:lnTo>
                      <a:pt x="22" y="782"/>
                    </a:lnTo>
                    <a:lnTo>
                      <a:pt x="28" y="784"/>
                    </a:lnTo>
                    <a:lnTo>
                      <a:pt x="36" y="784"/>
                    </a:lnTo>
                    <a:lnTo>
                      <a:pt x="186" y="826"/>
                    </a:lnTo>
                    <a:lnTo>
                      <a:pt x="194" y="850"/>
                    </a:lnTo>
                    <a:lnTo>
                      <a:pt x="204" y="874"/>
                    </a:lnTo>
                    <a:lnTo>
                      <a:pt x="214" y="896"/>
                    </a:lnTo>
                    <a:lnTo>
                      <a:pt x="226" y="918"/>
                    </a:lnTo>
                    <a:lnTo>
                      <a:pt x="224" y="920"/>
                    </a:lnTo>
                    <a:lnTo>
                      <a:pt x="146" y="1056"/>
                    </a:lnTo>
                    <a:lnTo>
                      <a:pt x="142" y="1062"/>
                    </a:lnTo>
                    <a:lnTo>
                      <a:pt x="138" y="1068"/>
                    </a:lnTo>
                    <a:lnTo>
                      <a:pt x="136" y="1074"/>
                    </a:lnTo>
                    <a:lnTo>
                      <a:pt x="136" y="1080"/>
                    </a:lnTo>
                    <a:lnTo>
                      <a:pt x="136" y="1088"/>
                    </a:lnTo>
                    <a:lnTo>
                      <a:pt x="138" y="1094"/>
                    </a:lnTo>
                    <a:lnTo>
                      <a:pt x="142" y="1100"/>
                    </a:lnTo>
                    <a:lnTo>
                      <a:pt x="146" y="1106"/>
                    </a:lnTo>
                    <a:lnTo>
                      <a:pt x="254" y="1212"/>
                    </a:lnTo>
                    <a:lnTo>
                      <a:pt x="258" y="1216"/>
                    </a:lnTo>
                    <a:lnTo>
                      <a:pt x="264" y="1220"/>
                    </a:lnTo>
                    <a:lnTo>
                      <a:pt x="270" y="1222"/>
                    </a:lnTo>
                    <a:lnTo>
                      <a:pt x="278" y="1222"/>
                    </a:lnTo>
                    <a:lnTo>
                      <a:pt x="284" y="1222"/>
                    </a:lnTo>
                    <a:lnTo>
                      <a:pt x="290" y="1220"/>
                    </a:lnTo>
                    <a:lnTo>
                      <a:pt x="296" y="1216"/>
                    </a:lnTo>
                    <a:lnTo>
                      <a:pt x="302" y="1212"/>
                    </a:lnTo>
                    <a:lnTo>
                      <a:pt x="438" y="1134"/>
                    </a:lnTo>
                    <a:lnTo>
                      <a:pt x="440" y="1132"/>
                    </a:lnTo>
                    <a:lnTo>
                      <a:pt x="482" y="1150"/>
                    </a:lnTo>
                    <a:lnTo>
                      <a:pt x="524" y="1166"/>
                    </a:lnTo>
                    <a:lnTo>
                      <a:pt x="524" y="1168"/>
                    </a:lnTo>
                    <a:lnTo>
                      <a:pt x="566" y="1320"/>
                    </a:lnTo>
                    <a:lnTo>
                      <a:pt x="566" y="1328"/>
                    </a:lnTo>
                    <a:lnTo>
                      <a:pt x="568" y="1334"/>
                    </a:lnTo>
                    <a:lnTo>
                      <a:pt x="572" y="1340"/>
                    </a:lnTo>
                    <a:lnTo>
                      <a:pt x="576" y="1344"/>
                    </a:lnTo>
                    <a:lnTo>
                      <a:pt x="582" y="1348"/>
                    </a:lnTo>
                    <a:lnTo>
                      <a:pt x="586" y="1352"/>
                    </a:lnTo>
                    <a:lnTo>
                      <a:pt x="594" y="1354"/>
                    </a:lnTo>
                    <a:lnTo>
                      <a:pt x="600" y="1354"/>
                    </a:lnTo>
                    <a:lnTo>
                      <a:pt x="752" y="1354"/>
                    </a:lnTo>
                    <a:lnTo>
                      <a:pt x="760" y="1354"/>
                    </a:lnTo>
                    <a:lnTo>
                      <a:pt x="766" y="1352"/>
                    </a:lnTo>
                    <a:lnTo>
                      <a:pt x="772" y="1348"/>
                    </a:lnTo>
                    <a:lnTo>
                      <a:pt x="776" y="1344"/>
                    </a:lnTo>
                    <a:lnTo>
                      <a:pt x="780" y="1340"/>
                    </a:lnTo>
                    <a:lnTo>
                      <a:pt x="784" y="1334"/>
                    </a:lnTo>
                    <a:lnTo>
                      <a:pt x="786" y="1328"/>
                    </a:lnTo>
                    <a:lnTo>
                      <a:pt x="786" y="1320"/>
                    </a:lnTo>
                    <a:lnTo>
                      <a:pt x="828" y="1168"/>
                    </a:lnTo>
                    <a:lnTo>
                      <a:pt x="852" y="1162"/>
                    </a:lnTo>
                    <a:lnTo>
                      <a:pt x="874" y="1152"/>
                    </a:lnTo>
                    <a:lnTo>
                      <a:pt x="918" y="1132"/>
                    </a:lnTo>
                    <a:lnTo>
                      <a:pt x="920" y="1134"/>
                    </a:lnTo>
                    <a:lnTo>
                      <a:pt x="1056" y="1212"/>
                    </a:lnTo>
                    <a:lnTo>
                      <a:pt x="1062" y="1218"/>
                    </a:lnTo>
                    <a:lnTo>
                      <a:pt x="1068" y="1220"/>
                    </a:lnTo>
                    <a:lnTo>
                      <a:pt x="1074" y="1222"/>
                    </a:lnTo>
                    <a:lnTo>
                      <a:pt x="1080" y="1222"/>
                    </a:lnTo>
                    <a:lnTo>
                      <a:pt x="1088" y="1222"/>
                    </a:lnTo>
                    <a:lnTo>
                      <a:pt x="1094" y="1220"/>
                    </a:lnTo>
                    <a:lnTo>
                      <a:pt x="1100" y="1216"/>
                    </a:lnTo>
                    <a:lnTo>
                      <a:pt x="1104" y="1212"/>
                    </a:lnTo>
                    <a:lnTo>
                      <a:pt x="1212" y="1106"/>
                    </a:lnTo>
                    <a:lnTo>
                      <a:pt x="1216" y="1100"/>
                    </a:lnTo>
                    <a:lnTo>
                      <a:pt x="1220" y="1094"/>
                    </a:lnTo>
                    <a:lnTo>
                      <a:pt x="1222" y="1088"/>
                    </a:lnTo>
                    <a:lnTo>
                      <a:pt x="1222" y="1080"/>
                    </a:lnTo>
                    <a:lnTo>
                      <a:pt x="1222" y="1074"/>
                    </a:lnTo>
                    <a:lnTo>
                      <a:pt x="1220" y="1068"/>
                    </a:lnTo>
                    <a:lnTo>
                      <a:pt x="1216" y="1062"/>
                    </a:lnTo>
                    <a:lnTo>
                      <a:pt x="1212" y="1056"/>
                    </a:lnTo>
                    <a:lnTo>
                      <a:pt x="1134" y="920"/>
                    </a:lnTo>
                    <a:lnTo>
                      <a:pt x="1146" y="898"/>
                    </a:lnTo>
                    <a:lnTo>
                      <a:pt x="1156" y="874"/>
                    </a:lnTo>
                    <a:lnTo>
                      <a:pt x="1166" y="850"/>
                    </a:lnTo>
                    <a:lnTo>
                      <a:pt x="1174" y="826"/>
                    </a:lnTo>
                    <a:lnTo>
                      <a:pt x="1324" y="784"/>
                    </a:lnTo>
                    <a:lnTo>
                      <a:pt x="1330" y="784"/>
                    </a:lnTo>
                    <a:lnTo>
                      <a:pt x="1336" y="782"/>
                    </a:lnTo>
                    <a:lnTo>
                      <a:pt x="1342" y="778"/>
                    </a:lnTo>
                    <a:lnTo>
                      <a:pt x="1348" y="774"/>
                    </a:lnTo>
                    <a:lnTo>
                      <a:pt x="1352" y="770"/>
                    </a:lnTo>
                    <a:lnTo>
                      <a:pt x="1356" y="764"/>
                    </a:lnTo>
                    <a:lnTo>
                      <a:pt x="1358" y="758"/>
                    </a:lnTo>
                    <a:lnTo>
                      <a:pt x="1358" y="750"/>
                    </a:lnTo>
                    <a:lnTo>
                      <a:pt x="1358" y="598"/>
                    </a:lnTo>
                    <a:lnTo>
                      <a:pt x="1358" y="592"/>
                    </a:lnTo>
                    <a:lnTo>
                      <a:pt x="1356" y="584"/>
                    </a:lnTo>
                    <a:lnTo>
                      <a:pt x="1352" y="578"/>
                    </a:lnTo>
                    <a:lnTo>
                      <a:pt x="1348" y="574"/>
                    </a:lnTo>
                    <a:lnTo>
                      <a:pt x="1342" y="570"/>
                    </a:lnTo>
                    <a:lnTo>
                      <a:pt x="1336" y="566"/>
                    </a:lnTo>
                    <a:lnTo>
                      <a:pt x="1330" y="564"/>
                    </a:lnTo>
                    <a:lnTo>
                      <a:pt x="1324" y="564"/>
                    </a:lnTo>
                    <a:close/>
                    <a:moveTo>
                      <a:pt x="680" y="960"/>
                    </a:moveTo>
                    <a:lnTo>
                      <a:pt x="680" y="960"/>
                    </a:lnTo>
                    <a:lnTo>
                      <a:pt x="650" y="958"/>
                    </a:lnTo>
                    <a:lnTo>
                      <a:pt x="622" y="954"/>
                    </a:lnTo>
                    <a:lnTo>
                      <a:pt x="596" y="948"/>
                    </a:lnTo>
                    <a:lnTo>
                      <a:pt x="570" y="938"/>
                    </a:lnTo>
                    <a:lnTo>
                      <a:pt x="544" y="926"/>
                    </a:lnTo>
                    <a:lnTo>
                      <a:pt x="522" y="912"/>
                    </a:lnTo>
                    <a:lnTo>
                      <a:pt x="500" y="896"/>
                    </a:lnTo>
                    <a:lnTo>
                      <a:pt x="480" y="878"/>
                    </a:lnTo>
                    <a:lnTo>
                      <a:pt x="462" y="858"/>
                    </a:lnTo>
                    <a:lnTo>
                      <a:pt x="446" y="836"/>
                    </a:lnTo>
                    <a:lnTo>
                      <a:pt x="432" y="812"/>
                    </a:lnTo>
                    <a:lnTo>
                      <a:pt x="420" y="788"/>
                    </a:lnTo>
                    <a:lnTo>
                      <a:pt x="410" y="762"/>
                    </a:lnTo>
                    <a:lnTo>
                      <a:pt x="402" y="734"/>
                    </a:lnTo>
                    <a:lnTo>
                      <a:pt x="398" y="706"/>
                    </a:lnTo>
                    <a:lnTo>
                      <a:pt x="396" y="678"/>
                    </a:lnTo>
                    <a:lnTo>
                      <a:pt x="398" y="648"/>
                    </a:lnTo>
                    <a:lnTo>
                      <a:pt x="402" y="620"/>
                    </a:lnTo>
                    <a:lnTo>
                      <a:pt x="410" y="594"/>
                    </a:lnTo>
                    <a:lnTo>
                      <a:pt x="420" y="568"/>
                    </a:lnTo>
                    <a:lnTo>
                      <a:pt x="432" y="544"/>
                    </a:lnTo>
                    <a:lnTo>
                      <a:pt x="446" y="520"/>
                    </a:lnTo>
                    <a:lnTo>
                      <a:pt x="462" y="498"/>
                    </a:lnTo>
                    <a:lnTo>
                      <a:pt x="480" y="478"/>
                    </a:lnTo>
                    <a:lnTo>
                      <a:pt x="500" y="460"/>
                    </a:lnTo>
                    <a:lnTo>
                      <a:pt x="522" y="444"/>
                    </a:lnTo>
                    <a:lnTo>
                      <a:pt x="544" y="430"/>
                    </a:lnTo>
                    <a:lnTo>
                      <a:pt x="570" y="418"/>
                    </a:lnTo>
                    <a:lnTo>
                      <a:pt x="596" y="408"/>
                    </a:lnTo>
                    <a:lnTo>
                      <a:pt x="622" y="402"/>
                    </a:lnTo>
                    <a:lnTo>
                      <a:pt x="650" y="396"/>
                    </a:lnTo>
                    <a:lnTo>
                      <a:pt x="680" y="396"/>
                    </a:lnTo>
                    <a:lnTo>
                      <a:pt x="708" y="396"/>
                    </a:lnTo>
                    <a:lnTo>
                      <a:pt x="736" y="402"/>
                    </a:lnTo>
                    <a:lnTo>
                      <a:pt x="764" y="408"/>
                    </a:lnTo>
                    <a:lnTo>
                      <a:pt x="790" y="418"/>
                    </a:lnTo>
                    <a:lnTo>
                      <a:pt x="814" y="430"/>
                    </a:lnTo>
                    <a:lnTo>
                      <a:pt x="838" y="444"/>
                    </a:lnTo>
                    <a:lnTo>
                      <a:pt x="858" y="460"/>
                    </a:lnTo>
                    <a:lnTo>
                      <a:pt x="878" y="478"/>
                    </a:lnTo>
                    <a:lnTo>
                      <a:pt x="898" y="498"/>
                    </a:lnTo>
                    <a:lnTo>
                      <a:pt x="914" y="520"/>
                    </a:lnTo>
                    <a:lnTo>
                      <a:pt x="928" y="544"/>
                    </a:lnTo>
                    <a:lnTo>
                      <a:pt x="940" y="568"/>
                    </a:lnTo>
                    <a:lnTo>
                      <a:pt x="948" y="594"/>
                    </a:lnTo>
                    <a:lnTo>
                      <a:pt x="956" y="620"/>
                    </a:lnTo>
                    <a:lnTo>
                      <a:pt x="960" y="648"/>
                    </a:lnTo>
                    <a:lnTo>
                      <a:pt x="962" y="678"/>
                    </a:lnTo>
                    <a:lnTo>
                      <a:pt x="960" y="706"/>
                    </a:lnTo>
                    <a:lnTo>
                      <a:pt x="956" y="734"/>
                    </a:lnTo>
                    <a:lnTo>
                      <a:pt x="948" y="762"/>
                    </a:lnTo>
                    <a:lnTo>
                      <a:pt x="940" y="788"/>
                    </a:lnTo>
                    <a:lnTo>
                      <a:pt x="928" y="812"/>
                    </a:lnTo>
                    <a:lnTo>
                      <a:pt x="914" y="836"/>
                    </a:lnTo>
                    <a:lnTo>
                      <a:pt x="898" y="858"/>
                    </a:lnTo>
                    <a:lnTo>
                      <a:pt x="878" y="878"/>
                    </a:lnTo>
                    <a:lnTo>
                      <a:pt x="858" y="896"/>
                    </a:lnTo>
                    <a:lnTo>
                      <a:pt x="838" y="912"/>
                    </a:lnTo>
                    <a:lnTo>
                      <a:pt x="814" y="926"/>
                    </a:lnTo>
                    <a:lnTo>
                      <a:pt x="790" y="938"/>
                    </a:lnTo>
                    <a:lnTo>
                      <a:pt x="764" y="948"/>
                    </a:lnTo>
                    <a:lnTo>
                      <a:pt x="736" y="954"/>
                    </a:lnTo>
                    <a:lnTo>
                      <a:pt x="708" y="958"/>
                    </a:lnTo>
                    <a:lnTo>
                      <a:pt x="680" y="9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339" dirty="0">
                  <a:latin typeface="SimonKucher" pitchFamily="2" charset="0"/>
                </a:endParaRPr>
              </a:p>
            </p:txBody>
          </p:sp>
          <p:sp>
            <p:nvSpPr>
              <p:cNvPr id="67" name="Freeform 146">
                <a:extLst>
                  <a:ext uri="{FF2B5EF4-FFF2-40B4-BE49-F238E27FC236}">
                    <a16:creationId xmlns:a16="http://schemas.microsoft.com/office/drawing/2014/main" id="{34C6CB29-1153-7ED0-34F9-EA6F95046069}"/>
                  </a:ext>
                </a:extLst>
              </p:cNvPr>
              <p:cNvSpPr>
                <a:spLocks noEditPoints="1"/>
              </p:cNvSpPr>
              <p:nvPr/>
            </p:nvSpPr>
            <p:spPr bwMode="auto">
              <a:xfrm>
                <a:off x="2339975" y="1884363"/>
                <a:ext cx="2965450" cy="2955925"/>
              </a:xfrm>
              <a:custGeom>
                <a:avLst/>
                <a:gdLst>
                  <a:gd name="T0" fmla="*/ 2147483647 w 1868"/>
                  <a:gd name="T1" fmla="*/ 2147483647 h 1862"/>
                  <a:gd name="T2" fmla="*/ 2147483647 w 1868"/>
                  <a:gd name="T3" fmla="*/ 2147483647 h 1862"/>
                  <a:gd name="T4" fmla="*/ 2147483647 w 1868"/>
                  <a:gd name="T5" fmla="*/ 2147483647 h 1862"/>
                  <a:gd name="T6" fmla="*/ 2147483647 w 1868"/>
                  <a:gd name="T7" fmla="*/ 2147483647 h 1862"/>
                  <a:gd name="T8" fmla="*/ 2147483647 w 1868"/>
                  <a:gd name="T9" fmla="*/ 2147483647 h 1862"/>
                  <a:gd name="T10" fmla="*/ 2147483647 w 1868"/>
                  <a:gd name="T11" fmla="*/ 2147483647 h 1862"/>
                  <a:gd name="T12" fmla="*/ 2147483647 w 1868"/>
                  <a:gd name="T13" fmla="*/ 2147483647 h 1862"/>
                  <a:gd name="T14" fmla="*/ 2147483647 w 1868"/>
                  <a:gd name="T15" fmla="*/ 2147483647 h 1862"/>
                  <a:gd name="T16" fmla="*/ 2147483647 w 1868"/>
                  <a:gd name="T17" fmla="*/ 2147483647 h 1862"/>
                  <a:gd name="T18" fmla="*/ 2147483647 w 1868"/>
                  <a:gd name="T19" fmla="*/ 2147483647 h 1862"/>
                  <a:gd name="T20" fmla="*/ 2147483647 w 1868"/>
                  <a:gd name="T21" fmla="*/ 2147483647 h 1862"/>
                  <a:gd name="T22" fmla="*/ 2147483647 w 1868"/>
                  <a:gd name="T23" fmla="*/ 2147483647 h 1862"/>
                  <a:gd name="T24" fmla="*/ 2147483647 w 1868"/>
                  <a:gd name="T25" fmla="*/ 2147483647 h 1862"/>
                  <a:gd name="T26" fmla="*/ 2147483647 w 1868"/>
                  <a:gd name="T27" fmla="*/ 2147483647 h 1862"/>
                  <a:gd name="T28" fmla="*/ 2147483647 w 1868"/>
                  <a:gd name="T29" fmla="*/ 2147483647 h 1862"/>
                  <a:gd name="T30" fmla="*/ 2147483647 w 1868"/>
                  <a:gd name="T31" fmla="*/ 2147483647 h 1862"/>
                  <a:gd name="T32" fmla="*/ 2147483647 w 1868"/>
                  <a:gd name="T33" fmla="*/ 2147483647 h 1862"/>
                  <a:gd name="T34" fmla="*/ 2147483647 w 1868"/>
                  <a:gd name="T35" fmla="*/ 2147483647 h 1862"/>
                  <a:gd name="T36" fmla="*/ 2147483647 w 1868"/>
                  <a:gd name="T37" fmla="*/ 2147483647 h 1862"/>
                  <a:gd name="T38" fmla="*/ 2147483647 w 1868"/>
                  <a:gd name="T39" fmla="*/ 2147483647 h 1862"/>
                  <a:gd name="T40" fmla="*/ 2147483647 w 1868"/>
                  <a:gd name="T41" fmla="*/ 2147483647 h 1862"/>
                  <a:gd name="T42" fmla="*/ 2147483647 w 1868"/>
                  <a:gd name="T43" fmla="*/ 2147483647 h 1862"/>
                  <a:gd name="T44" fmla="*/ 2147483647 w 1868"/>
                  <a:gd name="T45" fmla="*/ 2147483647 h 1862"/>
                  <a:gd name="T46" fmla="*/ 2147483647 w 1868"/>
                  <a:gd name="T47" fmla="*/ 2147483647 h 1862"/>
                  <a:gd name="T48" fmla="*/ 2147483647 w 1868"/>
                  <a:gd name="T49" fmla="*/ 2147483647 h 1862"/>
                  <a:gd name="T50" fmla="*/ 2147483647 w 1868"/>
                  <a:gd name="T51" fmla="*/ 2147483647 h 1862"/>
                  <a:gd name="T52" fmla="*/ 2147483647 w 1868"/>
                  <a:gd name="T53" fmla="*/ 2147483647 h 1862"/>
                  <a:gd name="T54" fmla="*/ 2147483647 w 1868"/>
                  <a:gd name="T55" fmla="*/ 2147483647 h 1862"/>
                  <a:gd name="T56" fmla="*/ 2147483647 w 1868"/>
                  <a:gd name="T57" fmla="*/ 2147483647 h 1862"/>
                  <a:gd name="T58" fmla="*/ 2147483647 w 1868"/>
                  <a:gd name="T59" fmla="*/ 2147483647 h 1862"/>
                  <a:gd name="T60" fmla="*/ 2147483647 w 1868"/>
                  <a:gd name="T61" fmla="*/ 2147483647 h 1862"/>
                  <a:gd name="T62" fmla="*/ 2147483647 w 1868"/>
                  <a:gd name="T63" fmla="*/ 2147483647 h 1862"/>
                  <a:gd name="T64" fmla="*/ 2147483647 w 1868"/>
                  <a:gd name="T65" fmla="*/ 2147483647 h 1862"/>
                  <a:gd name="T66" fmla="*/ 2147483647 w 1868"/>
                  <a:gd name="T67" fmla="*/ 2147483647 h 1862"/>
                  <a:gd name="T68" fmla="*/ 2147483647 w 1868"/>
                  <a:gd name="T69" fmla="*/ 2147483647 h 1862"/>
                  <a:gd name="T70" fmla="*/ 2147483647 w 1868"/>
                  <a:gd name="T71" fmla="*/ 2147483647 h 1862"/>
                  <a:gd name="T72" fmla="*/ 2147483647 w 1868"/>
                  <a:gd name="T73" fmla="*/ 2147483647 h 1862"/>
                  <a:gd name="T74" fmla="*/ 2147483647 w 1868"/>
                  <a:gd name="T75" fmla="*/ 2147483647 h 1862"/>
                  <a:gd name="T76" fmla="*/ 2147483647 w 1868"/>
                  <a:gd name="T77" fmla="*/ 2147483647 h 1862"/>
                  <a:gd name="T78" fmla="*/ 2147483647 w 1868"/>
                  <a:gd name="T79" fmla="*/ 2147483647 h 1862"/>
                  <a:gd name="T80" fmla="*/ 2147483647 w 1868"/>
                  <a:gd name="T81" fmla="*/ 2147483647 h 1862"/>
                  <a:gd name="T82" fmla="*/ 2147483647 w 1868"/>
                  <a:gd name="T83" fmla="*/ 2147483647 h 1862"/>
                  <a:gd name="T84" fmla="*/ 2147483647 w 1868"/>
                  <a:gd name="T85" fmla="*/ 2147483647 h 1862"/>
                  <a:gd name="T86" fmla="*/ 2147483647 w 1868"/>
                  <a:gd name="T87" fmla="*/ 2147483647 h 1862"/>
                  <a:gd name="T88" fmla="*/ 2147483647 w 1868"/>
                  <a:gd name="T89" fmla="*/ 2147483647 h 1862"/>
                  <a:gd name="T90" fmla="*/ 2147483647 w 1868"/>
                  <a:gd name="T91" fmla="*/ 2147483647 h 1862"/>
                  <a:gd name="T92" fmla="*/ 2147483647 w 1868"/>
                  <a:gd name="T93" fmla="*/ 2147483647 h 1862"/>
                  <a:gd name="T94" fmla="*/ 2147483647 w 1868"/>
                  <a:gd name="T95" fmla="*/ 2147483647 h 1862"/>
                  <a:gd name="T96" fmla="*/ 2147483647 w 1868"/>
                  <a:gd name="T97" fmla="*/ 2147483647 h 1862"/>
                  <a:gd name="T98" fmla="*/ 2147483647 w 1868"/>
                  <a:gd name="T99" fmla="*/ 2147483647 h 1862"/>
                  <a:gd name="T100" fmla="*/ 2147483647 w 1868"/>
                  <a:gd name="T101" fmla="*/ 2147483647 h 1862"/>
                  <a:gd name="T102" fmla="*/ 2147483647 w 1868"/>
                  <a:gd name="T103" fmla="*/ 2147483647 h 1862"/>
                  <a:gd name="T104" fmla="*/ 2147483647 w 1868"/>
                  <a:gd name="T105" fmla="*/ 2147483647 h 1862"/>
                  <a:gd name="T106" fmla="*/ 2147483647 w 1868"/>
                  <a:gd name="T107" fmla="*/ 2147483647 h 1862"/>
                  <a:gd name="T108" fmla="*/ 2147483647 w 1868"/>
                  <a:gd name="T109" fmla="*/ 2147483647 h 1862"/>
                  <a:gd name="T110" fmla="*/ 2147483647 w 1868"/>
                  <a:gd name="T111" fmla="*/ 2147483647 h 1862"/>
                  <a:gd name="T112" fmla="*/ 2147483647 w 1868"/>
                  <a:gd name="T113" fmla="*/ 2147483647 h 186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868" h="1862">
                    <a:moveTo>
                      <a:pt x="1838" y="1114"/>
                    </a:moveTo>
                    <a:lnTo>
                      <a:pt x="1662" y="984"/>
                    </a:lnTo>
                    <a:lnTo>
                      <a:pt x="1664" y="948"/>
                    </a:lnTo>
                    <a:lnTo>
                      <a:pt x="1664" y="914"/>
                    </a:lnTo>
                    <a:lnTo>
                      <a:pt x="1662" y="880"/>
                    </a:lnTo>
                    <a:lnTo>
                      <a:pt x="1660" y="846"/>
                    </a:lnTo>
                    <a:lnTo>
                      <a:pt x="1828" y="710"/>
                    </a:lnTo>
                    <a:lnTo>
                      <a:pt x="1836" y="706"/>
                    </a:lnTo>
                    <a:lnTo>
                      <a:pt x="1844" y="698"/>
                    </a:lnTo>
                    <a:lnTo>
                      <a:pt x="1850" y="692"/>
                    </a:lnTo>
                    <a:lnTo>
                      <a:pt x="1854" y="684"/>
                    </a:lnTo>
                    <a:lnTo>
                      <a:pt x="1856" y="674"/>
                    </a:lnTo>
                    <a:lnTo>
                      <a:pt x="1858" y="664"/>
                    </a:lnTo>
                    <a:lnTo>
                      <a:pt x="1856" y="656"/>
                    </a:lnTo>
                    <a:lnTo>
                      <a:pt x="1854" y="646"/>
                    </a:lnTo>
                    <a:lnTo>
                      <a:pt x="1768" y="450"/>
                    </a:lnTo>
                    <a:lnTo>
                      <a:pt x="1762" y="440"/>
                    </a:lnTo>
                    <a:lnTo>
                      <a:pt x="1756" y="434"/>
                    </a:lnTo>
                    <a:lnTo>
                      <a:pt x="1750" y="428"/>
                    </a:lnTo>
                    <a:lnTo>
                      <a:pt x="1742" y="424"/>
                    </a:lnTo>
                    <a:lnTo>
                      <a:pt x="1732" y="420"/>
                    </a:lnTo>
                    <a:lnTo>
                      <a:pt x="1722" y="420"/>
                    </a:lnTo>
                    <a:lnTo>
                      <a:pt x="1714" y="420"/>
                    </a:lnTo>
                    <a:lnTo>
                      <a:pt x="1704" y="424"/>
                    </a:lnTo>
                    <a:lnTo>
                      <a:pt x="1492" y="456"/>
                    </a:lnTo>
                    <a:lnTo>
                      <a:pt x="1468" y="428"/>
                    </a:lnTo>
                    <a:lnTo>
                      <a:pt x="1442" y="402"/>
                    </a:lnTo>
                    <a:lnTo>
                      <a:pt x="1416" y="378"/>
                    </a:lnTo>
                    <a:lnTo>
                      <a:pt x="1388" y="356"/>
                    </a:lnTo>
                    <a:lnTo>
                      <a:pt x="1410" y="144"/>
                    </a:lnTo>
                    <a:lnTo>
                      <a:pt x="1414" y="134"/>
                    </a:lnTo>
                    <a:lnTo>
                      <a:pt x="1414" y="124"/>
                    </a:lnTo>
                    <a:lnTo>
                      <a:pt x="1414" y="116"/>
                    </a:lnTo>
                    <a:lnTo>
                      <a:pt x="1410" y="106"/>
                    </a:lnTo>
                    <a:lnTo>
                      <a:pt x="1406" y="98"/>
                    </a:lnTo>
                    <a:lnTo>
                      <a:pt x="1400" y="92"/>
                    </a:lnTo>
                    <a:lnTo>
                      <a:pt x="1392" y="86"/>
                    </a:lnTo>
                    <a:lnTo>
                      <a:pt x="1384" y="82"/>
                    </a:lnTo>
                    <a:lnTo>
                      <a:pt x="1184" y="2"/>
                    </a:lnTo>
                    <a:lnTo>
                      <a:pt x="1174" y="0"/>
                    </a:lnTo>
                    <a:lnTo>
                      <a:pt x="1164" y="0"/>
                    </a:lnTo>
                    <a:lnTo>
                      <a:pt x="1156" y="0"/>
                    </a:lnTo>
                    <a:lnTo>
                      <a:pt x="1146" y="4"/>
                    </a:lnTo>
                    <a:lnTo>
                      <a:pt x="1138" y="8"/>
                    </a:lnTo>
                    <a:lnTo>
                      <a:pt x="1132" y="14"/>
                    </a:lnTo>
                    <a:lnTo>
                      <a:pt x="1126" y="22"/>
                    </a:lnTo>
                    <a:lnTo>
                      <a:pt x="1120" y="30"/>
                    </a:lnTo>
                    <a:lnTo>
                      <a:pt x="994" y="200"/>
                    </a:lnTo>
                    <a:lnTo>
                      <a:pt x="958" y="198"/>
                    </a:lnTo>
                    <a:lnTo>
                      <a:pt x="920" y="198"/>
                    </a:lnTo>
                    <a:lnTo>
                      <a:pt x="884" y="200"/>
                    </a:lnTo>
                    <a:lnTo>
                      <a:pt x="848" y="204"/>
                    </a:lnTo>
                    <a:lnTo>
                      <a:pt x="712" y="34"/>
                    </a:lnTo>
                    <a:lnTo>
                      <a:pt x="708" y="26"/>
                    </a:lnTo>
                    <a:lnTo>
                      <a:pt x="702" y="18"/>
                    </a:lnTo>
                    <a:lnTo>
                      <a:pt x="694" y="12"/>
                    </a:lnTo>
                    <a:lnTo>
                      <a:pt x="686" y="8"/>
                    </a:lnTo>
                    <a:lnTo>
                      <a:pt x="676" y="6"/>
                    </a:lnTo>
                    <a:lnTo>
                      <a:pt x="668" y="6"/>
                    </a:lnTo>
                    <a:lnTo>
                      <a:pt x="658" y="6"/>
                    </a:lnTo>
                    <a:lnTo>
                      <a:pt x="648" y="10"/>
                    </a:lnTo>
                    <a:lnTo>
                      <a:pt x="452" y="94"/>
                    </a:lnTo>
                    <a:lnTo>
                      <a:pt x="444" y="100"/>
                    </a:lnTo>
                    <a:lnTo>
                      <a:pt x="436" y="106"/>
                    </a:lnTo>
                    <a:lnTo>
                      <a:pt x="430" y="114"/>
                    </a:lnTo>
                    <a:lnTo>
                      <a:pt x="426" y="122"/>
                    </a:lnTo>
                    <a:lnTo>
                      <a:pt x="424" y="130"/>
                    </a:lnTo>
                    <a:lnTo>
                      <a:pt x="422" y="140"/>
                    </a:lnTo>
                    <a:lnTo>
                      <a:pt x="424" y="150"/>
                    </a:lnTo>
                    <a:lnTo>
                      <a:pt x="426" y="158"/>
                    </a:lnTo>
                    <a:lnTo>
                      <a:pt x="458" y="376"/>
                    </a:lnTo>
                    <a:lnTo>
                      <a:pt x="434" y="398"/>
                    </a:lnTo>
                    <a:lnTo>
                      <a:pt x="410" y="422"/>
                    </a:lnTo>
                    <a:lnTo>
                      <a:pt x="388" y="446"/>
                    </a:lnTo>
                    <a:lnTo>
                      <a:pt x="366" y="472"/>
                    </a:lnTo>
                    <a:lnTo>
                      <a:pt x="146" y="448"/>
                    </a:lnTo>
                    <a:lnTo>
                      <a:pt x="136" y="446"/>
                    </a:lnTo>
                    <a:lnTo>
                      <a:pt x="126" y="444"/>
                    </a:lnTo>
                    <a:lnTo>
                      <a:pt x="116" y="446"/>
                    </a:lnTo>
                    <a:lnTo>
                      <a:pt x="108" y="448"/>
                    </a:lnTo>
                    <a:lnTo>
                      <a:pt x="100" y="454"/>
                    </a:lnTo>
                    <a:lnTo>
                      <a:pt x="92" y="460"/>
                    </a:lnTo>
                    <a:lnTo>
                      <a:pt x="86" y="468"/>
                    </a:lnTo>
                    <a:lnTo>
                      <a:pt x="82" y="476"/>
                    </a:lnTo>
                    <a:lnTo>
                      <a:pt x="4" y="676"/>
                    </a:lnTo>
                    <a:lnTo>
                      <a:pt x="0" y="684"/>
                    </a:lnTo>
                    <a:lnTo>
                      <a:pt x="0" y="694"/>
                    </a:lnTo>
                    <a:lnTo>
                      <a:pt x="2" y="704"/>
                    </a:lnTo>
                    <a:lnTo>
                      <a:pt x="4" y="712"/>
                    </a:lnTo>
                    <a:lnTo>
                      <a:pt x="8" y="720"/>
                    </a:lnTo>
                    <a:lnTo>
                      <a:pt x="14" y="728"/>
                    </a:lnTo>
                    <a:lnTo>
                      <a:pt x="22" y="734"/>
                    </a:lnTo>
                    <a:lnTo>
                      <a:pt x="30" y="738"/>
                    </a:lnTo>
                    <a:lnTo>
                      <a:pt x="208" y="870"/>
                    </a:lnTo>
                    <a:lnTo>
                      <a:pt x="206" y="906"/>
                    </a:lnTo>
                    <a:lnTo>
                      <a:pt x="206" y="942"/>
                    </a:lnTo>
                    <a:lnTo>
                      <a:pt x="208" y="978"/>
                    </a:lnTo>
                    <a:lnTo>
                      <a:pt x="212" y="1014"/>
                    </a:lnTo>
                    <a:lnTo>
                      <a:pt x="210" y="1014"/>
                    </a:lnTo>
                    <a:lnTo>
                      <a:pt x="36" y="1152"/>
                    </a:lnTo>
                    <a:lnTo>
                      <a:pt x="28" y="1158"/>
                    </a:lnTo>
                    <a:lnTo>
                      <a:pt x="20" y="1164"/>
                    </a:lnTo>
                    <a:lnTo>
                      <a:pt x="14" y="1172"/>
                    </a:lnTo>
                    <a:lnTo>
                      <a:pt x="10" y="1180"/>
                    </a:lnTo>
                    <a:lnTo>
                      <a:pt x="8" y="1188"/>
                    </a:lnTo>
                    <a:lnTo>
                      <a:pt x="6" y="1198"/>
                    </a:lnTo>
                    <a:lnTo>
                      <a:pt x="8" y="1208"/>
                    </a:lnTo>
                    <a:lnTo>
                      <a:pt x="10" y="1216"/>
                    </a:lnTo>
                    <a:lnTo>
                      <a:pt x="96" y="1414"/>
                    </a:lnTo>
                    <a:lnTo>
                      <a:pt x="102" y="1422"/>
                    </a:lnTo>
                    <a:lnTo>
                      <a:pt x="108" y="1430"/>
                    </a:lnTo>
                    <a:lnTo>
                      <a:pt x="114" y="1434"/>
                    </a:lnTo>
                    <a:lnTo>
                      <a:pt x="122" y="1440"/>
                    </a:lnTo>
                    <a:lnTo>
                      <a:pt x="132" y="1442"/>
                    </a:lnTo>
                    <a:lnTo>
                      <a:pt x="142" y="1442"/>
                    </a:lnTo>
                    <a:lnTo>
                      <a:pt x="150" y="1442"/>
                    </a:lnTo>
                    <a:lnTo>
                      <a:pt x="160" y="1438"/>
                    </a:lnTo>
                    <a:lnTo>
                      <a:pt x="380" y="1406"/>
                    </a:lnTo>
                    <a:lnTo>
                      <a:pt x="384" y="1404"/>
                    </a:lnTo>
                    <a:lnTo>
                      <a:pt x="406" y="1428"/>
                    </a:lnTo>
                    <a:lnTo>
                      <a:pt x="428" y="1450"/>
                    </a:lnTo>
                    <a:lnTo>
                      <a:pt x="452" y="1472"/>
                    </a:lnTo>
                    <a:lnTo>
                      <a:pt x="478" y="1494"/>
                    </a:lnTo>
                    <a:lnTo>
                      <a:pt x="476" y="1496"/>
                    </a:lnTo>
                    <a:lnTo>
                      <a:pt x="452" y="1716"/>
                    </a:lnTo>
                    <a:lnTo>
                      <a:pt x="448" y="1726"/>
                    </a:lnTo>
                    <a:lnTo>
                      <a:pt x="448" y="1736"/>
                    </a:lnTo>
                    <a:lnTo>
                      <a:pt x="450" y="1744"/>
                    </a:lnTo>
                    <a:lnTo>
                      <a:pt x="452" y="1754"/>
                    </a:lnTo>
                    <a:lnTo>
                      <a:pt x="456" y="1762"/>
                    </a:lnTo>
                    <a:lnTo>
                      <a:pt x="462" y="1770"/>
                    </a:lnTo>
                    <a:lnTo>
                      <a:pt x="470" y="1776"/>
                    </a:lnTo>
                    <a:lnTo>
                      <a:pt x="478" y="1780"/>
                    </a:lnTo>
                    <a:lnTo>
                      <a:pt x="678" y="1858"/>
                    </a:lnTo>
                    <a:lnTo>
                      <a:pt x="688" y="1860"/>
                    </a:lnTo>
                    <a:lnTo>
                      <a:pt x="698" y="1862"/>
                    </a:lnTo>
                    <a:lnTo>
                      <a:pt x="706" y="1860"/>
                    </a:lnTo>
                    <a:lnTo>
                      <a:pt x="716" y="1858"/>
                    </a:lnTo>
                    <a:lnTo>
                      <a:pt x="724" y="1852"/>
                    </a:lnTo>
                    <a:lnTo>
                      <a:pt x="732" y="1846"/>
                    </a:lnTo>
                    <a:lnTo>
                      <a:pt x="738" y="1840"/>
                    </a:lnTo>
                    <a:lnTo>
                      <a:pt x="742" y="1830"/>
                    </a:lnTo>
                    <a:lnTo>
                      <a:pt x="874" y="1652"/>
                    </a:lnTo>
                    <a:lnTo>
                      <a:pt x="908" y="1654"/>
                    </a:lnTo>
                    <a:lnTo>
                      <a:pt x="944" y="1656"/>
                    </a:lnTo>
                    <a:lnTo>
                      <a:pt x="978" y="1654"/>
                    </a:lnTo>
                    <a:lnTo>
                      <a:pt x="1012" y="1652"/>
                    </a:lnTo>
                    <a:lnTo>
                      <a:pt x="1012" y="1654"/>
                    </a:lnTo>
                    <a:lnTo>
                      <a:pt x="1152" y="1828"/>
                    </a:lnTo>
                    <a:lnTo>
                      <a:pt x="1156" y="1836"/>
                    </a:lnTo>
                    <a:lnTo>
                      <a:pt x="1162" y="1844"/>
                    </a:lnTo>
                    <a:lnTo>
                      <a:pt x="1170" y="1850"/>
                    </a:lnTo>
                    <a:lnTo>
                      <a:pt x="1178" y="1854"/>
                    </a:lnTo>
                    <a:lnTo>
                      <a:pt x="1188" y="1856"/>
                    </a:lnTo>
                    <a:lnTo>
                      <a:pt x="1196" y="1858"/>
                    </a:lnTo>
                    <a:lnTo>
                      <a:pt x="1206" y="1856"/>
                    </a:lnTo>
                    <a:lnTo>
                      <a:pt x="1216" y="1854"/>
                    </a:lnTo>
                    <a:lnTo>
                      <a:pt x="1412" y="1768"/>
                    </a:lnTo>
                    <a:lnTo>
                      <a:pt x="1420" y="1762"/>
                    </a:lnTo>
                    <a:lnTo>
                      <a:pt x="1428" y="1756"/>
                    </a:lnTo>
                    <a:lnTo>
                      <a:pt x="1434" y="1750"/>
                    </a:lnTo>
                    <a:lnTo>
                      <a:pt x="1438" y="1742"/>
                    </a:lnTo>
                    <a:lnTo>
                      <a:pt x="1440" y="1732"/>
                    </a:lnTo>
                    <a:lnTo>
                      <a:pt x="1442" y="1722"/>
                    </a:lnTo>
                    <a:lnTo>
                      <a:pt x="1440" y="1714"/>
                    </a:lnTo>
                    <a:lnTo>
                      <a:pt x="1438" y="1704"/>
                    </a:lnTo>
                    <a:lnTo>
                      <a:pt x="1404" y="1484"/>
                    </a:lnTo>
                    <a:lnTo>
                      <a:pt x="1432" y="1460"/>
                    </a:lnTo>
                    <a:lnTo>
                      <a:pt x="1458" y="1436"/>
                    </a:lnTo>
                    <a:lnTo>
                      <a:pt x="1482" y="1408"/>
                    </a:lnTo>
                    <a:lnTo>
                      <a:pt x="1506" y="1380"/>
                    </a:lnTo>
                    <a:lnTo>
                      <a:pt x="1724" y="1404"/>
                    </a:lnTo>
                    <a:lnTo>
                      <a:pt x="1734" y="1408"/>
                    </a:lnTo>
                    <a:lnTo>
                      <a:pt x="1742" y="1408"/>
                    </a:lnTo>
                    <a:lnTo>
                      <a:pt x="1752" y="1406"/>
                    </a:lnTo>
                    <a:lnTo>
                      <a:pt x="1760" y="1404"/>
                    </a:lnTo>
                    <a:lnTo>
                      <a:pt x="1770" y="1400"/>
                    </a:lnTo>
                    <a:lnTo>
                      <a:pt x="1776" y="1392"/>
                    </a:lnTo>
                    <a:lnTo>
                      <a:pt x="1782" y="1386"/>
                    </a:lnTo>
                    <a:lnTo>
                      <a:pt x="1786" y="1376"/>
                    </a:lnTo>
                    <a:lnTo>
                      <a:pt x="1866" y="1178"/>
                    </a:lnTo>
                    <a:lnTo>
                      <a:pt x="1868" y="1168"/>
                    </a:lnTo>
                    <a:lnTo>
                      <a:pt x="1868" y="1158"/>
                    </a:lnTo>
                    <a:lnTo>
                      <a:pt x="1868" y="1148"/>
                    </a:lnTo>
                    <a:lnTo>
                      <a:pt x="1864" y="1140"/>
                    </a:lnTo>
                    <a:lnTo>
                      <a:pt x="1860" y="1132"/>
                    </a:lnTo>
                    <a:lnTo>
                      <a:pt x="1854" y="1124"/>
                    </a:lnTo>
                    <a:lnTo>
                      <a:pt x="1846" y="1118"/>
                    </a:lnTo>
                    <a:lnTo>
                      <a:pt x="1838" y="1114"/>
                    </a:lnTo>
                    <a:close/>
                    <a:moveTo>
                      <a:pt x="786" y="1302"/>
                    </a:moveTo>
                    <a:lnTo>
                      <a:pt x="786" y="1302"/>
                    </a:lnTo>
                    <a:lnTo>
                      <a:pt x="750" y="1284"/>
                    </a:lnTo>
                    <a:lnTo>
                      <a:pt x="716" y="1264"/>
                    </a:lnTo>
                    <a:lnTo>
                      <a:pt x="684" y="1242"/>
                    </a:lnTo>
                    <a:lnTo>
                      <a:pt x="654" y="1216"/>
                    </a:lnTo>
                    <a:lnTo>
                      <a:pt x="628" y="1188"/>
                    </a:lnTo>
                    <a:lnTo>
                      <a:pt x="604" y="1156"/>
                    </a:lnTo>
                    <a:lnTo>
                      <a:pt x="584" y="1124"/>
                    </a:lnTo>
                    <a:lnTo>
                      <a:pt x="568" y="1090"/>
                    </a:lnTo>
                    <a:lnTo>
                      <a:pt x="554" y="1054"/>
                    </a:lnTo>
                    <a:lnTo>
                      <a:pt x="544" y="1018"/>
                    </a:lnTo>
                    <a:lnTo>
                      <a:pt x="538" y="980"/>
                    </a:lnTo>
                    <a:lnTo>
                      <a:pt x="534" y="940"/>
                    </a:lnTo>
                    <a:lnTo>
                      <a:pt x="536" y="902"/>
                    </a:lnTo>
                    <a:lnTo>
                      <a:pt x="540" y="862"/>
                    </a:lnTo>
                    <a:lnTo>
                      <a:pt x="548" y="824"/>
                    </a:lnTo>
                    <a:lnTo>
                      <a:pt x="562" y="784"/>
                    </a:lnTo>
                    <a:lnTo>
                      <a:pt x="578" y="748"/>
                    </a:lnTo>
                    <a:lnTo>
                      <a:pt x="598" y="714"/>
                    </a:lnTo>
                    <a:lnTo>
                      <a:pt x="622" y="682"/>
                    </a:lnTo>
                    <a:lnTo>
                      <a:pt x="648" y="652"/>
                    </a:lnTo>
                    <a:lnTo>
                      <a:pt x="676" y="626"/>
                    </a:lnTo>
                    <a:lnTo>
                      <a:pt x="706" y="602"/>
                    </a:lnTo>
                    <a:lnTo>
                      <a:pt x="740" y="582"/>
                    </a:lnTo>
                    <a:lnTo>
                      <a:pt x="774" y="566"/>
                    </a:lnTo>
                    <a:lnTo>
                      <a:pt x="810" y="552"/>
                    </a:lnTo>
                    <a:lnTo>
                      <a:pt x="846" y="542"/>
                    </a:lnTo>
                    <a:lnTo>
                      <a:pt x="884" y="536"/>
                    </a:lnTo>
                    <a:lnTo>
                      <a:pt x="922" y="532"/>
                    </a:lnTo>
                    <a:lnTo>
                      <a:pt x="962" y="534"/>
                    </a:lnTo>
                    <a:lnTo>
                      <a:pt x="1000" y="538"/>
                    </a:lnTo>
                    <a:lnTo>
                      <a:pt x="1040" y="546"/>
                    </a:lnTo>
                    <a:lnTo>
                      <a:pt x="1078" y="560"/>
                    </a:lnTo>
                    <a:lnTo>
                      <a:pt x="1116" y="576"/>
                    </a:lnTo>
                    <a:lnTo>
                      <a:pt x="1150" y="596"/>
                    </a:lnTo>
                    <a:lnTo>
                      <a:pt x="1182" y="620"/>
                    </a:lnTo>
                    <a:lnTo>
                      <a:pt x="1212" y="646"/>
                    </a:lnTo>
                    <a:lnTo>
                      <a:pt x="1238" y="674"/>
                    </a:lnTo>
                    <a:lnTo>
                      <a:pt x="1260" y="704"/>
                    </a:lnTo>
                    <a:lnTo>
                      <a:pt x="1282" y="738"/>
                    </a:lnTo>
                    <a:lnTo>
                      <a:pt x="1298" y="772"/>
                    </a:lnTo>
                    <a:lnTo>
                      <a:pt x="1312" y="808"/>
                    </a:lnTo>
                    <a:lnTo>
                      <a:pt x="1322" y="844"/>
                    </a:lnTo>
                    <a:lnTo>
                      <a:pt x="1328" y="882"/>
                    </a:lnTo>
                    <a:lnTo>
                      <a:pt x="1332" y="920"/>
                    </a:lnTo>
                    <a:lnTo>
                      <a:pt x="1330" y="960"/>
                    </a:lnTo>
                    <a:lnTo>
                      <a:pt x="1326" y="1000"/>
                    </a:lnTo>
                    <a:lnTo>
                      <a:pt x="1316" y="1038"/>
                    </a:lnTo>
                    <a:lnTo>
                      <a:pt x="1304" y="1076"/>
                    </a:lnTo>
                    <a:lnTo>
                      <a:pt x="1286" y="1114"/>
                    </a:lnTo>
                    <a:lnTo>
                      <a:pt x="1266" y="1148"/>
                    </a:lnTo>
                    <a:lnTo>
                      <a:pt x="1244" y="1180"/>
                    </a:lnTo>
                    <a:lnTo>
                      <a:pt x="1218" y="1210"/>
                    </a:lnTo>
                    <a:lnTo>
                      <a:pt x="1190" y="1236"/>
                    </a:lnTo>
                    <a:lnTo>
                      <a:pt x="1158" y="1260"/>
                    </a:lnTo>
                    <a:lnTo>
                      <a:pt x="1126" y="1280"/>
                    </a:lnTo>
                    <a:lnTo>
                      <a:pt x="1092" y="1296"/>
                    </a:lnTo>
                    <a:lnTo>
                      <a:pt x="1056" y="1310"/>
                    </a:lnTo>
                    <a:lnTo>
                      <a:pt x="1018" y="1320"/>
                    </a:lnTo>
                    <a:lnTo>
                      <a:pt x="982" y="1326"/>
                    </a:lnTo>
                    <a:lnTo>
                      <a:pt x="942" y="1330"/>
                    </a:lnTo>
                    <a:lnTo>
                      <a:pt x="904" y="1328"/>
                    </a:lnTo>
                    <a:lnTo>
                      <a:pt x="864" y="1324"/>
                    </a:lnTo>
                    <a:lnTo>
                      <a:pt x="826" y="1314"/>
                    </a:lnTo>
                    <a:lnTo>
                      <a:pt x="786" y="13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339" dirty="0">
                  <a:latin typeface="SimonKucher" pitchFamily="2" charset="0"/>
                </a:endParaRPr>
              </a:p>
            </p:txBody>
          </p:sp>
        </p:grpSp>
      </p:grpSp>
    </p:spTree>
    <p:extLst>
      <p:ext uri="{BB962C8B-B14F-4D97-AF65-F5344CB8AC3E}">
        <p14:creationId xmlns:p14="http://schemas.microsoft.com/office/powerpoint/2010/main" val="3922033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1"/>
            </p:custDataLst>
            <p:extLst>
              <p:ext uri="{D42A27DB-BD31-4B8C-83A1-F6EECF244321}">
                <p14:modId xmlns:p14="http://schemas.microsoft.com/office/powerpoint/2010/main" val="3320084024"/>
              </p:ext>
            </p:extLst>
          </p:nvPr>
        </p:nvGraphicFramePr>
        <p:xfrm>
          <a:off x="1375246" y="774109"/>
          <a:ext cx="1263" cy="1263"/>
        </p:xfrm>
        <a:graphic>
          <a:graphicData uri="http://schemas.openxmlformats.org/presentationml/2006/ole">
            <mc:AlternateContent xmlns:mc="http://schemas.openxmlformats.org/markup-compatibility/2006">
              <mc:Choice xmlns:v="urn:schemas-microsoft-com:vml" Requires="v">
                <p:oleObj name="think-cell Slide" r:id="rId6" imgW="523" imgH="499" progId="TCLayout.ActiveDocument.1">
                  <p:embed/>
                </p:oleObj>
              </mc:Choice>
              <mc:Fallback>
                <p:oleObj name="think-cell Slide" r:id="rId6" imgW="523" imgH="499" progId="TCLayout.ActiveDocument.1">
                  <p:embed/>
                  <p:pic>
                    <p:nvPicPr>
                      <p:cNvPr id="8" name="Object 7" hidden="1"/>
                      <p:cNvPicPr/>
                      <p:nvPr/>
                    </p:nvPicPr>
                    <p:blipFill>
                      <a:blip r:embed="rId7"/>
                      <a:stretch>
                        <a:fillRect/>
                      </a:stretch>
                    </p:blipFill>
                    <p:spPr>
                      <a:xfrm>
                        <a:off x="1375246" y="774109"/>
                        <a:ext cx="1263" cy="1263"/>
                      </a:xfrm>
                      <a:prstGeom prst="rect">
                        <a:avLst/>
                      </a:prstGeom>
                    </p:spPr>
                  </p:pic>
                </p:oleObj>
              </mc:Fallback>
            </mc:AlternateContent>
          </a:graphicData>
        </a:graphic>
      </p:graphicFrame>
      <p:sp>
        <p:nvSpPr>
          <p:cNvPr id="7" name="Rectangle 6" hidden="1"/>
          <p:cNvSpPr/>
          <p:nvPr>
            <p:custDataLst>
              <p:tags r:id="rId2"/>
            </p:custDataLst>
          </p:nvPr>
        </p:nvSpPr>
        <p:spPr>
          <a:xfrm>
            <a:off x="1373982" y="772845"/>
            <a:ext cx="126291" cy="126291"/>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ct val="0"/>
              </a:spcBef>
              <a:spcAft>
                <a:spcPct val="0"/>
              </a:spcAft>
            </a:pPr>
            <a:endParaRPr lang="en-US" b="1" dirty="0" err="1">
              <a:solidFill>
                <a:srgbClr val="39322B"/>
              </a:solidFill>
              <a:latin typeface="SimonKucher" pitchFamily="2" charset="0"/>
              <a:ea typeface="+mj-ea"/>
              <a:cs typeface="+mj-cs"/>
              <a:sym typeface="SimonKucher" pitchFamily="2" charset="0"/>
            </a:endParaRPr>
          </a:p>
        </p:txBody>
      </p:sp>
      <p:sp>
        <p:nvSpPr>
          <p:cNvPr id="15" name="Slide Number Placeholder 14"/>
          <p:cNvSpPr>
            <a:spLocks noGrp="1"/>
          </p:cNvSpPr>
          <p:nvPr>
            <p:ph type="sldNum" sz="quarter" idx="18"/>
          </p:nvPr>
        </p:nvSpPr>
        <p:spPr/>
        <p:txBody>
          <a:bodyPr/>
          <a:lstStyle/>
          <a:p>
            <a:fld id="{3A65056A-10E9-40C8-A093-AA138EB7B919}" type="slidenum">
              <a:rPr lang="de-DE" smtClean="0"/>
              <a:pPr/>
              <a:t>12</a:t>
            </a:fld>
            <a:endParaRPr lang="de-DE" dirty="0"/>
          </a:p>
        </p:txBody>
      </p:sp>
      <p:sp>
        <p:nvSpPr>
          <p:cNvPr id="36" name="Text Placeholder 35">
            <a:extLst>
              <a:ext uri="{FF2B5EF4-FFF2-40B4-BE49-F238E27FC236}">
                <a16:creationId xmlns:a16="http://schemas.microsoft.com/office/drawing/2014/main" id="{9BBF6C61-A75E-970A-0047-861B8D86C854}"/>
              </a:ext>
            </a:extLst>
          </p:cNvPr>
          <p:cNvSpPr>
            <a:spLocks noGrp="1"/>
          </p:cNvSpPr>
          <p:nvPr>
            <p:ph type="body" sz="quarter" idx="19"/>
          </p:nvPr>
        </p:nvSpPr>
        <p:spPr/>
        <p:txBody>
          <a:bodyPr/>
          <a:lstStyle/>
          <a:p>
            <a:r>
              <a:rPr lang="en-US" dirty="0"/>
              <a:t>Price setting</a:t>
            </a:r>
          </a:p>
        </p:txBody>
      </p:sp>
      <p:sp>
        <p:nvSpPr>
          <p:cNvPr id="35" name="Subtitle 34">
            <a:extLst>
              <a:ext uri="{FF2B5EF4-FFF2-40B4-BE49-F238E27FC236}">
                <a16:creationId xmlns:a16="http://schemas.microsoft.com/office/drawing/2014/main" id="{2E4F1A28-92E4-8D81-270F-596439DC9327}"/>
              </a:ext>
            </a:extLst>
          </p:cNvPr>
          <p:cNvSpPr>
            <a:spLocks noGrp="1"/>
          </p:cNvSpPr>
          <p:nvPr>
            <p:ph type="subTitle" idx="13"/>
          </p:nvPr>
        </p:nvSpPr>
        <p:spPr/>
        <p:txBody>
          <a:bodyPr/>
          <a:lstStyle/>
          <a:p>
            <a:endParaRPr lang="en-US"/>
          </a:p>
        </p:txBody>
      </p:sp>
      <p:sp>
        <p:nvSpPr>
          <p:cNvPr id="3" name="Text Placeholder 2"/>
          <p:cNvSpPr>
            <a:spLocks noGrp="1"/>
          </p:cNvSpPr>
          <p:nvPr>
            <p:ph type="body" sz="quarter" idx="14"/>
          </p:nvPr>
        </p:nvSpPr>
        <p:spPr/>
        <p:txBody>
          <a:bodyPr/>
          <a:lstStyle/>
          <a:p>
            <a:r>
              <a:rPr lang="en-US" dirty="0">
                <a:sym typeface="SimonKucher" pitchFamily="2" charset="0"/>
              </a:rPr>
              <a:t>Source: Simon-Kucher</a:t>
            </a:r>
            <a:endParaRPr lang="en-US" dirty="0"/>
          </a:p>
        </p:txBody>
      </p:sp>
      <p:sp>
        <p:nvSpPr>
          <p:cNvPr id="4" name="Title 3"/>
          <p:cNvSpPr>
            <a:spLocks noGrp="1"/>
          </p:cNvSpPr>
          <p:nvPr>
            <p:ph type="title"/>
          </p:nvPr>
        </p:nvSpPr>
        <p:spPr>
          <a:xfrm>
            <a:off x="431800" y="396415"/>
            <a:ext cx="10440352" cy="667362"/>
          </a:xfrm>
        </p:spPr>
        <p:txBody>
          <a:bodyPr vert="horz" lIns="0">
            <a:spAutoFit/>
          </a:bodyPr>
          <a:lstStyle/>
          <a:p>
            <a:r>
              <a:rPr lang="en-US" dirty="0"/>
              <a:t>There are different ways to set the price, ranging from a static price to continuous dynamic price setting</a:t>
            </a:r>
          </a:p>
        </p:txBody>
      </p:sp>
      <p:sp>
        <p:nvSpPr>
          <p:cNvPr id="29" name="TextBox 28"/>
          <p:cNvSpPr txBox="1">
            <a:spLocks/>
          </p:cNvSpPr>
          <p:nvPr/>
        </p:nvSpPr>
        <p:spPr>
          <a:xfrm>
            <a:off x="701903" y="3526387"/>
            <a:ext cx="2451907" cy="654280"/>
          </a:xfrm>
          <a:prstGeom prst="rect">
            <a:avLst/>
          </a:prstGeom>
          <a:noFill/>
        </p:spPr>
        <p:txBody>
          <a:bodyPr vert="horz" wrap="square" lIns="0" tIns="0" rIns="0" bIns="0" rtlCol="0" anchor="ctr">
            <a:noAutofit/>
          </a:bodyPr>
          <a:lstStyle/>
          <a:p>
            <a:pPr>
              <a:buFont typeface="SimonKucher" pitchFamily="2" charset="0"/>
              <a:buNone/>
            </a:pPr>
            <a:r>
              <a:rPr lang="en-US" b="1" dirty="0"/>
              <a:t>Fixed pricing</a:t>
            </a:r>
          </a:p>
        </p:txBody>
      </p:sp>
      <p:sp>
        <p:nvSpPr>
          <p:cNvPr id="2" name="Rectangle 1"/>
          <p:cNvSpPr>
            <a:spLocks/>
          </p:cNvSpPr>
          <p:nvPr/>
        </p:nvSpPr>
        <p:spPr>
          <a:xfrm>
            <a:off x="701904" y="4154600"/>
            <a:ext cx="2451907" cy="2269067"/>
          </a:xfrm>
          <a:prstGeom prst="rect">
            <a:avLst/>
          </a:prstGeom>
          <a:solidFill>
            <a:schemeClr val="bg1"/>
          </a:solidFill>
          <a:ln w="9525">
            <a:noFill/>
          </a:ln>
          <a:effectLst>
            <a:innerShdw dist="50800" dir="16200000">
              <a:schemeClr val="tx2">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7279" tIns="114557" rIns="57279" bIns="0" numCol="1" spcCol="0" rtlCol="0" fromWordArt="0" anchor="t" anchorCtr="0" forceAA="0" compatLnSpc="1">
            <a:prstTxWarp prst="textNoShape">
              <a:avLst/>
            </a:prstTxWarp>
            <a:noAutofit/>
          </a:bodyPr>
          <a:lstStyle/>
          <a:p>
            <a:pPr>
              <a:spcBef>
                <a:spcPts val="477"/>
              </a:spcBef>
              <a:buClr>
                <a:srgbClr val="080808"/>
              </a:buClr>
            </a:pPr>
            <a:r>
              <a:rPr lang="en-US" sz="1800" b="1" dirty="0">
                <a:solidFill>
                  <a:srgbClr val="39322B"/>
                </a:solidFill>
              </a:rPr>
              <a:t>Static price </a:t>
            </a:r>
            <a:r>
              <a:rPr lang="en-US" sz="1800" dirty="0">
                <a:solidFill>
                  <a:srgbClr val="39322B"/>
                </a:solidFill>
              </a:rPr>
              <a:t>of products across all demand/ supply situations, customer sizes/types and regions</a:t>
            </a:r>
          </a:p>
          <a:p>
            <a:pPr>
              <a:spcBef>
                <a:spcPts val="477"/>
              </a:spcBef>
              <a:buClr>
                <a:srgbClr val="080808"/>
              </a:buClr>
            </a:pPr>
            <a:endParaRPr lang="en-US" sz="1800" dirty="0">
              <a:solidFill>
                <a:srgbClr val="39322B"/>
              </a:solidFill>
            </a:endParaRPr>
          </a:p>
        </p:txBody>
      </p:sp>
      <p:sp>
        <p:nvSpPr>
          <p:cNvPr id="30" name="TextBox 29"/>
          <p:cNvSpPr txBox="1">
            <a:spLocks/>
          </p:cNvSpPr>
          <p:nvPr/>
        </p:nvSpPr>
        <p:spPr>
          <a:xfrm>
            <a:off x="3887434" y="3101226"/>
            <a:ext cx="2451907" cy="654280"/>
          </a:xfrm>
          <a:prstGeom prst="rect">
            <a:avLst/>
          </a:prstGeom>
          <a:noFill/>
        </p:spPr>
        <p:txBody>
          <a:bodyPr vert="horz" wrap="square" lIns="0" tIns="0" rIns="0" bIns="0" rtlCol="0" anchor="ctr">
            <a:noAutofit/>
          </a:bodyPr>
          <a:lstStyle/>
          <a:p>
            <a:pPr>
              <a:buFont typeface="SimonKucher" pitchFamily="2" charset="0"/>
              <a:buNone/>
            </a:pPr>
            <a:r>
              <a:rPr lang="en-US" b="1" dirty="0"/>
              <a:t>Differentiated pricing</a:t>
            </a:r>
          </a:p>
        </p:txBody>
      </p:sp>
      <p:sp>
        <p:nvSpPr>
          <p:cNvPr id="18" name="Rectangle 17"/>
          <p:cNvSpPr>
            <a:spLocks/>
          </p:cNvSpPr>
          <p:nvPr/>
        </p:nvSpPr>
        <p:spPr>
          <a:xfrm>
            <a:off x="3896905" y="3816966"/>
            <a:ext cx="2451907" cy="2606701"/>
          </a:xfrm>
          <a:prstGeom prst="rect">
            <a:avLst/>
          </a:prstGeom>
          <a:solidFill>
            <a:schemeClr val="bg1"/>
          </a:solidFill>
          <a:ln w="9525">
            <a:noFill/>
          </a:ln>
          <a:effectLst>
            <a:innerShdw dist="50800" dir="16200000">
              <a:schemeClr val="tx2">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7279" tIns="114557" rIns="57279" bIns="0" numCol="1" spcCol="0" rtlCol="0" fromWordArt="0" anchor="t" anchorCtr="0" forceAA="0" compatLnSpc="1">
            <a:prstTxWarp prst="textNoShape">
              <a:avLst/>
            </a:prstTxWarp>
            <a:noAutofit/>
          </a:bodyPr>
          <a:lstStyle/>
          <a:p>
            <a:pPr>
              <a:spcBef>
                <a:spcPts val="477"/>
              </a:spcBef>
              <a:buClr>
                <a:srgbClr val="080808"/>
              </a:buClr>
            </a:pPr>
            <a:r>
              <a:rPr lang="en-US" sz="1800" b="1" dirty="0">
                <a:solidFill>
                  <a:srgbClr val="39322B"/>
                </a:solidFill>
              </a:rPr>
              <a:t>Systematic price differentiation </a:t>
            </a:r>
            <a:r>
              <a:rPr lang="en-US" sz="1800" dirty="0">
                <a:solidFill>
                  <a:srgbClr val="39322B"/>
                </a:solidFill>
              </a:rPr>
              <a:t>typically based on customer size/type, region or ordering behavior</a:t>
            </a:r>
          </a:p>
          <a:p>
            <a:pPr>
              <a:spcBef>
                <a:spcPts val="477"/>
              </a:spcBef>
              <a:buClr>
                <a:srgbClr val="080808"/>
              </a:buClr>
            </a:pPr>
            <a:endParaRPr lang="en-US" sz="1800" dirty="0">
              <a:solidFill>
                <a:srgbClr val="39322B"/>
              </a:solidFill>
            </a:endParaRPr>
          </a:p>
          <a:p>
            <a:pPr>
              <a:spcBef>
                <a:spcPts val="477"/>
              </a:spcBef>
              <a:buClr>
                <a:srgbClr val="080808"/>
              </a:buClr>
            </a:pPr>
            <a:endParaRPr lang="en-US" sz="1800" dirty="0">
              <a:solidFill>
                <a:srgbClr val="39322B"/>
              </a:solidFill>
            </a:endParaRPr>
          </a:p>
          <a:p>
            <a:pPr>
              <a:spcBef>
                <a:spcPts val="477"/>
              </a:spcBef>
              <a:buClr>
                <a:srgbClr val="080808"/>
              </a:buClr>
            </a:pPr>
            <a:endParaRPr lang="en-US" sz="1800" dirty="0">
              <a:solidFill>
                <a:srgbClr val="39322B"/>
              </a:solidFill>
            </a:endParaRPr>
          </a:p>
        </p:txBody>
      </p:sp>
      <p:sp>
        <p:nvSpPr>
          <p:cNvPr id="31" name="TextBox 30"/>
          <p:cNvSpPr txBox="1">
            <a:spLocks/>
          </p:cNvSpPr>
          <p:nvPr/>
        </p:nvSpPr>
        <p:spPr>
          <a:xfrm>
            <a:off x="7101104" y="2381965"/>
            <a:ext cx="2928051" cy="654280"/>
          </a:xfrm>
          <a:prstGeom prst="rect">
            <a:avLst/>
          </a:prstGeom>
          <a:noFill/>
        </p:spPr>
        <p:txBody>
          <a:bodyPr vert="horz" wrap="square" lIns="0" tIns="0" rIns="0" bIns="0" rtlCol="0" anchor="ctr">
            <a:noAutofit/>
          </a:bodyPr>
          <a:lstStyle/>
          <a:p>
            <a:pPr>
              <a:buFont typeface="SimonKucher" pitchFamily="2" charset="0"/>
              <a:buNone/>
            </a:pPr>
            <a:r>
              <a:rPr lang="en-US" b="1" noProof="1"/>
              <a:t>Variable price adjustment</a:t>
            </a:r>
          </a:p>
        </p:txBody>
      </p:sp>
      <p:sp>
        <p:nvSpPr>
          <p:cNvPr id="24" name="Rectangle 23"/>
          <p:cNvSpPr>
            <a:spLocks/>
          </p:cNvSpPr>
          <p:nvPr/>
        </p:nvSpPr>
        <p:spPr>
          <a:xfrm>
            <a:off x="7091906" y="3080061"/>
            <a:ext cx="2451907" cy="3344647"/>
          </a:xfrm>
          <a:prstGeom prst="rect">
            <a:avLst/>
          </a:prstGeom>
          <a:solidFill>
            <a:schemeClr val="bg1"/>
          </a:solidFill>
          <a:ln w="9525">
            <a:noFill/>
          </a:ln>
          <a:effectLst>
            <a:innerShdw dist="50800" dir="16200000">
              <a:schemeClr val="tx2">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7279" tIns="114557" rIns="57279" bIns="0" numCol="1" spcCol="0" rtlCol="0" fromWordArt="0" anchor="t" anchorCtr="0" forceAA="0" compatLnSpc="1">
            <a:prstTxWarp prst="textNoShape">
              <a:avLst/>
            </a:prstTxWarp>
            <a:noAutofit/>
          </a:bodyPr>
          <a:lstStyle/>
          <a:p>
            <a:pPr>
              <a:spcBef>
                <a:spcPts val="477"/>
              </a:spcBef>
              <a:buClr>
                <a:srgbClr val="080808"/>
              </a:buClr>
            </a:pPr>
            <a:r>
              <a:rPr lang="en-US" sz="1800" b="1" dirty="0">
                <a:solidFill>
                  <a:srgbClr val="39322B"/>
                </a:solidFill>
              </a:rPr>
              <a:t>Variable price adjustment </a:t>
            </a:r>
            <a:r>
              <a:rPr lang="en-US" sz="1800" dirty="0">
                <a:solidFill>
                  <a:srgbClr val="39322B"/>
                </a:solidFill>
              </a:rPr>
              <a:t>based on fixed factors typically including time, capacity or ordering behavior</a:t>
            </a:r>
            <a:endParaRPr lang="en-US" sz="1800" b="1" dirty="0">
              <a:solidFill>
                <a:srgbClr val="39322B"/>
              </a:solidFill>
            </a:endParaRPr>
          </a:p>
          <a:p>
            <a:pPr>
              <a:spcBef>
                <a:spcPts val="477"/>
              </a:spcBef>
              <a:buClr>
                <a:srgbClr val="080808"/>
              </a:buClr>
            </a:pPr>
            <a:endParaRPr lang="en-US" sz="1800" b="1" dirty="0">
              <a:solidFill>
                <a:srgbClr val="39322B"/>
              </a:solidFill>
            </a:endParaRPr>
          </a:p>
          <a:p>
            <a:pPr>
              <a:spcBef>
                <a:spcPts val="477"/>
              </a:spcBef>
              <a:buClr>
                <a:srgbClr val="080808"/>
              </a:buClr>
            </a:pPr>
            <a:endParaRPr lang="en-US" sz="1800" b="1" dirty="0">
              <a:solidFill>
                <a:srgbClr val="39322B"/>
              </a:solidFill>
            </a:endParaRPr>
          </a:p>
          <a:p>
            <a:pPr>
              <a:spcBef>
                <a:spcPts val="477"/>
              </a:spcBef>
              <a:buClr>
                <a:srgbClr val="080808"/>
              </a:buClr>
            </a:pPr>
            <a:endParaRPr lang="en-US" sz="1400" b="1" dirty="0">
              <a:solidFill>
                <a:srgbClr val="39322B"/>
              </a:solidFill>
            </a:endParaRPr>
          </a:p>
          <a:p>
            <a:pPr>
              <a:spcBef>
                <a:spcPts val="477"/>
              </a:spcBef>
              <a:buClr>
                <a:srgbClr val="080808"/>
              </a:buClr>
            </a:pPr>
            <a:endParaRPr lang="en-US" sz="1800" b="1" dirty="0">
              <a:solidFill>
                <a:srgbClr val="39322B"/>
              </a:solidFill>
            </a:endParaRPr>
          </a:p>
        </p:txBody>
      </p:sp>
      <p:sp>
        <p:nvSpPr>
          <p:cNvPr id="32" name="TextBox 31"/>
          <p:cNvSpPr txBox="1">
            <a:spLocks/>
          </p:cNvSpPr>
          <p:nvPr/>
        </p:nvSpPr>
        <p:spPr>
          <a:xfrm>
            <a:off x="10286906" y="1696133"/>
            <a:ext cx="2451907" cy="654280"/>
          </a:xfrm>
          <a:prstGeom prst="rect">
            <a:avLst/>
          </a:prstGeom>
          <a:noFill/>
        </p:spPr>
        <p:txBody>
          <a:bodyPr vert="horz" wrap="square" lIns="0" tIns="0" rIns="0" bIns="0" rtlCol="0" anchor="ctr">
            <a:noAutofit/>
          </a:bodyPr>
          <a:lstStyle/>
          <a:p>
            <a:pPr>
              <a:buFont typeface="SimonKucher" pitchFamily="2" charset="0"/>
              <a:buNone/>
            </a:pPr>
            <a:r>
              <a:rPr lang="en-US" b="1" noProof="1"/>
              <a:t>Dynamic pricing</a:t>
            </a:r>
          </a:p>
        </p:txBody>
      </p:sp>
      <p:sp>
        <p:nvSpPr>
          <p:cNvPr id="28" name="Rectangle 27"/>
          <p:cNvSpPr>
            <a:spLocks/>
          </p:cNvSpPr>
          <p:nvPr/>
        </p:nvSpPr>
        <p:spPr>
          <a:xfrm>
            <a:off x="10286907" y="2329303"/>
            <a:ext cx="2451907" cy="4093618"/>
          </a:xfrm>
          <a:prstGeom prst="rect">
            <a:avLst/>
          </a:prstGeom>
          <a:solidFill>
            <a:schemeClr val="bg1"/>
          </a:solidFill>
          <a:ln w="9525">
            <a:noFill/>
          </a:ln>
          <a:effectLst>
            <a:innerShdw dist="50800" dir="16200000">
              <a:schemeClr val="tx2">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7279" tIns="114557" rIns="57279" bIns="0" numCol="1" spcCol="0" rtlCol="0" fromWordArt="0" anchor="t" anchorCtr="0" forceAA="0" compatLnSpc="1">
            <a:prstTxWarp prst="textNoShape">
              <a:avLst/>
            </a:prstTxWarp>
            <a:noAutofit/>
          </a:bodyPr>
          <a:lstStyle/>
          <a:p>
            <a:pPr marL="0" lvl="1">
              <a:spcBef>
                <a:spcPts val="477"/>
              </a:spcBef>
              <a:buClr>
                <a:srgbClr val="080808"/>
              </a:buClr>
            </a:pPr>
            <a:r>
              <a:rPr lang="en-US" sz="1800" b="1" dirty="0">
                <a:solidFill>
                  <a:srgbClr val="39322B"/>
                </a:solidFill>
              </a:rPr>
              <a:t>Continuous dynamic price setting, </a:t>
            </a:r>
            <a:r>
              <a:rPr lang="en-US" sz="1800" dirty="0">
                <a:solidFill>
                  <a:schemeClr val="tx1"/>
                </a:solidFill>
              </a:rPr>
              <a:t>typically accounting for:</a:t>
            </a:r>
          </a:p>
          <a:p>
            <a:pPr marL="270000" indent="-270000">
              <a:spcBef>
                <a:spcPts val="600"/>
              </a:spcBef>
              <a:buClr>
                <a:srgbClr val="2FA74D"/>
              </a:buClr>
              <a:buSzPct val="100000"/>
              <a:buFont typeface="Neue Simon Kucher" panose="00000500000000000000" pitchFamily="2" charset="0"/>
              <a:buChar char=""/>
            </a:pPr>
            <a:r>
              <a:rPr lang="en-GB" sz="1800" dirty="0">
                <a:solidFill>
                  <a:schemeClr val="tx1"/>
                </a:solidFill>
              </a:rPr>
              <a:t>Demand vs. supply</a:t>
            </a:r>
          </a:p>
          <a:p>
            <a:pPr marL="270000" indent="-270000">
              <a:spcBef>
                <a:spcPts val="600"/>
              </a:spcBef>
              <a:buClr>
                <a:srgbClr val="2FA74D"/>
              </a:buClr>
              <a:buSzPct val="100000"/>
              <a:buFont typeface="Neue Simon Kucher" panose="00000500000000000000" pitchFamily="2" charset="0"/>
              <a:buChar char=""/>
            </a:pPr>
            <a:r>
              <a:rPr lang="en-GB" sz="1800" dirty="0">
                <a:solidFill>
                  <a:schemeClr val="tx1"/>
                </a:solidFill>
              </a:rPr>
              <a:t>Competitor prices</a:t>
            </a:r>
          </a:p>
          <a:p>
            <a:pPr marL="270000" indent="-270000">
              <a:spcBef>
                <a:spcPts val="600"/>
              </a:spcBef>
              <a:buClr>
                <a:srgbClr val="2FA74D"/>
              </a:buClr>
              <a:buSzPct val="100000"/>
              <a:buFont typeface="Neue Simon Kucher" panose="00000500000000000000" pitchFamily="2" charset="0"/>
              <a:buChar char=""/>
            </a:pPr>
            <a:r>
              <a:rPr lang="en-GB" sz="1800" dirty="0">
                <a:solidFill>
                  <a:schemeClr val="tx1"/>
                </a:solidFill>
              </a:rPr>
              <a:t>Web conversion</a:t>
            </a:r>
          </a:p>
          <a:p>
            <a:pPr marL="270000" indent="-270000">
              <a:spcBef>
                <a:spcPts val="600"/>
              </a:spcBef>
              <a:buClr>
                <a:srgbClr val="2FA74D"/>
              </a:buClr>
              <a:buSzPct val="100000"/>
              <a:buFont typeface="Neue Simon Kucher" panose="00000500000000000000" pitchFamily="2" charset="0"/>
              <a:buChar char=""/>
            </a:pPr>
            <a:r>
              <a:rPr lang="en-GB" sz="1800" dirty="0">
                <a:solidFill>
                  <a:schemeClr val="tx1"/>
                </a:solidFill>
              </a:rPr>
              <a:t>Stock availability</a:t>
            </a:r>
          </a:p>
          <a:p>
            <a:pPr marL="270000" indent="-270000">
              <a:spcBef>
                <a:spcPts val="600"/>
              </a:spcBef>
              <a:buClr>
                <a:srgbClr val="2FA74D"/>
              </a:buClr>
              <a:buSzPct val="100000"/>
              <a:buFont typeface="Neue Simon Kucher" panose="00000500000000000000" pitchFamily="2" charset="0"/>
              <a:buChar char=""/>
            </a:pPr>
            <a:r>
              <a:rPr lang="en-GB" sz="1800" dirty="0">
                <a:solidFill>
                  <a:schemeClr val="tx1"/>
                </a:solidFill>
              </a:rPr>
              <a:t>Other external factors, such as weather</a:t>
            </a:r>
            <a:endParaRPr lang="en-US" sz="1800" dirty="0">
              <a:solidFill>
                <a:srgbClr val="39322B"/>
              </a:solidFill>
            </a:endParaRPr>
          </a:p>
          <a:p>
            <a:pPr marL="0" lvl="1">
              <a:spcBef>
                <a:spcPts val="477"/>
              </a:spcBef>
              <a:buClr>
                <a:srgbClr val="080808"/>
              </a:buClr>
            </a:pPr>
            <a:endParaRPr lang="en-US" sz="1800" dirty="0">
              <a:solidFill>
                <a:srgbClr val="39322B"/>
              </a:solidFill>
            </a:endParaRPr>
          </a:p>
          <a:p>
            <a:pPr marL="0" lvl="1">
              <a:spcBef>
                <a:spcPts val="477"/>
              </a:spcBef>
              <a:buClr>
                <a:srgbClr val="080808"/>
              </a:buClr>
            </a:pPr>
            <a:endParaRPr lang="en-US" sz="1800" dirty="0">
              <a:solidFill>
                <a:srgbClr val="39322B"/>
              </a:solidFill>
            </a:endParaRPr>
          </a:p>
          <a:p>
            <a:pPr marL="0" lvl="1">
              <a:spcBef>
                <a:spcPts val="477"/>
              </a:spcBef>
              <a:buClr>
                <a:srgbClr val="080808"/>
              </a:buClr>
            </a:pPr>
            <a:endParaRPr lang="en-US" sz="1800" dirty="0">
              <a:solidFill>
                <a:srgbClr val="39322B"/>
              </a:solidFill>
            </a:endParaRPr>
          </a:p>
          <a:p>
            <a:pPr marL="0" lvl="1">
              <a:spcBef>
                <a:spcPts val="477"/>
              </a:spcBef>
              <a:buClr>
                <a:srgbClr val="080808"/>
              </a:buClr>
            </a:pPr>
            <a:endParaRPr lang="en-US" sz="1800" dirty="0">
              <a:solidFill>
                <a:srgbClr val="39322B"/>
              </a:solidFill>
            </a:endParaRPr>
          </a:p>
          <a:p>
            <a:pPr marL="0" lvl="1">
              <a:spcBef>
                <a:spcPts val="477"/>
              </a:spcBef>
              <a:buClr>
                <a:srgbClr val="080808"/>
              </a:buClr>
            </a:pPr>
            <a:endParaRPr lang="en-US" sz="1800" dirty="0">
              <a:solidFill>
                <a:srgbClr val="39322B"/>
              </a:solidFill>
            </a:endParaRPr>
          </a:p>
          <a:p>
            <a:pPr marL="0" lvl="1">
              <a:spcBef>
                <a:spcPts val="477"/>
              </a:spcBef>
              <a:buClr>
                <a:srgbClr val="080808"/>
              </a:buClr>
            </a:pPr>
            <a:endParaRPr lang="en-US" sz="1800" dirty="0">
              <a:solidFill>
                <a:srgbClr val="39322B"/>
              </a:solidFill>
            </a:endParaRPr>
          </a:p>
          <a:p>
            <a:pPr marL="0" lvl="1">
              <a:spcBef>
                <a:spcPts val="477"/>
              </a:spcBef>
              <a:buClr>
                <a:srgbClr val="080808"/>
              </a:buClr>
            </a:pPr>
            <a:endParaRPr lang="en-US" sz="1800" dirty="0">
              <a:solidFill>
                <a:srgbClr val="39322B"/>
              </a:solidFill>
            </a:endParaRPr>
          </a:p>
          <a:p>
            <a:pPr marL="0" lvl="1">
              <a:spcBef>
                <a:spcPts val="477"/>
              </a:spcBef>
              <a:buClr>
                <a:srgbClr val="080808"/>
              </a:buClr>
            </a:pPr>
            <a:endParaRPr lang="en-US" sz="800" dirty="0">
              <a:solidFill>
                <a:srgbClr val="39322B"/>
              </a:solidFill>
            </a:endParaRPr>
          </a:p>
        </p:txBody>
      </p:sp>
      <p:sp>
        <p:nvSpPr>
          <p:cNvPr id="47" name="Rectangle 9"/>
          <p:cNvSpPr/>
          <p:nvPr/>
        </p:nvSpPr>
        <p:spPr>
          <a:xfrm>
            <a:off x="431174" y="1437760"/>
            <a:ext cx="12576802" cy="1721223"/>
          </a:xfrm>
          <a:custGeom>
            <a:avLst/>
            <a:gdLst>
              <a:gd name="connsiteX0" fmla="*/ 0 w 8088312"/>
              <a:gd name="connsiteY0" fmla="*/ 0 h 3722155"/>
              <a:gd name="connsiteX1" fmla="*/ 8088312 w 8088312"/>
              <a:gd name="connsiteY1" fmla="*/ 0 h 3722155"/>
              <a:gd name="connsiteX2" fmla="*/ 8088312 w 8088312"/>
              <a:gd name="connsiteY2" fmla="*/ 3722155 h 3722155"/>
              <a:gd name="connsiteX3" fmla="*/ 0 w 8088312"/>
              <a:gd name="connsiteY3" fmla="*/ 3722155 h 3722155"/>
              <a:gd name="connsiteX4" fmla="*/ 0 w 8088312"/>
              <a:gd name="connsiteY4" fmla="*/ 0 h 3722155"/>
              <a:gd name="connsiteX0" fmla="*/ 0 w 8088312"/>
              <a:gd name="connsiteY0" fmla="*/ 0 h 3722155"/>
              <a:gd name="connsiteX1" fmla="*/ 8088312 w 8088312"/>
              <a:gd name="connsiteY1" fmla="*/ 0 h 3722155"/>
              <a:gd name="connsiteX2" fmla="*/ 0 w 8088312"/>
              <a:gd name="connsiteY2" fmla="*/ 3722155 h 3722155"/>
              <a:gd name="connsiteX3" fmla="*/ 0 w 8088312"/>
              <a:gd name="connsiteY3" fmla="*/ 0 h 3722155"/>
            </a:gdLst>
            <a:ahLst/>
            <a:cxnLst>
              <a:cxn ang="0">
                <a:pos x="connsiteX0" y="connsiteY0"/>
              </a:cxn>
              <a:cxn ang="0">
                <a:pos x="connsiteX1" y="connsiteY1"/>
              </a:cxn>
              <a:cxn ang="0">
                <a:pos x="connsiteX2" y="connsiteY2"/>
              </a:cxn>
              <a:cxn ang="0">
                <a:pos x="connsiteX3" y="connsiteY3"/>
              </a:cxn>
            </a:cxnLst>
            <a:rect l="l" t="t" r="r" b="b"/>
            <a:pathLst>
              <a:path w="8088312" h="3722155">
                <a:moveTo>
                  <a:pt x="0" y="0"/>
                </a:moveTo>
                <a:lnTo>
                  <a:pt x="8088312" y="0"/>
                </a:lnTo>
                <a:lnTo>
                  <a:pt x="0" y="3722155"/>
                </a:lnTo>
                <a:lnTo>
                  <a:pt x="0" y="0"/>
                </a:lnTo>
                <a:close/>
              </a:path>
            </a:pathLst>
          </a:custGeom>
          <a:solidFill>
            <a:schemeClr val="tx2">
              <a:lumMod val="60000"/>
              <a:lumOff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rgbClr val="39322B"/>
              </a:solidFill>
            </a:endParaRPr>
          </a:p>
        </p:txBody>
      </p:sp>
      <p:grpSp>
        <p:nvGrpSpPr>
          <p:cNvPr id="55" name="Group 54"/>
          <p:cNvGrpSpPr/>
          <p:nvPr/>
        </p:nvGrpSpPr>
        <p:grpSpPr>
          <a:xfrm>
            <a:off x="589113" y="1597709"/>
            <a:ext cx="1239659" cy="1239659"/>
            <a:chOff x="2011568" y="4090035"/>
            <a:chExt cx="504000" cy="504000"/>
          </a:xfrm>
          <a:solidFill>
            <a:schemeClr val="accent3"/>
          </a:solidFill>
        </p:grpSpPr>
        <p:sp>
          <p:nvSpPr>
            <p:cNvPr id="56" name="Ellipse 2378"/>
            <p:cNvSpPr/>
            <p:nvPr/>
          </p:nvSpPr>
          <p:spPr>
            <a:xfrm>
              <a:off x="2011568" y="4090035"/>
              <a:ext cx="504000" cy="504000"/>
            </a:xfrm>
            <a:prstGeom prst="ellipse">
              <a:avLst/>
            </a:prstGeom>
            <a:solidFill>
              <a:schemeClr val="bg1"/>
            </a:solidFill>
            <a:ln w="25400">
              <a:noFill/>
            </a:ln>
            <a:effectLst>
              <a:outerShdw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latin typeface="SimonKucher" pitchFamily="2" charset="0"/>
              </a:endParaRPr>
            </a:p>
          </p:txBody>
        </p:sp>
        <p:grpSp>
          <p:nvGrpSpPr>
            <p:cNvPr id="57" name="Group 56"/>
            <p:cNvGrpSpPr/>
            <p:nvPr/>
          </p:nvGrpSpPr>
          <p:grpSpPr>
            <a:xfrm>
              <a:off x="2079091" y="4161734"/>
              <a:ext cx="325844" cy="359099"/>
              <a:chOff x="2079091" y="4161734"/>
              <a:chExt cx="325844" cy="359099"/>
            </a:xfrm>
            <a:grpFill/>
          </p:grpSpPr>
          <p:sp>
            <p:nvSpPr>
              <p:cNvPr id="58" name="Freeform 57"/>
              <p:cNvSpPr/>
              <p:nvPr/>
            </p:nvSpPr>
            <p:spPr>
              <a:xfrm rot="160226">
                <a:off x="2079091" y="4161734"/>
                <a:ext cx="304026" cy="359099"/>
              </a:xfrm>
              <a:custGeom>
                <a:avLst/>
                <a:gdLst>
                  <a:gd name="connsiteX0" fmla="*/ 1822289 w 2829202"/>
                  <a:gd name="connsiteY0" fmla="*/ 0 h 3341704"/>
                  <a:gd name="connsiteX1" fmla="*/ 2690900 w 2829202"/>
                  <a:gd name="connsiteY1" fmla="*/ 219941 h 3341704"/>
                  <a:gd name="connsiteX2" fmla="*/ 2829202 w 2829202"/>
                  <a:gd name="connsiteY2" fmla="*/ 303961 h 3341704"/>
                  <a:gd name="connsiteX3" fmla="*/ 2198117 w 2829202"/>
                  <a:gd name="connsiteY3" fmla="*/ 933649 h 3341704"/>
                  <a:gd name="connsiteX4" fmla="*/ 2079837 w 2829202"/>
                  <a:gd name="connsiteY4" fmla="*/ 890358 h 3341704"/>
                  <a:gd name="connsiteX5" fmla="*/ 1663404 w 2829202"/>
                  <a:gd name="connsiteY5" fmla="*/ 827399 h 3341704"/>
                  <a:gd name="connsiteX6" fmla="*/ 263014 w 2829202"/>
                  <a:gd name="connsiteY6" fmla="*/ 2227789 h 3341704"/>
                  <a:gd name="connsiteX7" fmla="*/ 772626 w 2829202"/>
                  <a:gd name="connsiteY7" fmla="*/ 3308398 h 3341704"/>
                  <a:gd name="connsiteX8" fmla="*/ 817166 w 2829202"/>
                  <a:gd name="connsiteY8" fmla="*/ 3341704 h 3341704"/>
                  <a:gd name="connsiteX9" fmla="*/ 803430 w 2829202"/>
                  <a:gd name="connsiteY9" fmla="*/ 3333360 h 3341704"/>
                  <a:gd name="connsiteX10" fmla="*/ 0 w 2829202"/>
                  <a:gd name="connsiteY10" fmla="*/ 1822289 h 3341704"/>
                  <a:gd name="connsiteX11" fmla="*/ 1822289 w 2829202"/>
                  <a:gd name="connsiteY11" fmla="*/ 0 h 334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29202" h="3341704">
                    <a:moveTo>
                      <a:pt x="1822289" y="0"/>
                    </a:moveTo>
                    <a:cubicBezTo>
                      <a:pt x="2136796" y="0"/>
                      <a:pt x="2432694" y="79675"/>
                      <a:pt x="2690900" y="219941"/>
                    </a:cubicBezTo>
                    <a:lnTo>
                      <a:pt x="2829202" y="303961"/>
                    </a:lnTo>
                    <a:lnTo>
                      <a:pt x="2198117" y="933649"/>
                    </a:lnTo>
                    <a:lnTo>
                      <a:pt x="2079837" y="890358"/>
                    </a:lnTo>
                    <a:cubicBezTo>
                      <a:pt x="1948286" y="849441"/>
                      <a:pt x="1808419" y="827399"/>
                      <a:pt x="1663404" y="827399"/>
                    </a:cubicBezTo>
                    <a:cubicBezTo>
                      <a:pt x="889990" y="827399"/>
                      <a:pt x="263014" y="1454375"/>
                      <a:pt x="263014" y="2227789"/>
                    </a:cubicBezTo>
                    <a:cubicBezTo>
                      <a:pt x="263014" y="2662835"/>
                      <a:pt x="461393" y="3051546"/>
                      <a:pt x="772626" y="3308398"/>
                    </a:cubicBezTo>
                    <a:lnTo>
                      <a:pt x="817166" y="3341704"/>
                    </a:lnTo>
                    <a:lnTo>
                      <a:pt x="803430" y="3333360"/>
                    </a:lnTo>
                    <a:cubicBezTo>
                      <a:pt x="318698" y="3005881"/>
                      <a:pt x="0" y="2451303"/>
                      <a:pt x="0" y="1822289"/>
                    </a:cubicBezTo>
                    <a:cubicBezTo>
                      <a:pt x="0" y="815867"/>
                      <a:pt x="815867" y="0"/>
                      <a:pt x="1822289" y="0"/>
                    </a:cubicBezTo>
                    <a:close/>
                  </a:path>
                </a:pathLst>
              </a:custGeom>
              <a:solidFill>
                <a:schemeClr val="tx2">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ndParaRPr>
              </a:p>
            </p:txBody>
          </p:sp>
          <p:grpSp>
            <p:nvGrpSpPr>
              <p:cNvPr id="59" name="Group 58"/>
              <p:cNvGrpSpPr/>
              <p:nvPr/>
            </p:nvGrpSpPr>
            <p:grpSpPr>
              <a:xfrm>
                <a:off x="2253374" y="4162925"/>
                <a:ext cx="151561" cy="253735"/>
                <a:chOff x="2253374" y="4162925"/>
                <a:chExt cx="151561" cy="253735"/>
              </a:xfrm>
              <a:grpFill/>
            </p:grpSpPr>
            <p:sp>
              <p:nvSpPr>
                <p:cNvPr id="60" name="Freeform 59"/>
                <p:cNvSpPr/>
                <p:nvPr/>
              </p:nvSpPr>
              <p:spPr>
                <a:xfrm>
                  <a:off x="2253374" y="4334736"/>
                  <a:ext cx="81924" cy="81924"/>
                </a:xfrm>
                <a:custGeom>
                  <a:avLst/>
                  <a:gdLst>
                    <a:gd name="connsiteX0" fmla="*/ 40961 w 81924"/>
                    <a:gd name="connsiteY0" fmla="*/ 17460 h 81924"/>
                    <a:gd name="connsiteX1" fmla="*/ 17459 w 81924"/>
                    <a:gd name="connsiteY1" fmla="*/ 40962 h 81924"/>
                    <a:gd name="connsiteX2" fmla="*/ 40961 w 81924"/>
                    <a:gd name="connsiteY2" fmla="*/ 64464 h 81924"/>
                    <a:gd name="connsiteX3" fmla="*/ 64463 w 81924"/>
                    <a:gd name="connsiteY3" fmla="*/ 40962 h 81924"/>
                    <a:gd name="connsiteX4" fmla="*/ 40961 w 81924"/>
                    <a:gd name="connsiteY4" fmla="*/ 17460 h 81924"/>
                    <a:gd name="connsiteX5" fmla="*/ 40962 w 81924"/>
                    <a:gd name="connsiteY5" fmla="*/ 0 h 81924"/>
                    <a:gd name="connsiteX6" fmla="*/ 81924 w 81924"/>
                    <a:gd name="connsiteY6" fmla="*/ 40962 h 81924"/>
                    <a:gd name="connsiteX7" fmla="*/ 40962 w 81924"/>
                    <a:gd name="connsiteY7" fmla="*/ 81924 h 81924"/>
                    <a:gd name="connsiteX8" fmla="*/ 0 w 81924"/>
                    <a:gd name="connsiteY8" fmla="*/ 40962 h 81924"/>
                    <a:gd name="connsiteX9" fmla="*/ 40962 w 81924"/>
                    <a:gd name="connsiteY9" fmla="*/ 0 h 81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24" h="81924">
                      <a:moveTo>
                        <a:pt x="40961" y="17460"/>
                      </a:moveTo>
                      <a:cubicBezTo>
                        <a:pt x="27981" y="17460"/>
                        <a:pt x="17459" y="27982"/>
                        <a:pt x="17459" y="40962"/>
                      </a:cubicBezTo>
                      <a:cubicBezTo>
                        <a:pt x="17459" y="53942"/>
                        <a:pt x="27981" y="64464"/>
                        <a:pt x="40961" y="64464"/>
                      </a:cubicBezTo>
                      <a:cubicBezTo>
                        <a:pt x="53941" y="64464"/>
                        <a:pt x="64463" y="53942"/>
                        <a:pt x="64463" y="40962"/>
                      </a:cubicBezTo>
                      <a:cubicBezTo>
                        <a:pt x="64463" y="27982"/>
                        <a:pt x="53941" y="17460"/>
                        <a:pt x="40961" y="17460"/>
                      </a:cubicBezTo>
                      <a:close/>
                      <a:moveTo>
                        <a:pt x="40962" y="0"/>
                      </a:moveTo>
                      <a:cubicBezTo>
                        <a:pt x="63585" y="0"/>
                        <a:pt x="81924" y="18339"/>
                        <a:pt x="81924" y="40962"/>
                      </a:cubicBezTo>
                      <a:cubicBezTo>
                        <a:pt x="81924" y="63585"/>
                        <a:pt x="63585" y="81924"/>
                        <a:pt x="40962" y="81924"/>
                      </a:cubicBezTo>
                      <a:cubicBezTo>
                        <a:pt x="18339" y="81924"/>
                        <a:pt x="0" y="63585"/>
                        <a:pt x="0" y="40962"/>
                      </a:cubicBezTo>
                      <a:cubicBezTo>
                        <a:pt x="0" y="18339"/>
                        <a:pt x="18339" y="0"/>
                        <a:pt x="40962" y="0"/>
                      </a:cubicBezTo>
                      <a:close/>
                    </a:path>
                  </a:pathLst>
                </a:custGeom>
                <a:solidFill>
                  <a:schemeClr val="tx2">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ndParaRPr>
                </a:p>
              </p:txBody>
            </p:sp>
            <p:sp>
              <p:nvSpPr>
                <p:cNvPr id="61" name="Isosceles Triangle 60"/>
                <p:cNvSpPr/>
                <p:nvPr/>
              </p:nvSpPr>
              <p:spPr>
                <a:xfrm rot="2356427">
                  <a:off x="2348435" y="4162925"/>
                  <a:ext cx="56500" cy="218972"/>
                </a:xfrm>
                <a:prstGeom prst="triangle">
                  <a:avLst/>
                </a:prstGeom>
                <a:solidFill>
                  <a:schemeClr val="tx2">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ndParaRPr>
                </a:p>
              </p:txBody>
            </p:sp>
          </p:grpSp>
        </p:grpSp>
      </p:grpSp>
      <p:grpSp>
        <p:nvGrpSpPr>
          <p:cNvPr id="34" name="Group 33">
            <a:extLst>
              <a:ext uri="{FF2B5EF4-FFF2-40B4-BE49-F238E27FC236}">
                <a16:creationId xmlns:a16="http://schemas.microsoft.com/office/drawing/2014/main" id="{EC31142C-451A-D29D-8A09-5D895C2AF49B}"/>
              </a:ext>
            </a:extLst>
          </p:cNvPr>
          <p:cNvGrpSpPr/>
          <p:nvPr/>
        </p:nvGrpSpPr>
        <p:grpSpPr>
          <a:xfrm>
            <a:off x="1763540" y="5839843"/>
            <a:ext cx="1998000" cy="869584"/>
            <a:chOff x="406400" y="4954270"/>
            <a:chExt cx="1998000" cy="869584"/>
          </a:xfrm>
          <a:solidFill>
            <a:srgbClr val="C80041"/>
          </a:solidFill>
        </p:grpSpPr>
        <p:sp>
          <p:nvSpPr>
            <p:cNvPr id="26" name="Rectangle: Rounded Corners 25">
              <a:extLst>
                <a:ext uri="{FF2B5EF4-FFF2-40B4-BE49-F238E27FC236}">
                  <a16:creationId xmlns:a16="http://schemas.microsoft.com/office/drawing/2014/main" id="{69FF3838-8B46-3A41-DA34-B3287C7634F7}"/>
                </a:ext>
              </a:extLst>
            </p:cNvPr>
            <p:cNvSpPr/>
            <p:nvPr/>
          </p:nvSpPr>
          <p:spPr>
            <a:xfrm>
              <a:off x="406400" y="5080000"/>
              <a:ext cx="1998000" cy="743854"/>
            </a:xfrm>
            <a:prstGeom prst="roundRect">
              <a:avLst>
                <a:gd name="adj" fmla="val 4866"/>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lang="en-US" sz="1600" b="1" dirty="0"/>
                <a:t>Most companies are here</a:t>
              </a:r>
            </a:p>
          </p:txBody>
        </p:sp>
        <p:sp>
          <p:nvSpPr>
            <p:cNvPr id="27" name="Isosceles Triangle 26">
              <a:extLst>
                <a:ext uri="{FF2B5EF4-FFF2-40B4-BE49-F238E27FC236}">
                  <a16:creationId xmlns:a16="http://schemas.microsoft.com/office/drawing/2014/main" id="{7C484E89-E4F5-C873-FCFB-BF0E48483164}"/>
                </a:ext>
              </a:extLst>
            </p:cNvPr>
            <p:cNvSpPr/>
            <p:nvPr/>
          </p:nvSpPr>
          <p:spPr>
            <a:xfrm>
              <a:off x="609600" y="4954270"/>
              <a:ext cx="251460" cy="125730"/>
            </a:xfrm>
            <a:prstGeom prst="triangle">
              <a:avLst>
                <a:gd name="adj" fmla="val 50000"/>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ndParaRPr>
            </a:p>
          </p:txBody>
        </p:sp>
      </p:grpSp>
      <p:sp>
        <p:nvSpPr>
          <p:cNvPr id="42" name="Footer Placeholder 41">
            <a:extLst>
              <a:ext uri="{FF2B5EF4-FFF2-40B4-BE49-F238E27FC236}">
                <a16:creationId xmlns:a16="http://schemas.microsoft.com/office/drawing/2014/main" id="{5903C307-D8F6-B598-42CC-DA33CDF39B28}"/>
              </a:ext>
            </a:extLst>
          </p:cNvPr>
          <p:cNvSpPr>
            <a:spLocks noGrp="1"/>
          </p:cNvSpPr>
          <p:nvPr>
            <p:ph type="ftr" sz="quarter" idx="17"/>
          </p:nvPr>
        </p:nvSpPr>
        <p:spPr/>
        <p:txBody>
          <a:bodyPr/>
          <a:lstStyle/>
          <a:p>
            <a:pPr defTabSz="888980"/>
            <a:r>
              <a:rPr lang="de-DE"/>
              <a:t>Simon-Kucher | Pricing Excellence | Vereniging voor Mededingingsrecht | March 5th 2024</a:t>
            </a:r>
            <a:endParaRPr lang="de-DE" dirty="0"/>
          </a:p>
        </p:txBody>
      </p:sp>
      <p:sp>
        <p:nvSpPr>
          <p:cNvPr id="44" name="Rectangle 43">
            <a:extLst>
              <a:ext uri="{FF2B5EF4-FFF2-40B4-BE49-F238E27FC236}">
                <a16:creationId xmlns:a16="http://schemas.microsoft.com/office/drawing/2014/main" id="{DECB7B92-BB01-B30E-035C-3E07EDBE5A0D}"/>
              </a:ext>
            </a:extLst>
          </p:cNvPr>
          <p:cNvSpPr/>
          <p:nvPr>
            <p:custDataLst>
              <p:tags r:id="rId3"/>
            </p:custDataLst>
          </p:nvPr>
        </p:nvSpPr>
        <p:spPr>
          <a:xfrm>
            <a:off x="0" y="0"/>
            <a:ext cx="396000" cy="475785"/>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800" dirty="0">
                <a:solidFill>
                  <a:srgbClr val="FFFFFF"/>
                </a:solidFill>
              </a:rPr>
              <a:t>2</a:t>
            </a:r>
          </a:p>
        </p:txBody>
      </p:sp>
    </p:spTree>
    <p:extLst>
      <p:ext uri="{BB962C8B-B14F-4D97-AF65-F5344CB8AC3E}">
        <p14:creationId xmlns:p14="http://schemas.microsoft.com/office/powerpoint/2010/main" val="2289758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 name="Object 69" hidden="1"/>
          <p:cNvGraphicFramePr>
            <a:graphicFrameLocks noChangeAspect="1"/>
          </p:cNvGraphicFramePr>
          <p:nvPr>
            <p:custDataLst>
              <p:tags r:id="rId1"/>
            </p:custDataLst>
            <p:extLst>
              <p:ext uri="{D42A27DB-BD31-4B8C-83A1-F6EECF244321}">
                <p14:modId xmlns:p14="http://schemas.microsoft.com/office/powerpoint/2010/main" val="30188637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60" imgH="360" progId="TCLayout.ActiveDocument.1">
                  <p:embed/>
                </p:oleObj>
              </mc:Choice>
              <mc:Fallback>
                <p:oleObj name="think-cell Slide" r:id="rId6" imgW="360" imgH="360" progId="TCLayout.ActiveDocument.1">
                  <p:embed/>
                  <p:pic>
                    <p:nvPicPr>
                      <p:cNvPr id="70" name="Object 6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5" name="Rectangle 74">
            <a:extLst>
              <a:ext uri="{FF2B5EF4-FFF2-40B4-BE49-F238E27FC236}">
                <a16:creationId xmlns:a16="http://schemas.microsoft.com/office/drawing/2014/main" id="{073147AE-98C0-4163-91CC-24EC95ACC615}"/>
              </a:ext>
            </a:extLst>
          </p:cNvPr>
          <p:cNvSpPr/>
          <p:nvPr/>
        </p:nvSpPr>
        <p:spPr>
          <a:xfrm>
            <a:off x="9155723" y="1684337"/>
            <a:ext cx="3858768" cy="4293345"/>
          </a:xfrm>
          <a:prstGeom prst="rect">
            <a:avLst/>
          </a:prstGeom>
          <a:solidFill>
            <a:schemeClr val="accent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a:spcAft>
                <a:spcPts val="1800"/>
              </a:spcAft>
              <a:buFont typeface="SimonKucher" pitchFamily="2" charset="0"/>
            </a:pPr>
            <a:endParaRPr lang="en-US" sz="1400">
              <a:solidFill>
                <a:schemeClr val="tx1"/>
              </a:solidFill>
              <a:latin typeface="SimonKucher" pitchFamily="2" charset="0"/>
            </a:endParaRPr>
          </a:p>
        </p:txBody>
      </p:sp>
      <p:sp>
        <p:nvSpPr>
          <p:cNvPr id="32" name="Rectangle 31">
            <a:extLst>
              <a:ext uri="{FF2B5EF4-FFF2-40B4-BE49-F238E27FC236}">
                <a16:creationId xmlns:a16="http://schemas.microsoft.com/office/drawing/2014/main" id="{52DC356F-19B6-9D8B-B499-31C1147F7A26}"/>
              </a:ext>
            </a:extLst>
          </p:cNvPr>
          <p:cNvSpPr/>
          <p:nvPr/>
        </p:nvSpPr>
        <p:spPr>
          <a:xfrm>
            <a:off x="9638225" y="2954897"/>
            <a:ext cx="2906912" cy="2801953"/>
          </a:xfrm>
          <a:prstGeom prst="rect">
            <a:avLst/>
          </a:prstGeom>
          <a:solidFill>
            <a:schemeClr val="bg1"/>
          </a:solidFill>
          <a:ln w="9525">
            <a:noFill/>
          </a:ln>
          <a:effectLst>
            <a:outerShdw blurRad="63500" dist="37357" dir="2700000" sx="0" sy="0" rotWithShape="0">
              <a:scrgbClr r="0" g="0" b="0"/>
            </a:outerShdw>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5491"/>
            <a:endParaRPr lang="en-US" sz="1400" err="1">
              <a:solidFill>
                <a:srgbClr val="39322B"/>
              </a:solidFill>
            </a:endParaRPr>
          </a:p>
        </p:txBody>
      </p:sp>
      <p:sp>
        <p:nvSpPr>
          <p:cNvPr id="72" name="Rectangle 71">
            <a:extLst>
              <a:ext uri="{FF2B5EF4-FFF2-40B4-BE49-F238E27FC236}">
                <a16:creationId xmlns:a16="http://schemas.microsoft.com/office/drawing/2014/main" id="{A91A2732-F97A-47FA-A429-D1BACF3EB42B}"/>
              </a:ext>
            </a:extLst>
          </p:cNvPr>
          <p:cNvSpPr/>
          <p:nvPr/>
        </p:nvSpPr>
        <p:spPr>
          <a:xfrm>
            <a:off x="444500" y="1684337"/>
            <a:ext cx="3858768" cy="4293345"/>
          </a:xfrm>
          <a:prstGeom prst="rect">
            <a:avLst/>
          </a:prstGeom>
          <a:solidFill>
            <a:schemeClr val="accent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a:spcAft>
                <a:spcPts val="1800"/>
              </a:spcAft>
              <a:buFont typeface="SimonKucher" pitchFamily="2" charset="0"/>
            </a:pPr>
            <a:endParaRPr lang="en-US" sz="1400">
              <a:solidFill>
                <a:schemeClr val="tx1"/>
              </a:solidFill>
              <a:latin typeface="SimonKucher" pitchFamily="2" charset="0"/>
            </a:endParaRPr>
          </a:p>
        </p:txBody>
      </p:sp>
      <p:sp>
        <p:nvSpPr>
          <p:cNvPr id="74" name="Rectangle 73">
            <a:extLst>
              <a:ext uri="{FF2B5EF4-FFF2-40B4-BE49-F238E27FC236}">
                <a16:creationId xmlns:a16="http://schemas.microsoft.com/office/drawing/2014/main" id="{279CFC22-5E82-44AD-A3DD-26532EACC3C3}"/>
              </a:ext>
            </a:extLst>
          </p:cNvPr>
          <p:cNvSpPr/>
          <p:nvPr/>
        </p:nvSpPr>
        <p:spPr>
          <a:xfrm>
            <a:off x="4800112" y="1684337"/>
            <a:ext cx="3858768" cy="4293345"/>
          </a:xfrm>
          <a:prstGeom prst="rect">
            <a:avLst/>
          </a:prstGeom>
          <a:solidFill>
            <a:schemeClr val="accent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a:spcAft>
                <a:spcPts val="1800"/>
              </a:spcAft>
              <a:buFont typeface="SimonKucher" pitchFamily="2" charset="0"/>
            </a:pPr>
            <a:endParaRPr lang="en-US" sz="1400">
              <a:solidFill>
                <a:schemeClr val="tx1"/>
              </a:solidFill>
              <a:latin typeface="SimonKucher" pitchFamily="2" charset="0"/>
            </a:endParaRPr>
          </a:p>
        </p:txBody>
      </p:sp>
      <p:sp>
        <p:nvSpPr>
          <p:cNvPr id="71" name="Rectangle 70" hidden="1"/>
          <p:cNvSpPr/>
          <p:nvPr>
            <p:custDataLst>
              <p:tags r:id="rId2"/>
            </p:custDataLst>
          </p:nvPr>
        </p:nvSpPr>
        <p:spPr>
          <a:xfrm>
            <a:off x="0" y="0"/>
            <a:ext cx="158750" cy="15875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ct val="0"/>
              </a:spcBef>
              <a:spcAft>
                <a:spcPct val="0"/>
              </a:spcAft>
            </a:pPr>
            <a:endParaRPr lang="en-US" b="1" err="1">
              <a:solidFill>
                <a:srgbClr val="39322B"/>
              </a:solidFill>
              <a:latin typeface="SimonKucher" pitchFamily="2" charset="0"/>
              <a:ea typeface="+mj-ea"/>
              <a:cs typeface="+mj-cs"/>
              <a:sym typeface="SimonKucher" pitchFamily="2" charset="0"/>
            </a:endParaRPr>
          </a:p>
        </p:txBody>
      </p:sp>
      <p:sp>
        <p:nvSpPr>
          <p:cNvPr id="33" name="Slide Number Placeholder 32">
            <a:extLst>
              <a:ext uri="{FF2B5EF4-FFF2-40B4-BE49-F238E27FC236}">
                <a16:creationId xmlns:a16="http://schemas.microsoft.com/office/drawing/2014/main" id="{BA634089-CE6C-BA64-524F-BD1410D744E5}"/>
              </a:ext>
            </a:extLst>
          </p:cNvPr>
          <p:cNvSpPr>
            <a:spLocks noGrp="1"/>
          </p:cNvSpPr>
          <p:nvPr>
            <p:ph type="sldNum" sz="quarter" idx="18"/>
          </p:nvPr>
        </p:nvSpPr>
        <p:spPr/>
        <p:txBody>
          <a:bodyPr/>
          <a:lstStyle/>
          <a:p>
            <a:pPr defTabSz="888980"/>
            <a:fld id="{3A65056A-10E9-40C8-A093-AA138EB7B919}" type="slidenum">
              <a:rPr lang="de-DE" smtClean="0"/>
              <a:pPr defTabSz="888980"/>
              <a:t>13</a:t>
            </a:fld>
            <a:endParaRPr lang="de-DE" dirty="0"/>
          </a:p>
        </p:txBody>
      </p:sp>
      <p:sp>
        <p:nvSpPr>
          <p:cNvPr id="6" name="Title 5"/>
          <p:cNvSpPr>
            <a:spLocks noGrp="1"/>
          </p:cNvSpPr>
          <p:nvPr>
            <p:ph type="title"/>
          </p:nvPr>
        </p:nvSpPr>
        <p:spPr>
          <a:xfrm>
            <a:off x="431800" y="741125"/>
            <a:ext cx="10836275" cy="322652"/>
          </a:xfrm>
        </p:spPr>
        <p:txBody>
          <a:bodyPr vert="horz" lIns="0"/>
          <a:lstStyle/>
          <a:p>
            <a:r>
              <a:rPr lang="en-US" sz="2000" dirty="0">
                <a:sym typeface="SimonKucher" pitchFamily="2" charset="0"/>
              </a:rPr>
              <a:t>To determine prices, three different methodologies can be used</a:t>
            </a:r>
            <a:endParaRPr lang="en-US" dirty="0"/>
          </a:p>
        </p:txBody>
      </p:sp>
      <p:sp>
        <p:nvSpPr>
          <p:cNvPr id="4" name="Footer Placeholder 3">
            <a:extLst>
              <a:ext uri="{FF2B5EF4-FFF2-40B4-BE49-F238E27FC236}">
                <a16:creationId xmlns:a16="http://schemas.microsoft.com/office/drawing/2014/main" id="{0C4DE22A-6247-CB44-C7D5-0657118FE683}"/>
              </a:ext>
            </a:extLst>
          </p:cNvPr>
          <p:cNvSpPr>
            <a:spLocks noGrp="1"/>
          </p:cNvSpPr>
          <p:nvPr>
            <p:ph type="ftr" sz="quarter" idx="17"/>
          </p:nvPr>
        </p:nvSpPr>
        <p:spPr/>
        <p:txBody>
          <a:bodyPr/>
          <a:lstStyle/>
          <a:p>
            <a:r>
              <a:rPr lang="en-US"/>
              <a:t>Simon-Kucher | Pricing Excellence | Vereniging voor Mededingingsrecht | March 5th 2024</a:t>
            </a:r>
            <a:endParaRPr lang="de-DE"/>
          </a:p>
        </p:txBody>
      </p:sp>
      <p:sp>
        <p:nvSpPr>
          <p:cNvPr id="81" name="Text Placeholder 80"/>
          <p:cNvSpPr>
            <a:spLocks noGrp="1"/>
          </p:cNvSpPr>
          <p:nvPr>
            <p:ph type="body" sz="quarter" idx="14"/>
          </p:nvPr>
        </p:nvSpPr>
        <p:spPr/>
        <p:txBody>
          <a:bodyPr/>
          <a:lstStyle/>
          <a:p>
            <a:r>
              <a:rPr lang="en-US"/>
              <a:t>Source: Simon-Kucher</a:t>
            </a:r>
            <a:endParaRPr lang="en-GB"/>
          </a:p>
        </p:txBody>
      </p:sp>
      <p:sp>
        <p:nvSpPr>
          <p:cNvPr id="3" name="Text Placeholder 2">
            <a:extLst>
              <a:ext uri="{FF2B5EF4-FFF2-40B4-BE49-F238E27FC236}">
                <a16:creationId xmlns:a16="http://schemas.microsoft.com/office/drawing/2014/main" id="{40F75315-EBFC-4728-9654-E5B5E60D3439}"/>
              </a:ext>
            </a:extLst>
          </p:cNvPr>
          <p:cNvSpPr>
            <a:spLocks noGrp="1"/>
          </p:cNvSpPr>
          <p:nvPr>
            <p:ph type="body" sz="quarter" idx="19"/>
          </p:nvPr>
        </p:nvSpPr>
        <p:spPr/>
        <p:txBody>
          <a:bodyPr/>
          <a:lstStyle/>
          <a:p>
            <a:r>
              <a:rPr lang="en-US" dirty="0"/>
              <a:t>Price setting</a:t>
            </a:r>
          </a:p>
        </p:txBody>
      </p:sp>
      <p:sp>
        <p:nvSpPr>
          <p:cNvPr id="9" name="Rectangle 8"/>
          <p:cNvSpPr/>
          <p:nvPr/>
        </p:nvSpPr>
        <p:spPr bwMode="auto">
          <a:xfrm>
            <a:off x="5123503" y="2092385"/>
            <a:ext cx="3174981" cy="3794121"/>
          </a:xfrm>
          <a:prstGeom prst="rect">
            <a:avLst/>
          </a:prstGeom>
          <a:solidFill>
            <a:schemeClr val="accent1">
              <a:lumMod val="20000"/>
              <a:lumOff val="80000"/>
            </a:schemeClr>
          </a:solidFill>
          <a:ln w="9525">
            <a:noFill/>
          </a:ln>
          <a:effectLst>
            <a:outerShdw blurRad="63500" dist="37357" dir="2700000" sx="0" sy="0" rotWithShape="0">
              <a:scrgbClr r="0" g="0" b="0"/>
            </a:outerShdw>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648000" rIns="180000" bIns="0" rtlCol="0" anchor="t"/>
          <a:lstStyle/>
          <a:p>
            <a:pPr algn="ctr" defTabSz="995491">
              <a:buFont typeface="SimonKucher" pitchFamily="2" charset="0"/>
              <a:buNone/>
            </a:pPr>
            <a:endParaRPr lang="en-US" sz="1400" b="1">
              <a:solidFill>
                <a:srgbClr val="39322B"/>
              </a:solidFill>
            </a:endParaRPr>
          </a:p>
        </p:txBody>
      </p:sp>
      <p:sp>
        <p:nvSpPr>
          <p:cNvPr id="10" name="Rectangle 9"/>
          <p:cNvSpPr/>
          <p:nvPr/>
        </p:nvSpPr>
        <p:spPr>
          <a:xfrm>
            <a:off x="5257537" y="2954897"/>
            <a:ext cx="2906912" cy="2801953"/>
          </a:xfrm>
          <a:prstGeom prst="rect">
            <a:avLst/>
          </a:prstGeom>
          <a:solidFill>
            <a:schemeClr val="bg1"/>
          </a:solidFill>
          <a:ln w="9525">
            <a:noFill/>
          </a:ln>
          <a:effectLst>
            <a:outerShdw blurRad="63500" dist="37357" dir="2700000" sx="0" sy="0" rotWithShape="0">
              <a:scrgbClr r="0" g="0" b="0"/>
            </a:outerShdw>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5491"/>
            <a:endParaRPr lang="en-US" sz="1400" err="1">
              <a:solidFill>
                <a:srgbClr val="39322B"/>
              </a:solidFill>
            </a:endParaRPr>
          </a:p>
        </p:txBody>
      </p:sp>
      <p:sp>
        <p:nvSpPr>
          <p:cNvPr id="11" name="Rectangle 13"/>
          <p:cNvSpPr>
            <a:spLocks noChangeArrowheads="1"/>
          </p:cNvSpPr>
          <p:nvPr/>
        </p:nvSpPr>
        <p:spPr bwMode="auto">
          <a:xfrm>
            <a:off x="741416" y="1839141"/>
            <a:ext cx="3174464" cy="276999"/>
          </a:xfrm>
          <a:prstGeom prst="rect">
            <a:avLst/>
          </a:prstGeom>
          <a:noFill/>
          <a:ln w="9525">
            <a:noFill/>
          </a:ln>
          <a:effectLst>
            <a:outerShdw blurRad="63500" dist="37357" dir="2700000" sx="0" sy="0" rotWithShape="0">
              <a:scrgbClr r="0" g="0" b="0"/>
            </a:outerShdw>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95491" eaLnBrk="0" hangingPunct="0">
              <a:buClr>
                <a:srgbClr val="990033"/>
              </a:buClr>
              <a:buSzPct val="85000"/>
              <a:buFont typeface="SimonKucher" pitchFamily="2" charset="0"/>
              <a:buNone/>
            </a:pPr>
            <a:r>
              <a:rPr lang="en-US" b="1">
                <a:solidFill>
                  <a:srgbClr val="39322B"/>
                </a:solidFill>
                <a:effectLst>
                  <a:outerShdw blurRad="63500" dist="37357" dir="2700000" sx="0" sy="0" rotWithShape="0">
                    <a:scrgbClr r="0" g="0" b="0"/>
                  </a:outerShdw>
                </a:effectLst>
              </a:rPr>
              <a:t>Cost-plus</a:t>
            </a:r>
          </a:p>
        </p:txBody>
      </p:sp>
      <p:sp>
        <p:nvSpPr>
          <p:cNvPr id="12" name="Rectangle 13"/>
          <p:cNvSpPr>
            <a:spLocks noChangeArrowheads="1"/>
          </p:cNvSpPr>
          <p:nvPr/>
        </p:nvSpPr>
        <p:spPr bwMode="auto">
          <a:xfrm>
            <a:off x="5125419" y="1839141"/>
            <a:ext cx="3171149" cy="276999"/>
          </a:xfrm>
          <a:prstGeom prst="rect">
            <a:avLst/>
          </a:prstGeom>
          <a:noFill/>
          <a:ln w="9525">
            <a:noFill/>
          </a:ln>
          <a:effectLst>
            <a:outerShdw blurRad="63500" dist="37357" dir="2700000" sx="0" sy="0" rotWithShape="0">
              <a:scrgbClr r="0" g="0" b="0"/>
            </a:outerShdw>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95491" eaLnBrk="0" hangingPunct="0">
              <a:buClr>
                <a:srgbClr val="990033"/>
              </a:buClr>
              <a:buSzPct val="85000"/>
              <a:buFont typeface="SimonKucher" pitchFamily="2" charset="0"/>
              <a:buNone/>
            </a:pPr>
            <a:r>
              <a:rPr lang="en-US" b="1">
                <a:solidFill>
                  <a:srgbClr val="39322B"/>
                </a:solidFill>
                <a:effectLst>
                  <a:outerShdw blurRad="63500" dist="37357" dir="2700000" sx="0" sy="0" rotWithShape="0">
                    <a:scrgbClr r="0" g="0" b="0"/>
                  </a:outerShdw>
                </a:effectLst>
              </a:rPr>
              <a:t>Competition-oriented</a:t>
            </a:r>
          </a:p>
        </p:txBody>
      </p:sp>
      <p:sp>
        <p:nvSpPr>
          <p:cNvPr id="13" name="Rectangle 13"/>
          <p:cNvSpPr>
            <a:spLocks noChangeArrowheads="1"/>
          </p:cNvSpPr>
          <p:nvPr/>
        </p:nvSpPr>
        <p:spPr bwMode="auto">
          <a:xfrm>
            <a:off x="9506107" y="1839141"/>
            <a:ext cx="3171149" cy="276999"/>
          </a:xfrm>
          <a:prstGeom prst="rect">
            <a:avLst/>
          </a:prstGeom>
          <a:noFill/>
          <a:ln w="9525">
            <a:noFill/>
          </a:ln>
          <a:effectLst>
            <a:outerShdw blurRad="63500" dist="37357" dir="2700000" sx="0" sy="0" rotWithShape="0">
              <a:scrgbClr r="0" g="0" b="0"/>
            </a:outerShdw>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95491" eaLnBrk="0" hangingPunct="0">
              <a:buClr>
                <a:srgbClr val="990033"/>
              </a:buClr>
              <a:buSzPct val="85000"/>
              <a:buFont typeface="SimonKucher" pitchFamily="2" charset="0"/>
              <a:buNone/>
            </a:pPr>
            <a:r>
              <a:rPr lang="en-US" b="1">
                <a:solidFill>
                  <a:srgbClr val="39322B"/>
                </a:solidFill>
                <a:effectLst>
                  <a:outerShdw blurRad="63500" dist="37357" dir="2700000" sx="0" sy="0" rotWithShape="0">
                    <a:scrgbClr r="0" g="0" b="0"/>
                  </a:outerShdw>
                </a:effectLst>
              </a:rPr>
              <a:t>Value-based</a:t>
            </a:r>
          </a:p>
        </p:txBody>
      </p:sp>
      <p:sp>
        <p:nvSpPr>
          <p:cNvPr id="14" name="Rectangle 13"/>
          <p:cNvSpPr/>
          <p:nvPr/>
        </p:nvSpPr>
        <p:spPr bwMode="auto">
          <a:xfrm>
            <a:off x="741156" y="2092385"/>
            <a:ext cx="3174981" cy="3794121"/>
          </a:xfrm>
          <a:prstGeom prst="rect">
            <a:avLst/>
          </a:prstGeom>
          <a:solidFill>
            <a:schemeClr val="accent1">
              <a:lumMod val="20000"/>
              <a:lumOff val="80000"/>
            </a:schemeClr>
          </a:solidFill>
          <a:ln w="9525">
            <a:noFill/>
          </a:ln>
          <a:effectLst>
            <a:outerShdw blurRad="63500" dist="37357" dir="2700000" sx="0" sy="0" rotWithShape="0">
              <a:scrgbClr r="0" g="0" b="0"/>
            </a:outerShdw>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648000" rIns="180000" bIns="0" rtlCol="0" anchor="t"/>
          <a:lstStyle/>
          <a:p>
            <a:pPr algn="ctr" defTabSz="995491">
              <a:buFont typeface="SimonKucher" pitchFamily="2" charset="0"/>
              <a:buNone/>
            </a:pPr>
            <a:endParaRPr lang="en-US" sz="1400" b="1">
              <a:solidFill>
                <a:srgbClr val="39322B"/>
              </a:solidFill>
            </a:endParaRPr>
          </a:p>
        </p:txBody>
      </p:sp>
      <p:sp>
        <p:nvSpPr>
          <p:cNvPr id="15" name="Rectangle 14"/>
          <p:cNvSpPr/>
          <p:nvPr/>
        </p:nvSpPr>
        <p:spPr>
          <a:xfrm>
            <a:off x="863103" y="2954897"/>
            <a:ext cx="2906912" cy="2801953"/>
          </a:xfrm>
          <a:prstGeom prst="rect">
            <a:avLst/>
          </a:prstGeom>
          <a:solidFill>
            <a:schemeClr val="bg1"/>
          </a:solidFill>
          <a:ln w="9525">
            <a:noFill/>
          </a:ln>
          <a:effectLst>
            <a:outerShdw blurRad="63500" dist="37357" dir="2700000" sx="0" sy="0" rotWithShape="0">
              <a:scrgbClr r="0" g="0" b="0"/>
            </a:outerShdw>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5491"/>
            <a:endParaRPr lang="en-US" sz="1400" err="1">
              <a:solidFill>
                <a:srgbClr val="39322B"/>
              </a:solidFill>
            </a:endParaRPr>
          </a:p>
        </p:txBody>
      </p:sp>
      <p:grpSp>
        <p:nvGrpSpPr>
          <p:cNvPr id="16" name="Group 15"/>
          <p:cNvGrpSpPr/>
          <p:nvPr/>
        </p:nvGrpSpPr>
        <p:grpSpPr>
          <a:xfrm>
            <a:off x="1415873" y="3218748"/>
            <a:ext cx="1801372" cy="2536100"/>
            <a:chOff x="970961" y="3475356"/>
            <a:chExt cx="1725105" cy="2735503"/>
          </a:xfrm>
        </p:grpSpPr>
        <p:sp>
          <p:nvSpPr>
            <p:cNvPr id="67" name="Rectangle 5"/>
            <p:cNvSpPr>
              <a:spLocks noChangeArrowheads="1"/>
            </p:cNvSpPr>
            <p:nvPr/>
          </p:nvSpPr>
          <p:spPr bwMode="auto">
            <a:xfrm>
              <a:off x="1274299" y="4096051"/>
              <a:ext cx="1118429" cy="2100667"/>
            </a:xfrm>
            <a:prstGeom prst="rect">
              <a:avLst/>
            </a:prstGeom>
            <a:solidFill>
              <a:schemeClr val="bg1">
                <a:lumMod val="75000"/>
              </a:schemeClr>
            </a:solidFill>
            <a:ln w="9525">
              <a:noFill/>
            </a:ln>
            <a:effectLst>
              <a:outerShdw blurRad="63500" dist="37357" dir="2700000" sx="0" sy="0" rotWithShape="0">
                <a:scrgbClr r="0" g="0" b="0"/>
              </a:outerShdw>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5491" eaLnBrk="0" hangingPunct="0">
                <a:buClr>
                  <a:srgbClr val="990033"/>
                </a:buClr>
                <a:buSzPct val="85000"/>
              </a:pPr>
              <a:r>
                <a:rPr lang="en-US" sz="1400" b="1">
                  <a:solidFill>
                    <a:srgbClr val="FFFFFF"/>
                  </a:solidFill>
                  <a:effectLst>
                    <a:outerShdw blurRad="63500" dist="37357" dir="2700000" sx="0" sy="0" rotWithShape="0">
                      <a:scrgbClr r="0" g="0" b="0"/>
                    </a:outerShdw>
                  </a:effectLst>
                </a:rPr>
                <a:t>Costs</a:t>
              </a:r>
            </a:p>
          </p:txBody>
        </p:sp>
        <p:sp>
          <p:nvSpPr>
            <p:cNvPr id="68" name="Rectangle 6"/>
            <p:cNvSpPr>
              <a:spLocks noChangeArrowheads="1"/>
            </p:cNvSpPr>
            <p:nvPr>
              <p:custDataLst>
                <p:tags r:id="rId4"/>
              </p:custDataLst>
            </p:nvPr>
          </p:nvSpPr>
          <p:spPr bwMode="auto">
            <a:xfrm>
              <a:off x="1274299" y="3475356"/>
              <a:ext cx="1118429" cy="606555"/>
            </a:xfrm>
            <a:prstGeom prst="rect">
              <a:avLst/>
            </a:prstGeom>
            <a:solidFill>
              <a:srgbClr val="C80041"/>
            </a:solidFill>
            <a:ln w="9525">
              <a:noFill/>
            </a:ln>
            <a:effectLst>
              <a:outerShdw blurRad="63500" dist="37357" dir="2700000" sx="0" sy="0" rotWithShape="0">
                <a:scrgbClr r="0" g="0" b="0"/>
              </a:outerShdw>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5491" eaLnBrk="0" hangingPunct="0">
                <a:buClr>
                  <a:srgbClr val="990033"/>
                </a:buClr>
                <a:buSzPct val="85000"/>
              </a:pPr>
              <a:r>
                <a:rPr lang="en-US" sz="1400" b="1">
                  <a:solidFill>
                    <a:srgbClr val="FFFFFF"/>
                  </a:solidFill>
                  <a:effectLst>
                    <a:outerShdw blurRad="63500" dist="37357" dir="2700000" sx="0" sy="0" rotWithShape="0">
                      <a:scrgbClr r="0" g="0" b="0"/>
                    </a:outerShdw>
                  </a:effectLst>
                </a:rPr>
                <a:t>% mark up</a:t>
              </a:r>
            </a:p>
          </p:txBody>
        </p:sp>
        <p:cxnSp>
          <p:nvCxnSpPr>
            <p:cNvPr id="69" name="Straight Connector 68"/>
            <p:cNvCxnSpPr/>
            <p:nvPr/>
          </p:nvCxnSpPr>
          <p:spPr>
            <a:xfrm>
              <a:off x="970961" y="6210859"/>
              <a:ext cx="1725105" cy="0"/>
            </a:xfrm>
            <a:prstGeom prst="line">
              <a:avLst/>
            </a:prstGeom>
            <a:ln w="9525">
              <a:noFill/>
              <a:tailEnd type="none"/>
            </a:ln>
            <a:effectLst>
              <a:outerShdw blurRad="63500" dist="37357" dir="2700000" sx="0" sy="0" rotWithShape="0">
                <a:scrgbClr r="0" g="0" b="0"/>
              </a:outerShdw>
              <a:reflection endPos="0" dir="5400000" sy="-100000" algn="bl" rotWithShape="0"/>
            </a:effectLst>
          </p:spPr>
          <p:style>
            <a:lnRef idx="1">
              <a:schemeClr val="accent1"/>
            </a:lnRef>
            <a:fillRef idx="0">
              <a:schemeClr val="accent1"/>
            </a:fillRef>
            <a:effectRef idx="0">
              <a:schemeClr val="accent1"/>
            </a:effectRef>
            <a:fontRef idx="minor">
              <a:schemeClr val="tx1"/>
            </a:fontRef>
          </p:style>
        </p:cxnSp>
      </p:grpSp>
      <p:sp>
        <p:nvSpPr>
          <p:cNvPr id="17" name="Rectangle 16"/>
          <p:cNvSpPr/>
          <p:nvPr/>
        </p:nvSpPr>
        <p:spPr>
          <a:xfrm>
            <a:off x="852430" y="2245279"/>
            <a:ext cx="2952433" cy="545597"/>
          </a:xfrm>
          <a:prstGeom prst="rect">
            <a:avLst/>
          </a:prstGeom>
          <a:effectLst>
            <a:outerShdw blurRad="63500" dist="37357" dir="2700000" sx="0" sy="0" rotWithShape="0">
              <a:scrgbClr r="0" g="0" b="0"/>
            </a:outerShdw>
            <a:reflection endPos="0" dir="5400000" sy="-100000" algn="bl" rotWithShape="0"/>
          </a:effectLst>
        </p:spPr>
        <p:txBody>
          <a:bodyPr wrap="square" lIns="0" tIns="0" rIns="0" bIns="0">
            <a:spAutoFit/>
          </a:bodyPr>
          <a:lstStyle/>
          <a:p>
            <a:pPr algn="ctr" defTabSz="995491">
              <a:buFont typeface="SimonKucher" pitchFamily="2" charset="0"/>
              <a:buNone/>
            </a:pPr>
            <a:r>
              <a:rPr lang="en-US" sz="1600">
                <a:solidFill>
                  <a:srgbClr val="39322B"/>
                </a:solidFill>
                <a:effectLst>
                  <a:outerShdw blurRad="63500" dist="37357" dir="2700000" sx="0" sy="0" rotWithShape="0">
                    <a:scrgbClr r="0" g="0" b="0"/>
                  </a:outerShdw>
                </a:effectLst>
              </a:rPr>
              <a:t>Production costs as the starting point of the price</a:t>
            </a:r>
            <a:endParaRPr lang="en-US" sz="1600" b="1">
              <a:solidFill>
                <a:srgbClr val="000000"/>
              </a:solidFill>
              <a:effectLst>
                <a:outerShdw blurRad="63500" dist="37357" dir="2700000" sx="0" sy="0" rotWithShape="0">
                  <a:scrgbClr r="0" g="0" b="0"/>
                </a:outerShdw>
              </a:effectLst>
            </a:endParaRPr>
          </a:p>
        </p:txBody>
      </p:sp>
      <p:grpSp>
        <p:nvGrpSpPr>
          <p:cNvPr id="18" name="Group 17"/>
          <p:cNvGrpSpPr/>
          <p:nvPr/>
        </p:nvGrpSpPr>
        <p:grpSpPr>
          <a:xfrm>
            <a:off x="5185522" y="3013028"/>
            <a:ext cx="3050943" cy="2790499"/>
            <a:chOff x="3884468" y="3162548"/>
            <a:chExt cx="2921771" cy="3076019"/>
          </a:xfrm>
        </p:grpSpPr>
        <p:sp>
          <p:nvSpPr>
            <p:cNvPr id="37" name="Text Box 10"/>
            <p:cNvSpPr txBox="1">
              <a:spLocks noChangeArrowheads="1"/>
            </p:cNvSpPr>
            <p:nvPr/>
          </p:nvSpPr>
          <p:spPr bwMode="auto">
            <a:xfrm>
              <a:off x="3884468" y="3183109"/>
              <a:ext cx="718093" cy="375889"/>
            </a:xfrm>
            <a:prstGeom prst="rect">
              <a:avLst/>
            </a:prstGeom>
            <a:noFill/>
            <a:ln>
              <a:noFill/>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r" defTabSz="995491"/>
              <a:r>
                <a:rPr lang="en-US" sz="1400" b="1">
                  <a:solidFill>
                    <a:srgbClr val="39322B"/>
                  </a:solidFill>
                  <a:effectLst>
                    <a:outerShdw blurRad="63500" dist="37357" dir="2700000" sx="0" sy="0" rotWithShape="0">
                      <a:scrgbClr r="0" g="0" b="0"/>
                    </a:outerShdw>
                  </a:effectLst>
                </a:rPr>
                <a:t>€150 </a:t>
              </a:r>
            </a:p>
          </p:txBody>
        </p:sp>
        <p:sp>
          <p:nvSpPr>
            <p:cNvPr id="38" name="Text Box 11"/>
            <p:cNvSpPr txBox="1">
              <a:spLocks noChangeArrowheads="1"/>
            </p:cNvSpPr>
            <p:nvPr/>
          </p:nvSpPr>
          <p:spPr bwMode="auto">
            <a:xfrm>
              <a:off x="3937193" y="4537586"/>
              <a:ext cx="665368" cy="375889"/>
            </a:xfrm>
            <a:prstGeom prst="rect">
              <a:avLst/>
            </a:prstGeom>
            <a:noFill/>
            <a:ln>
              <a:noFill/>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r" defTabSz="995491"/>
              <a:r>
                <a:rPr lang="en-US" sz="1400" b="1">
                  <a:solidFill>
                    <a:srgbClr val="39322B"/>
                  </a:solidFill>
                  <a:effectLst>
                    <a:outerShdw blurRad="63500" dist="37357" dir="2700000" sx="0" sy="0" rotWithShape="0">
                      <a:scrgbClr r="0" g="0" b="0"/>
                    </a:outerShdw>
                  </a:effectLst>
                </a:rPr>
                <a:t>€100</a:t>
              </a:r>
            </a:p>
          </p:txBody>
        </p:sp>
        <p:sp>
          <p:nvSpPr>
            <p:cNvPr id="39" name="Text Box 12"/>
            <p:cNvSpPr txBox="1">
              <a:spLocks noChangeArrowheads="1"/>
            </p:cNvSpPr>
            <p:nvPr/>
          </p:nvSpPr>
          <p:spPr bwMode="auto">
            <a:xfrm>
              <a:off x="4054551" y="5862678"/>
              <a:ext cx="548010" cy="375889"/>
            </a:xfrm>
            <a:prstGeom prst="rect">
              <a:avLst/>
            </a:prstGeom>
            <a:noFill/>
            <a:ln>
              <a:noFill/>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r" defTabSz="995491"/>
              <a:r>
                <a:rPr lang="en-US" sz="1400" b="1">
                  <a:solidFill>
                    <a:srgbClr val="39322B"/>
                  </a:solidFill>
                  <a:effectLst>
                    <a:outerShdw blurRad="63500" dist="37357" dir="2700000" sx="0" sy="0" rotWithShape="0">
                      <a:scrgbClr r="0" g="0" b="0"/>
                    </a:outerShdw>
                  </a:effectLst>
                </a:rPr>
                <a:t>€50</a:t>
              </a:r>
            </a:p>
          </p:txBody>
        </p:sp>
        <p:grpSp>
          <p:nvGrpSpPr>
            <p:cNvPr id="40" name="Group 13"/>
            <p:cNvGrpSpPr>
              <a:grpSpLocks/>
            </p:cNvGrpSpPr>
            <p:nvPr/>
          </p:nvGrpSpPr>
          <p:grpSpPr bwMode="auto">
            <a:xfrm>
              <a:off x="4524080" y="3162548"/>
              <a:ext cx="536303" cy="3036200"/>
              <a:chOff x="651" y="994"/>
              <a:chExt cx="313" cy="2367"/>
            </a:xfrm>
          </p:grpSpPr>
          <p:sp>
            <p:nvSpPr>
              <p:cNvPr id="53" name="AutoShape 14"/>
              <p:cNvSpPr>
                <a:spLocks noChangeArrowheads="1"/>
              </p:cNvSpPr>
              <p:nvPr/>
            </p:nvSpPr>
            <p:spPr bwMode="auto">
              <a:xfrm>
                <a:off x="651" y="994"/>
                <a:ext cx="313" cy="2367"/>
              </a:xfrm>
              <a:prstGeom prst="rect">
                <a:avLst/>
              </a:prstGeom>
              <a:solidFill>
                <a:schemeClr val="bg1"/>
              </a:solidFill>
              <a:ln w="9525">
                <a:noFill/>
                <a:round/>
                <a:headEnd/>
                <a:tailEnd/>
              </a:ln>
              <a:effectLst>
                <a:outerShdw blurRad="63500" dist="37357" dir="2700000" sx="0" sy="0" rotWithShape="0">
                  <a:schemeClr val="bg2"/>
                </a:outerShdw>
                <a:reflection endPos="0" dir="5400000" sy="-100000" algn="bl" rotWithShape="0"/>
              </a:effectLst>
            </p:spPr>
            <p:txBody>
              <a:bodyPr wrap="none" anchor="ctr"/>
              <a:lstStyle/>
              <a:p>
                <a:pPr defTabSz="995491"/>
                <a:endParaRPr lang="en-US" sz="2000">
                  <a:solidFill>
                    <a:srgbClr val="39322B"/>
                  </a:solidFill>
                </a:endParaRPr>
              </a:p>
            </p:txBody>
          </p:sp>
          <p:sp>
            <p:nvSpPr>
              <p:cNvPr id="54" name="Line 15"/>
              <p:cNvSpPr>
                <a:spLocks noChangeShapeType="1"/>
              </p:cNvSpPr>
              <p:nvPr/>
            </p:nvSpPr>
            <p:spPr bwMode="auto">
              <a:xfrm>
                <a:off x="843" y="1323"/>
                <a:ext cx="112" cy="0"/>
              </a:xfrm>
              <a:prstGeom prst="line">
                <a:avLst/>
              </a:prstGeom>
              <a:noFill/>
              <a:ln w="9525">
                <a:solidFill>
                  <a:schemeClr val="tx1"/>
                </a:solidFill>
                <a:round/>
                <a:headEnd/>
                <a:tailEnd/>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noFill/>
                  </a14:hiddenFill>
                </a:ext>
              </a:extLst>
            </p:spPr>
            <p:txBody>
              <a:bodyPr wrap="none" anchor="ctr"/>
              <a:lstStyle/>
              <a:p>
                <a:pPr defTabSz="995491"/>
                <a:endParaRPr lang="en-US" sz="2000">
                  <a:solidFill>
                    <a:srgbClr val="39322B"/>
                  </a:solidFill>
                </a:endParaRPr>
              </a:p>
            </p:txBody>
          </p:sp>
          <p:sp>
            <p:nvSpPr>
              <p:cNvPr id="55" name="Line 16"/>
              <p:cNvSpPr>
                <a:spLocks noChangeShapeType="1"/>
              </p:cNvSpPr>
              <p:nvPr/>
            </p:nvSpPr>
            <p:spPr bwMode="auto">
              <a:xfrm>
                <a:off x="843" y="1496"/>
                <a:ext cx="112" cy="0"/>
              </a:xfrm>
              <a:prstGeom prst="line">
                <a:avLst/>
              </a:prstGeom>
              <a:noFill/>
              <a:ln w="9525">
                <a:solidFill>
                  <a:schemeClr val="tx1"/>
                </a:solidFill>
                <a:round/>
                <a:headEnd/>
                <a:tailEnd/>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noFill/>
                  </a14:hiddenFill>
                </a:ext>
              </a:extLst>
            </p:spPr>
            <p:txBody>
              <a:bodyPr wrap="none" anchor="ctr"/>
              <a:lstStyle/>
              <a:p>
                <a:pPr defTabSz="995491"/>
                <a:endParaRPr lang="en-US" sz="2000">
                  <a:solidFill>
                    <a:srgbClr val="39322B"/>
                  </a:solidFill>
                </a:endParaRPr>
              </a:p>
            </p:txBody>
          </p:sp>
          <p:sp>
            <p:nvSpPr>
              <p:cNvPr id="56" name="Line 17"/>
              <p:cNvSpPr>
                <a:spLocks noChangeShapeType="1"/>
              </p:cNvSpPr>
              <p:nvPr/>
            </p:nvSpPr>
            <p:spPr bwMode="auto">
              <a:xfrm>
                <a:off x="843" y="1670"/>
                <a:ext cx="112" cy="0"/>
              </a:xfrm>
              <a:prstGeom prst="line">
                <a:avLst/>
              </a:prstGeom>
              <a:noFill/>
              <a:ln w="9525">
                <a:solidFill>
                  <a:schemeClr val="tx1"/>
                </a:solidFill>
                <a:round/>
                <a:headEnd/>
                <a:tailEnd/>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noFill/>
                  </a14:hiddenFill>
                </a:ext>
              </a:extLst>
            </p:spPr>
            <p:txBody>
              <a:bodyPr wrap="none" anchor="ctr"/>
              <a:lstStyle/>
              <a:p>
                <a:pPr defTabSz="995491"/>
                <a:endParaRPr lang="en-US" sz="2000">
                  <a:solidFill>
                    <a:srgbClr val="39322B"/>
                  </a:solidFill>
                </a:endParaRPr>
              </a:p>
            </p:txBody>
          </p:sp>
          <p:sp>
            <p:nvSpPr>
              <p:cNvPr id="57" name="Line 18"/>
              <p:cNvSpPr>
                <a:spLocks noChangeShapeType="1"/>
              </p:cNvSpPr>
              <p:nvPr/>
            </p:nvSpPr>
            <p:spPr bwMode="auto">
              <a:xfrm>
                <a:off x="843" y="2016"/>
                <a:ext cx="112" cy="0"/>
              </a:xfrm>
              <a:prstGeom prst="line">
                <a:avLst/>
              </a:prstGeom>
              <a:noFill/>
              <a:ln w="9525">
                <a:solidFill>
                  <a:schemeClr val="tx1"/>
                </a:solidFill>
                <a:round/>
                <a:headEnd/>
                <a:tailEnd/>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noFill/>
                  </a14:hiddenFill>
                </a:ext>
              </a:extLst>
            </p:spPr>
            <p:txBody>
              <a:bodyPr wrap="none" anchor="ctr"/>
              <a:lstStyle/>
              <a:p>
                <a:pPr defTabSz="995491"/>
                <a:endParaRPr lang="en-US" sz="2000">
                  <a:solidFill>
                    <a:srgbClr val="39322B"/>
                  </a:solidFill>
                </a:endParaRPr>
              </a:p>
            </p:txBody>
          </p:sp>
          <p:sp>
            <p:nvSpPr>
              <p:cNvPr id="58" name="Line 19"/>
              <p:cNvSpPr>
                <a:spLocks noChangeShapeType="1"/>
              </p:cNvSpPr>
              <p:nvPr/>
            </p:nvSpPr>
            <p:spPr bwMode="auto">
              <a:xfrm>
                <a:off x="843" y="2190"/>
                <a:ext cx="112" cy="0"/>
              </a:xfrm>
              <a:prstGeom prst="line">
                <a:avLst/>
              </a:prstGeom>
              <a:noFill/>
              <a:ln w="25400">
                <a:solidFill>
                  <a:schemeClr val="tx1"/>
                </a:solidFill>
                <a:round/>
                <a:headEnd/>
                <a:tailEnd/>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noFill/>
                  </a14:hiddenFill>
                </a:ext>
              </a:extLst>
            </p:spPr>
            <p:txBody>
              <a:bodyPr wrap="none" anchor="ctr"/>
              <a:lstStyle/>
              <a:p>
                <a:pPr defTabSz="995491"/>
                <a:endParaRPr lang="en-US" sz="2000">
                  <a:solidFill>
                    <a:srgbClr val="39322B"/>
                  </a:solidFill>
                </a:endParaRPr>
              </a:p>
            </p:txBody>
          </p:sp>
          <p:sp>
            <p:nvSpPr>
              <p:cNvPr id="59" name="Line 20"/>
              <p:cNvSpPr>
                <a:spLocks noChangeShapeType="1"/>
              </p:cNvSpPr>
              <p:nvPr/>
            </p:nvSpPr>
            <p:spPr bwMode="auto">
              <a:xfrm>
                <a:off x="843" y="2363"/>
                <a:ext cx="112" cy="0"/>
              </a:xfrm>
              <a:prstGeom prst="line">
                <a:avLst/>
              </a:prstGeom>
              <a:noFill/>
              <a:ln w="9525">
                <a:solidFill>
                  <a:schemeClr val="tx1"/>
                </a:solidFill>
                <a:round/>
                <a:headEnd/>
                <a:tailEnd/>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noFill/>
                  </a14:hiddenFill>
                </a:ext>
              </a:extLst>
            </p:spPr>
            <p:txBody>
              <a:bodyPr wrap="none" anchor="ctr"/>
              <a:lstStyle/>
              <a:p>
                <a:pPr defTabSz="995491"/>
                <a:endParaRPr lang="en-US" sz="2000">
                  <a:solidFill>
                    <a:srgbClr val="39322B"/>
                  </a:solidFill>
                </a:endParaRPr>
              </a:p>
            </p:txBody>
          </p:sp>
          <p:sp>
            <p:nvSpPr>
              <p:cNvPr id="60" name="Line 21"/>
              <p:cNvSpPr>
                <a:spLocks noChangeShapeType="1"/>
              </p:cNvSpPr>
              <p:nvPr/>
            </p:nvSpPr>
            <p:spPr bwMode="auto">
              <a:xfrm>
                <a:off x="843" y="2710"/>
                <a:ext cx="112" cy="0"/>
              </a:xfrm>
              <a:prstGeom prst="line">
                <a:avLst/>
              </a:prstGeom>
              <a:noFill/>
              <a:ln w="9525">
                <a:solidFill>
                  <a:schemeClr val="tx1"/>
                </a:solidFill>
                <a:round/>
                <a:headEnd/>
                <a:tailEnd/>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noFill/>
                  </a14:hiddenFill>
                </a:ext>
              </a:extLst>
            </p:spPr>
            <p:txBody>
              <a:bodyPr wrap="none" anchor="ctr"/>
              <a:lstStyle/>
              <a:p>
                <a:pPr defTabSz="995491"/>
                <a:endParaRPr lang="en-US" sz="2000">
                  <a:solidFill>
                    <a:srgbClr val="39322B"/>
                  </a:solidFill>
                </a:endParaRPr>
              </a:p>
            </p:txBody>
          </p:sp>
          <p:sp>
            <p:nvSpPr>
              <p:cNvPr id="61" name="Line 22"/>
              <p:cNvSpPr>
                <a:spLocks noChangeShapeType="1"/>
              </p:cNvSpPr>
              <p:nvPr/>
            </p:nvSpPr>
            <p:spPr bwMode="auto">
              <a:xfrm>
                <a:off x="843" y="2883"/>
                <a:ext cx="112" cy="0"/>
              </a:xfrm>
              <a:prstGeom prst="line">
                <a:avLst/>
              </a:prstGeom>
              <a:noFill/>
              <a:ln w="9525">
                <a:solidFill>
                  <a:schemeClr val="tx1"/>
                </a:solidFill>
                <a:round/>
                <a:headEnd/>
                <a:tailEnd/>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noFill/>
                  </a14:hiddenFill>
                </a:ext>
              </a:extLst>
            </p:spPr>
            <p:txBody>
              <a:bodyPr wrap="none" anchor="ctr"/>
              <a:lstStyle/>
              <a:p>
                <a:pPr defTabSz="995491"/>
                <a:endParaRPr lang="en-US" sz="2000">
                  <a:solidFill>
                    <a:srgbClr val="39322B"/>
                  </a:solidFill>
                </a:endParaRPr>
              </a:p>
            </p:txBody>
          </p:sp>
          <p:sp>
            <p:nvSpPr>
              <p:cNvPr id="62" name="Line 23"/>
              <p:cNvSpPr>
                <a:spLocks noChangeShapeType="1"/>
              </p:cNvSpPr>
              <p:nvPr/>
            </p:nvSpPr>
            <p:spPr bwMode="auto">
              <a:xfrm>
                <a:off x="843" y="3056"/>
                <a:ext cx="112" cy="0"/>
              </a:xfrm>
              <a:prstGeom prst="line">
                <a:avLst/>
              </a:prstGeom>
              <a:noFill/>
              <a:ln w="9525">
                <a:solidFill>
                  <a:schemeClr val="tx1"/>
                </a:solidFill>
                <a:round/>
                <a:headEnd/>
                <a:tailEnd/>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noFill/>
                  </a14:hiddenFill>
                </a:ext>
              </a:extLst>
            </p:spPr>
            <p:txBody>
              <a:bodyPr wrap="none" anchor="ctr"/>
              <a:lstStyle/>
              <a:p>
                <a:pPr defTabSz="995491"/>
                <a:endParaRPr lang="en-US" sz="2000">
                  <a:solidFill>
                    <a:srgbClr val="39322B"/>
                  </a:solidFill>
                </a:endParaRPr>
              </a:p>
            </p:txBody>
          </p:sp>
          <p:sp>
            <p:nvSpPr>
              <p:cNvPr id="63" name="Line 24"/>
              <p:cNvSpPr>
                <a:spLocks noChangeShapeType="1"/>
              </p:cNvSpPr>
              <p:nvPr/>
            </p:nvSpPr>
            <p:spPr bwMode="auto">
              <a:xfrm>
                <a:off x="843" y="3230"/>
                <a:ext cx="112" cy="0"/>
              </a:xfrm>
              <a:prstGeom prst="line">
                <a:avLst/>
              </a:prstGeom>
              <a:noFill/>
              <a:ln w="25400">
                <a:solidFill>
                  <a:schemeClr val="tx1"/>
                </a:solidFill>
                <a:round/>
                <a:headEnd/>
                <a:tailEnd/>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noFill/>
                  </a14:hiddenFill>
                </a:ext>
              </a:extLst>
            </p:spPr>
            <p:txBody>
              <a:bodyPr wrap="none" anchor="ctr"/>
              <a:lstStyle/>
              <a:p>
                <a:pPr defTabSz="995491"/>
                <a:endParaRPr lang="en-US" sz="2000">
                  <a:solidFill>
                    <a:srgbClr val="39322B"/>
                  </a:solidFill>
                </a:endParaRPr>
              </a:p>
            </p:txBody>
          </p:sp>
          <p:sp>
            <p:nvSpPr>
              <p:cNvPr id="64" name="Line 25"/>
              <p:cNvSpPr>
                <a:spLocks noChangeShapeType="1"/>
              </p:cNvSpPr>
              <p:nvPr/>
            </p:nvSpPr>
            <p:spPr bwMode="auto">
              <a:xfrm>
                <a:off x="843" y="1168"/>
                <a:ext cx="112" cy="0"/>
              </a:xfrm>
              <a:prstGeom prst="line">
                <a:avLst/>
              </a:prstGeom>
              <a:noFill/>
              <a:ln w="25400">
                <a:solidFill>
                  <a:schemeClr val="tx1"/>
                </a:solidFill>
                <a:round/>
                <a:headEnd/>
                <a:tailEnd/>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noFill/>
                  </a14:hiddenFill>
                </a:ext>
              </a:extLst>
            </p:spPr>
            <p:txBody>
              <a:bodyPr wrap="none" anchor="ctr"/>
              <a:lstStyle/>
              <a:p>
                <a:pPr defTabSz="995491"/>
                <a:endParaRPr lang="en-US" sz="2000">
                  <a:solidFill>
                    <a:srgbClr val="39322B"/>
                  </a:solidFill>
                </a:endParaRPr>
              </a:p>
            </p:txBody>
          </p:sp>
          <p:sp>
            <p:nvSpPr>
              <p:cNvPr id="65" name="Line 26"/>
              <p:cNvSpPr>
                <a:spLocks noChangeShapeType="1"/>
              </p:cNvSpPr>
              <p:nvPr/>
            </p:nvSpPr>
            <p:spPr bwMode="auto">
              <a:xfrm>
                <a:off x="843" y="2536"/>
                <a:ext cx="112" cy="0"/>
              </a:xfrm>
              <a:prstGeom prst="line">
                <a:avLst/>
              </a:prstGeom>
              <a:noFill/>
              <a:ln w="9525">
                <a:solidFill>
                  <a:schemeClr val="tx1"/>
                </a:solidFill>
                <a:round/>
                <a:headEnd/>
                <a:tailEnd/>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noFill/>
                  </a14:hiddenFill>
                </a:ext>
              </a:extLst>
            </p:spPr>
            <p:txBody>
              <a:bodyPr wrap="none" anchor="ctr"/>
              <a:lstStyle/>
              <a:p>
                <a:pPr defTabSz="995491"/>
                <a:endParaRPr lang="en-US" sz="2000">
                  <a:solidFill>
                    <a:srgbClr val="39322B"/>
                  </a:solidFill>
                </a:endParaRPr>
              </a:p>
            </p:txBody>
          </p:sp>
          <p:sp>
            <p:nvSpPr>
              <p:cNvPr id="66" name="Line 27"/>
              <p:cNvSpPr>
                <a:spLocks noChangeShapeType="1"/>
              </p:cNvSpPr>
              <p:nvPr/>
            </p:nvSpPr>
            <p:spPr bwMode="auto">
              <a:xfrm>
                <a:off x="843" y="1843"/>
                <a:ext cx="112" cy="0"/>
              </a:xfrm>
              <a:prstGeom prst="line">
                <a:avLst/>
              </a:prstGeom>
              <a:noFill/>
              <a:ln w="9525">
                <a:solidFill>
                  <a:schemeClr val="tx1"/>
                </a:solidFill>
                <a:round/>
                <a:headEnd/>
                <a:tailEnd/>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noFill/>
                  </a14:hiddenFill>
                </a:ext>
              </a:extLst>
            </p:spPr>
            <p:txBody>
              <a:bodyPr wrap="none" anchor="ctr"/>
              <a:lstStyle/>
              <a:p>
                <a:pPr defTabSz="995491"/>
                <a:endParaRPr lang="en-US" sz="2000">
                  <a:solidFill>
                    <a:srgbClr val="39322B"/>
                  </a:solidFill>
                </a:endParaRPr>
              </a:p>
            </p:txBody>
          </p:sp>
        </p:grpSp>
        <p:grpSp>
          <p:nvGrpSpPr>
            <p:cNvPr id="41" name="Group 40"/>
            <p:cNvGrpSpPr/>
            <p:nvPr/>
          </p:nvGrpSpPr>
          <p:grpSpPr>
            <a:xfrm>
              <a:off x="5187171" y="3409462"/>
              <a:ext cx="1619068" cy="375889"/>
              <a:chOff x="5206025" y="3409462"/>
              <a:chExt cx="1619068" cy="375889"/>
            </a:xfrm>
          </p:grpSpPr>
          <p:sp>
            <p:nvSpPr>
              <p:cNvPr id="51" name="Text Box 28"/>
              <p:cNvSpPr txBox="1">
                <a:spLocks noChangeArrowheads="1"/>
              </p:cNvSpPr>
              <p:nvPr/>
            </p:nvSpPr>
            <p:spPr bwMode="auto">
              <a:xfrm>
                <a:off x="5449333" y="3409462"/>
                <a:ext cx="1375760" cy="375889"/>
              </a:xfrm>
              <a:prstGeom prst="rect">
                <a:avLst/>
              </a:prstGeom>
              <a:noFill/>
              <a:ln>
                <a:noFill/>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lvl1pPr algn="l">
                  <a:tabLst>
                    <a:tab pos="1430338" algn="l"/>
                  </a:tabLst>
                  <a:defRPr sz="2400">
                    <a:solidFill>
                      <a:schemeClr val="tx1"/>
                    </a:solidFill>
                    <a:latin typeface="Arial" charset="0"/>
                  </a:defRPr>
                </a:lvl1pPr>
                <a:lvl2pPr algn="l">
                  <a:tabLst>
                    <a:tab pos="1430338" algn="l"/>
                  </a:tabLst>
                  <a:defRPr sz="2400">
                    <a:solidFill>
                      <a:schemeClr val="tx1"/>
                    </a:solidFill>
                    <a:latin typeface="Arial" charset="0"/>
                  </a:defRPr>
                </a:lvl2pPr>
                <a:lvl3pPr algn="l">
                  <a:tabLst>
                    <a:tab pos="1430338" algn="l"/>
                  </a:tabLst>
                  <a:defRPr sz="2400">
                    <a:solidFill>
                      <a:schemeClr val="tx1"/>
                    </a:solidFill>
                    <a:latin typeface="Arial" charset="0"/>
                  </a:defRPr>
                </a:lvl3pPr>
                <a:lvl4pPr algn="l">
                  <a:tabLst>
                    <a:tab pos="1430338" algn="l"/>
                  </a:tabLst>
                  <a:defRPr sz="2400">
                    <a:solidFill>
                      <a:schemeClr val="tx1"/>
                    </a:solidFill>
                    <a:latin typeface="Arial" charset="0"/>
                  </a:defRPr>
                </a:lvl4pPr>
                <a:lvl5pPr algn="l">
                  <a:tabLst>
                    <a:tab pos="1430338" algn="l"/>
                  </a:tabLst>
                  <a:defRPr sz="2400">
                    <a:solidFill>
                      <a:schemeClr val="tx1"/>
                    </a:solidFill>
                    <a:latin typeface="Arial" charset="0"/>
                  </a:defRPr>
                </a:lvl5pPr>
                <a:lvl6pPr eaLnBrk="0" fontAlgn="base" hangingPunct="0">
                  <a:spcBef>
                    <a:spcPct val="0"/>
                  </a:spcBef>
                  <a:spcAft>
                    <a:spcPct val="0"/>
                  </a:spcAft>
                  <a:tabLst>
                    <a:tab pos="1430338" algn="l"/>
                  </a:tabLst>
                  <a:defRPr sz="2400">
                    <a:solidFill>
                      <a:schemeClr val="tx1"/>
                    </a:solidFill>
                    <a:latin typeface="Arial" charset="0"/>
                  </a:defRPr>
                </a:lvl6pPr>
                <a:lvl7pPr eaLnBrk="0" fontAlgn="base" hangingPunct="0">
                  <a:spcBef>
                    <a:spcPct val="0"/>
                  </a:spcBef>
                  <a:spcAft>
                    <a:spcPct val="0"/>
                  </a:spcAft>
                  <a:tabLst>
                    <a:tab pos="1430338" algn="l"/>
                  </a:tabLst>
                  <a:defRPr sz="2400">
                    <a:solidFill>
                      <a:schemeClr val="tx1"/>
                    </a:solidFill>
                    <a:latin typeface="Arial" charset="0"/>
                  </a:defRPr>
                </a:lvl7pPr>
                <a:lvl8pPr eaLnBrk="0" fontAlgn="base" hangingPunct="0">
                  <a:spcBef>
                    <a:spcPct val="0"/>
                  </a:spcBef>
                  <a:spcAft>
                    <a:spcPct val="0"/>
                  </a:spcAft>
                  <a:tabLst>
                    <a:tab pos="1430338" algn="l"/>
                  </a:tabLst>
                  <a:defRPr sz="2400">
                    <a:solidFill>
                      <a:schemeClr val="tx1"/>
                    </a:solidFill>
                    <a:latin typeface="Arial" charset="0"/>
                  </a:defRPr>
                </a:lvl8pPr>
                <a:lvl9pPr eaLnBrk="0" fontAlgn="base" hangingPunct="0">
                  <a:spcBef>
                    <a:spcPct val="0"/>
                  </a:spcBef>
                  <a:spcAft>
                    <a:spcPct val="0"/>
                  </a:spcAft>
                  <a:tabLst>
                    <a:tab pos="1430338" algn="l"/>
                  </a:tabLst>
                  <a:defRPr sz="2400">
                    <a:solidFill>
                      <a:schemeClr val="tx1"/>
                    </a:solidFill>
                    <a:latin typeface="Arial" charset="0"/>
                  </a:defRPr>
                </a:lvl9pPr>
              </a:lstStyle>
              <a:p>
                <a:pPr defTabSz="995491"/>
                <a:r>
                  <a:rPr lang="en-US" sz="1400">
                    <a:solidFill>
                      <a:srgbClr val="39322B"/>
                    </a:solidFill>
                    <a:effectLst>
                      <a:outerShdw blurRad="63500" dist="37357" dir="2700000" sx="0" sy="0" rotWithShape="0">
                        <a:scrgbClr r="0" g="0" b="0"/>
                      </a:outerShdw>
                    </a:effectLst>
                    <a:latin typeface="SimonKucher" pitchFamily="2" charset="0"/>
                  </a:rPr>
                  <a:t>Competitor A</a:t>
                </a:r>
              </a:p>
            </p:txBody>
          </p:sp>
          <p:sp>
            <p:nvSpPr>
              <p:cNvPr id="52" name="AutoShape 29"/>
              <p:cNvSpPr>
                <a:spLocks noChangeArrowheads="1"/>
              </p:cNvSpPr>
              <p:nvPr/>
            </p:nvSpPr>
            <p:spPr bwMode="auto">
              <a:xfrm>
                <a:off x="5206025" y="3515306"/>
                <a:ext cx="233027" cy="164201"/>
              </a:xfrm>
              <a:prstGeom prst="leftArrow">
                <a:avLst>
                  <a:gd name="adj1" fmla="val 50000"/>
                  <a:gd name="adj2" fmla="val 47222"/>
                </a:avLst>
              </a:prstGeom>
              <a:solidFill>
                <a:srgbClr val="6D6E6A"/>
              </a:solidFill>
              <a:ln w="9525">
                <a:noFill/>
                <a:miter lim="800000"/>
                <a:headEnd/>
                <a:tailEnd/>
              </a:ln>
              <a:effectLst>
                <a:outerShdw blurRad="63500" dist="37357" dir="2700000" sx="0" sy="0" rotWithShape="0">
                  <a:scrgbClr r="0" g="0" b="0"/>
                </a:outerShdw>
                <a:reflection endPos="0" dir="5400000" sy="-100000" algn="bl" rotWithShape="0"/>
              </a:effectLst>
            </p:spPr>
            <p:txBody>
              <a:bodyPr wrap="none" anchor="ctr"/>
              <a:lstStyle/>
              <a:p>
                <a:pPr defTabSz="995491"/>
                <a:endParaRPr lang="en-US" sz="2000">
                  <a:solidFill>
                    <a:srgbClr val="39322B"/>
                  </a:solidFill>
                </a:endParaRPr>
              </a:p>
            </p:txBody>
          </p:sp>
        </p:grpSp>
        <p:grpSp>
          <p:nvGrpSpPr>
            <p:cNvPr id="42" name="Group 41"/>
            <p:cNvGrpSpPr/>
            <p:nvPr/>
          </p:nvGrpSpPr>
          <p:grpSpPr>
            <a:xfrm>
              <a:off x="5187171" y="4754505"/>
              <a:ext cx="1619068" cy="375889"/>
              <a:chOff x="5206025" y="4754505"/>
              <a:chExt cx="1619068" cy="375889"/>
            </a:xfrm>
          </p:grpSpPr>
          <p:sp>
            <p:nvSpPr>
              <p:cNvPr id="49" name="Text Box 30"/>
              <p:cNvSpPr txBox="1">
                <a:spLocks noChangeArrowheads="1"/>
              </p:cNvSpPr>
              <p:nvPr/>
            </p:nvSpPr>
            <p:spPr bwMode="auto">
              <a:xfrm>
                <a:off x="5449333" y="4754505"/>
                <a:ext cx="1375760" cy="375889"/>
              </a:xfrm>
              <a:prstGeom prst="rect">
                <a:avLst/>
              </a:prstGeom>
              <a:noFill/>
              <a:ln>
                <a:noFill/>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lvl1pPr algn="l">
                  <a:tabLst>
                    <a:tab pos="1430338" algn="l"/>
                  </a:tabLst>
                  <a:defRPr sz="2400">
                    <a:solidFill>
                      <a:schemeClr val="tx1"/>
                    </a:solidFill>
                    <a:latin typeface="Arial" charset="0"/>
                  </a:defRPr>
                </a:lvl1pPr>
                <a:lvl2pPr algn="l">
                  <a:tabLst>
                    <a:tab pos="1430338" algn="l"/>
                  </a:tabLst>
                  <a:defRPr sz="2400">
                    <a:solidFill>
                      <a:schemeClr val="tx1"/>
                    </a:solidFill>
                    <a:latin typeface="Arial" charset="0"/>
                  </a:defRPr>
                </a:lvl2pPr>
                <a:lvl3pPr algn="l">
                  <a:tabLst>
                    <a:tab pos="1430338" algn="l"/>
                  </a:tabLst>
                  <a:defRPr sz="2400">
                    <a:solidFill>
                      <a:schemeClr val="tx1"/>
                    </a:solidFill>
                    <a:latin typeface="Arial" charset="0"/>
                  </a:defRPr>
                </a:lvl3pPr>
                <a:lvl4pPr algn="l">
                  <a:tabLst>
                    <a:tab pos="1430338" algn="l"/>
                  </a:tabLst>
                  <a:defRPr sz="2400">
                    <a:solidFill>
                      <a:schemeClr val="tx1"/>
                    </a:solidFill>
                    <a:latin typeface="Arial" charset="0"/>
                  </a:defRPr>
                </a:lvl4pPr>
                <a:lvl5pPr algn="l">
                  <a:tabLst>
                    <a:tab pos="1430338" algn="l"/>
                  </a:tabLst>
                  <a:defRPr sz="2400">
                    <a:solidFill>
                      <a:schemeClr val="tx1"/>
                    </a:solidFill>
                    <a:latin typeface="Arial" charset="0"/>
                  </a:defRPr>
                </a:lvl5pPr>
                <a:lvl6pPr eaLnBrk="0" fontAlgn="base" hangingPunct="0">
                  <a:spcBef>
                    <a:spcPct val="0"/>
                  </a:spcBef>
                  <a:spcAft>
                    <a:spcPct val="0"/>
                  </a:spcAft>
                  <a:tabLst>
                    <a:tab pos="1430338" algn="l"/>
                  </a:tabLst>
                  <a:defRPr sz="2400">
                    <a:solidFill>
                      <a:schemeClr val="tx1"/>
                    </a:solidFill>
                    <a:latin typeface="Arial" charset="0"/>
                  </a:defRPr>
                </a:lvl6pPr>
                <a:lvl7pPr eaLnBrk="0" fontAlgn="base" hangingPunct="0">
                  <a:spcBef>
                    <a:spcPct val="0"/>
                  </a:spcBef>
                  <a:spcAft>
                    <a:spcPct val="0"/>
                  </a:spcAft>
                  <a:tabLst>
                    <a:tab pos="1430338" algn="l"/>
                  </a:tabLst>
                  <a:defRPr sz="2400">
                    <a:solidFill>
                      <a:schemeClr val="tx1"/>
                    </a:solidFill>
                    <a:latin typeface="Arial" charset="0"/>
                  </a:defRPr>
                </a:lvl7pPr>
                <a:lvl8pPr eaLnBrk="0" fontAlgn="base" hangingPunct="0">
                  <a:spcBef>
                    <a:spcPct val="0"/>
                  </a:spcBef>
                  <a:spcAft>
                    <a:spcPct val="0"/>
                  </a:spcAft>
                  <a:tabLst>
                    <a:tab pos="1430338" algn="l"/>
                  </a:tabLst>
                  <a:defRPr sz="2400">
                    <a:solidFill>
                      <a:schemeClr val="tx1"/>
                    </a:solidFill>
                    <a:latin typeface="Arial" charset="0"/>
                  </a:defRPr>
                </a:lvl8pPr>
                <a:lvl9pPr eaLnBrk="0" fontAlgn="base" hangingPunct="0">
                  <a:spcBef>
                    <a:spcPct val="0"/>
                  </a:spcBef>
                  <a:spcAft>
                    <a:spcPct val="0"/>
                  </a:spcAft>
                  <a:tabLst>
                    <a:tab pos="1430338" algn="l"/>
                  </a:tabLst>
                  <a:defRPr sz="2400">
                    <a:solidFill>
                      <a:schemeClr val="tx1"/>
                    </a:solidFill>
                    <a:latin typeface="Arial" charset="0"/>
                  </a:defRPr>
                </a:lvl9pPr>
              </a:lstStyle>
              <a:p>
                <a:pPr defTabSz="995491"/>
                <a:r>
                  <a:rPr lang="en-US" sz="1400">
                    <a:solidFill>
                      <a:srgbClr val="39322B"/>
                    </a:solidFill>
                    <a:effectLst>
                      <a:outerShdw blurRad="63500" dist="37357" dir="2700000" sx="0" sy="0" rotWithShape="0">
                        <a:scrgbClr r="0" g="0" b="0"/>
                      </a:outerShdw>
                    </a:effectLst>
                    <a:latin typeface="SimonKucher" pitchFamily="2" charset="0"/>
                  </a:rPr>
                  <a:t>Competitor B</a:t>
                </a:r>
              </a:p>
            </p:txBody>
          </p:sp>
          <p:sp>
            <p:nvSpPr>
              <p:cNvPr id="50" name="AutoShape 31"/>
              <p:cNvSpPr>
                <a:spLocks noChangeArrowheads="1"/>
              </p:cNvSpPr>
              <p:nvPr/>
            </p:nvSpPr>
            <p:spPr bwMode="auto">
              <a:xfrm>
                <a:off x="5206025" y="4860349"/>
                <a:ext cx="233027" cy="164201"/>
              </a:xfrm>
              <a:prstGeom prst="leftArrow">
                <a:avLst>
                  <a:gd name="adj1" fmla="val 50000"/>
                  <a:gd name="adj2" fmla="val 47222"/>
                </a:avLst>
              </a:prstGeom>
              <a:solidFill>
                <a:srgbClr val="6D6E6A"/>
              </a:solidFill>
              <a:ln w="9525">
                <a:noFill/>
                <a:miter lim="800000"/>
                <a:headEnd/>
                <a:tailEnd/>
              </a:ln>
              <a:effectLst>
                <a:outerShdw blurRad="63500" dist="37357" dir="2700000" sx="0" sy="0" rotWithShape="0">
                  <a:scrgbClr r="0" g="0" b="0"/>
                </a:outerShdw>
                <a:reflection endPos="0" dir="5400000" sy="-100000" algn="bl" rotWithShape="0"/>
              </a:effectLst>
            </p:spPr>
            <p:txBody>
              <a:bodyPr wrap="none" anchor="ctr"/>
              <a:lstStyle/>
              <a:p>
                <a:pPr defTabSz="995491"/>
                <a:endParaRPr lang="en-US" sz="2000">
                  <a:solidFill>
                    <a:srgbClr val="39322B"/>
                  </a:solidFill>
                </a:endParaRPr>
              </a:p>
            </p:txBody>
          </p:sp>
        </p:grpSp>
        <p:grpSp>
          <p:nvGrpSpPr>
            <p:cNvPr id="43" name="Group 42"/>
            <p:cNvGrpSpPr/>
            <p:nvPr/>
          </p:nvGrpSpPr>
          <p:grpSpPr>
            <a:xfrm>
              <a:off x="5187171" y="5445018"/>
              <a:ext cx="1619068" cy="375889"/>
              <a:chOff x="5206025" y="5445018"/>
              <a:chExt cx="1619068" cy="375889"/>
            </a:xfrm>
          </p:grpSpPr>
          <p:sp>
            <p:nvSpPr>
              <p:cNvPr id="47" name="Text Box 32"/>
              <p:cNvSpPr txBox="1">
                <a:spLocks noChangeArrowheads="1"/>
              </p:cNvSpPr>
              <p:nvPr/>
            </p:nvSpPr>
            <p:spPr bwMode="auto">
              <a:xfrm>
                <a:off x="5449333" y="5445018"/>
                <a:ext cx="1375760" cy="375889"/>
              </a:xfrm>
              <a:prstGeom prst="rect">
                <a:avLst/>
              </a:prstGeom>
              <a:noFill/>
              <a:ln>
                <a:noFill/>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lvl1pPr algn="l">
                  <a:tabLst>
                    <a:tab pos="1430338" algn="l"/>
                  </a:tabLst>
                  <a:defRPr sz="2400">
                    <a:solidFill>
                      <a:schemeClr val="tx1"/>
                    </a:solidFill>
                    <a:latin typeface="Arial" charset="0"/>
                  </a:defRPr>
                </a:lvl1pPr>
                <a:lvl2pPr algn="l">
                  <a:tabLst>
                    <a:tab pos="1430338" algn="l"/>
                  </a:tabLst>
                  <a:defRPr sz="2400">
                    <a:solidFill>
                      <a:schemeClr val="tx1"/>
                    </a:solidFill>
                    <a:latin typeface="Arial" charset="0"/>
                  </a:defRPr>
                </a:lvl2pPr>
                <a:lvl3pPr algn="l">
                  <a:tabLst>
                    <a:tab pos="1430338" algn="l"/>
                  </a:tabLst>
                  <a:defRPr sz="2400">
                    <a:solidFill>
                      <a:schemeClr val="tx1"/>
                    </a:solidFill>
                    <a:latin typeface="Arial" charset="0"/>
                  </a:defRPr>
                </a:lvl3pPr>
                <a:lvl4pPr algn="l">
                  <a:tabLst>
                    <a:tab pos="1430338" algn="l"/>
                  </a:tabLst>
                  <a:defRPr sz="2400">
                    <a:solidFill>
                      <a:schemeClr val="tx1"/>
                    </a:solidFill>
                    <a:latin typeface="Arial" charset="0"/>
                  </a:defRPr>
                </a:lvl4pPr>
                <a:lvl5pPr algn="l">
                  <a:tabLst>
                    <a:tab pos="1430338" algn="l"/>
                  </a:tabLst>
                  <a:defRPr sz="2400">
                    <a:solidFill>
                      <a:schemeClr val="tx1"/>
                    </a:solidFill>
                    <a:latin typeface="Arial" charset="0"/>
                  </a:defRPr>
                </a:lvl5pPr>
                <a:lvl6pPr eaLnBrk="0" fontAlgn="base" hangingPunct="0">
                  <a:spcBef>
                    <a:spcPct val="0"/>
                  </a:spcBef>
                  <a:spcAft>
                    <a:spcPct val="0"/>
                  </a:spcAft>
                  <a:tabLst>
                    <a:tab pos="1430338" algn="l"/>
                  </a:tabLst>
                  <a:defRPr sz="2400">
                    <a:solidFill>
                      <a:schemeClr val="tx1"/>
                    </a:solidFill>
                    <a:latin typeface="Arial" charset="0"/>
                  </a:defRPr>
                </a:lvl6pPr>
                <a:lvl7pPr eaLnBrk="0" fontAlgn="base" hangingPunct="0">
                  <a:spcBef>
                    <a:spcPct val="0"/>
                  </a:spcBef>
                  <a:spcAft>
                    <a:spcPct val="0"/>
                  </a:spcAft>
                  <a:tabLst>
                    <a:tab pos="1430338" algn="l"/>
                  </a:tabLst>
                  <a:defRPr sz="2400">
                    <a:solidFill>
                      <a:schemeClr val="tx1"/>
                    </a:solidFill>
                    <a:latin typeface="Arial" charset="0"/>
                  </a:defRPr>
                </a:lvl7pPr>
                <a:lvl8pPr eaLnBrk="0" fontAlgn="base" hangingPunct="0">
                  <a:spcBef>
                    <a:spcPct val="0"/>
                  </a:spcBef>
                  <a:spcAft>
                    <a:spcPct val="0"/>
                  </a:spcAft>
                  <a:tabLst>
                    <a:tab pos="1430338" algn="l"/>
                  </a:tabLst>
                  <a:defRPr sz="2400">
                    <a:solidFill>
                      <a:schemeClr val="tx1"/>
                    </a:solidFill>
                    <a:latin typeface="Arial" charset="0"/>
                  </a:defRPr>
                </a:lvl8pPr>
                <a:lvl9pPr eaLnBrk="0" fontAlgn="base" hangingPunct="0">
                  <a:spcBef>
                    <a:spcPct val="0"/>
                  </a:spcBef>
                  <a:spcAft>
                    <a:spcPct val="0"/>
                  </a:spcAft>
                  <a:tabLst>
                    <a:tab pos="1430338" algn="l"/>
                  </a:tabLst>
                  <a:defRPr sz="2400">
                    <a:solidFill>
                      <a:schemeClr val="tx1"/>
                    </a:solidFill>
                    <a:latin typeface="Arial" charset="0"/>
                  </a:defRPr>
                </a:lvl9pPr>
              </a:lstStyle>
              <a:p>
                <a:pPr defTabSz="995491"/>
                <a:r>
                  <a:rPr lang="en-US" sz="1400">
                    <a:solidFill>
                      <a:srgbClr val="39322B"/>
                    </a:solidFill>
                    <a:effectLst>
                      <a:outerShdw blurRad="63500" dist="37357" dir="2700000" sx="0" sy="0" rotWithShape="0">
                        <a:scrgbClr r="0" g="0" b="0"/>
                      </a:outerShdw>
                    </a:effectLst>
                    <a:latin typeface="SimonKucher" pitchFamily="2" charset="0"/>
                  </a:rPr>
                  <a:t>Competitor C</a:t>
                </a:r>
              </a:p>
            </p:txBody>
          </p:sp>
          <p:sp>
            <p:nvSpPr>
              <p:cNvPr id="48" name="AutoShape 33"/>
              <p:cNvSpPr>
                <a:spLocks noChangeArrowheads="1"/>
              </p:cNvSpPr>
              <p:nvPr/>
            </p:nvSpPr>
            <p:spPr bwMode="auto">
              <a:xfrm>
                <a:off x="5206025" y="5550862"/>
                <a:ext cx="233027" cy="164201"/>
              </a:xfrm>
              <a:prstGeom prst="leftArrow">
                <a:avLst>
                  <a:gd name="adj1" fmla="val 50000"/>
                  <a:gd name="adj2" fmla="val 47222"/>
                </a:avLst>
              </a:prstGeom>
              <a:solidFill>
                <a:srgbClr val="6D6E6A"/>
              </a:solidFill>
              <a:ln w="9525">
                <a:noFill/>
                <a:miter lim="800000"/>
                <a:headEnd/>
                <a:tailEnd/>
              </a:ln>
              <a:effectLst>
                <a:outerShdw blurRad="63500" dist="37357" dir="2700000" sx="0" sy="0" rotWithShape="0">
                  <a:scrgbClr r="0" g="0" b="0"/>
                </a:outerShdw>
                <a:reflection endPos="0" dir="5400000" sy="-100000" algn="bl" rotWithShape="0"/>
              </a:effectLst>
            </p:spPr>
            <p:txBody>
              <a:bodyPr wrap="none" anchor="ctr"/>
              <a:lstStyle/>
              <a:p>
                <a:pPr defTabSz="995491"/>
                <a:endParaRPr lang="en-US" sz="2000">
                  <a:solidFill>
                    <a:srgbClr val="39322B"/>
                  </a:solidFill>
                </a:endParaRPr>
              </a:p>
            </p:txBody>
          </p:sp>
        </p:grpSp>
        <p:grpSp>
          <p:nvGrpSpPr>
            <p:cNvPr id="44" name="Group 43"/>
            <p:cNvGrpSpPr/>
            <p:nvPr/>
          </p:nvGrpSpPr>
          <p:grpSpPr>
            <a:xfrm>
              <a:off x="5187171" y="3901738"/>
              <a:ext cx="1480835" cy="339268"/>
              <a:chOff x="5212879" y="3901738"/>
              <a:chExt cx="1480835" cy="339268"/>
            </a:xfrm>
          </p:grpSpPr>
          <p:sp>
            <p:nvSpPr>
              <p:cNvPr id="45" name="Text Box 40"/>
              <p:cNvSpPr txBox="1">
                <a:spLocks noChangeArrowheads="1"/>
              </p:cNvSpPr>
              <p:nvPr/>
            </p:nvSpPr>
            <p:spPr bwMode="auto">
              <a:xfrm>
                <a:off x="5449333" y="3901738"/>
                <a:ext cx="1244381" cy="339268"/>
              </a:xfrm>
              <a:prstGeom prst="rect">
                <a:avLst/>
              </a:prstGeom>
              <a:noFill/>
              <a:ln>
                <a:noFill/>
              </a:ln>
              <a:effectLst>
                <a:outerShdw blurRad="63500" dist="37357" dir="2700000" sx="0" sy="0" rotWithShape="0">
                  <a:schemeClr val="bg2"/>
                </a:outerShdw>
                <a:reflection endPos="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lgn="l">
                  <a:tabLst>
                    <a:tab pos="1430338" algn="l"/>
                  </a:tabLst>
                  <a:defRPr sz="2400">
                    <a:solidFill>
                      <a:schemeClr val="tx1"/>
                    </a:solidFill>
                    <a:latin typeface="Arial" charset="0"/>
                  </a:defRPr>
                </a:lvl1pPr>
                <a:lvl2pPr algn="l">
                  <a:tabLst>
                    <a:tab pos="1430338" algn="l"/>
                  </a:tabLst>
                  <a:defRPr sz="2400">
                    <a:solidFill>
                      <a:schemeClr val="tx1"/>
                    </a:solidFill>
                    <a:latin typeface="Arial" charset="0"/>
                  </a:defRPr>
                </a:lvl2pPr>
                <a:lvl3pPr algn="l">
                  <a:tabLst>
                    <a:tab pos="1430338" algn="l"/>
                  </a:tabLst>
                  <a:defRPr sz="2400">
                    <a:solidFill>
                      <a:schemeClr val="tx1"/>
                    </a:solidFill>
                    <a:latin typeface="Arial" charset="0"/>
                  </a:defRPr>
                </a:lvl3pPr>
                <a:lvl4pPr algn="l">
                  <a:tabLst>
                    <a:tab pos="1430338" algn="l"/>
                  </a:tabLst>
                  <a:defRPr sz="2400">
                    <a:solidFill>
                      <a:schemeClr val="tx1"/>
                    </a:solidFill>
                    <a:latin typeface="Arial" charset="0"/>
                  </a:defRPr>
                </a:lvl4pPr>
                <a:lvl5pPr algn="l">
                  <a:tabLst>
                    <a:tab pos="1430338" algn="l"/>
                  </a:tabLst>
                  <a:defRPr sz="2400">
                    <a:solidFill>
                      <a:schemeClr val="tx1"/>
                    </a:solidFill>
                    <a:latin typeface="Arial" charset="0"/>
                  </a:defRPr>
                </a:lvl5pPr>
                <a:lvl6pPr eaLnBrk="0" fontAlgn="base" hangingPunct="0">
                  <a:spcBef>
                    <a:spcPct val="0"/>
                  </a:spcBef>
                  <a:spcAft>
                    <a:spcPct val="0"/>
                  </a:spcAft>
                  <a:tabLst>
                    <a:tab pos="1430338" algn="l"/>
                  </a:tabLst>
                  <a:defRPr sz="2400">
                    <a:solidFill>
                      <a:schemeClr val="tx1"/>
                    </a:solidFill>
                    <a:latin typeface="Arial" charset="0"/>
                  </a:defRPr>
                </a:lvl6pPr>
                <a:lvl7pPr eaLnBrk="0" fontAlgn="base" hangingPunct="0">
                  <a:spcBef>
                    <a:spcPct val="0"/>
                  </a:spcBef>
                  <a:spcAft>
                    <a:spcPct val="0"/>
                  </a:spcAft>
                  <a:tabLst>
                    <a:tab pos="1430338" algn="l"/>
                  </a:tabLst>
                  <a:defRPr sz="2400">
                    <a:solidFill>
                      <a:schemeClr val="tx1"/>
                    </a:solidFill>
                    <a:latin typeface="Arial" charset="0"/>
                  </a:defRPr>
                </a:lvl7pPr>
                <a:lvl8pPr eaLnBrk="0" fontAlgn="base" hangingPunct="0">
                  <a:spcBef>
                    <a:spcPct val="0"/>
                  </a:spcBef>
                  <a:spcAft>
                    <a:spcPct val="0"/>
                  </a:spcAft>
                  <a:tabLst>
                    <a:tab pos="1430338" algn="l"/>
                  </a:tabLst>
                  <a:defRPr sz="2400">
                    <a:solidFill>
                      <a:schemeClr val="tx1"/>
                    </a:solidFill>
                    <a:latin typeface="Arial" charset="0"/>
                  </a:defRPr>
                </a:lvl8pPr>
                <a:lvl9pPr eaLnBrk="0" fontAlgn="base" hangingPunct="0">
                  <a:spcBef>
                    <a:spcPct val="0"/>
                  </a:spcBef>
                  <a:spcAft>
                    <a:spcPct val="0"/>
                  </a:spcAft>
                  <a:tabLst>
                    <a:tab pos="1430338" algn="l"/>
                  </a:tabLst>
                  <a:defRPr sz="2400">
                    <a:solidFill>
                      <a:schemeClr val="tx1"/>
                    </a:solidFill>
                    <a:latin typeface="Arial" charset="0"/>
                  </a:defRPr>
                </a:lvl9pPr>
              </a:lstStyle>
              <a:p>
                <a:pPr defTabSz="995491"/>
                <a:r>
                  <a:rPr lang="en-US" sz="1400" b="1">
                    <a:solidFill>
                      <a:srgbClr val="C80041"/>
                    </a:solidFill>
                    <a:effectLst>
                      <a:outerShdw blurRad="63500" dist="37357" dir="2700000" sx="0" sy="0" rotWithShape="0">
                        <a:scrgbClr r="0" g="0" b="0"/>
                      </a:outerShdw>
                    </a:effectLst>
                    <a:latin typeface="SimonKucher" pitchFamily="2" charset="0"/>
                  </a:rPr>
                  <a:t>Our product </a:t>
                </a:r>
              </a:p>
            </p:txBody>
          </p:sp>
          <p:sp>
            <p:nvSpPr>
              <p:cNvPr id="46" name="AutoShape 41"/>
              <p:cNvSpPr>
                <a:spLocks noChangeArrowheads="1"/>
              </p:cNvSpPr>
              <p:nvPr/>
            </p:nvSpPr>
            <p:spPr bwMode="auto">
              <a:xfrm>
                <a:off x="5212879" y="4009550"/>
                <a:ext cx="233027" cy="164201"/>
              </a:xfrm>
              <a:prstGeom prst="leftArrow">
                <a:avLst>
                  <a:gd name="adj1" fmla="val 50000"/>
                  <a:gd name="adj2" fmla="val 47222"/>
                </a:avLst>
              </a:prstGeom>
              <a:solidFill>
                <a:srgbClr val="C80041"/>
              </a:solidFill>
              <a:ln w="9525">
                <a:noFill/>
                <a:miter lim="800000"/>
                <a:headEnd/>
                <a:tailEnd/>
              </a:ln>
              <a:effectLst>
                <a:outerShdw blurRad="63500" dist="37357" dir="2700000" sx="0" sy="0" rotWithShape="0">
                  <a:scrgbClr r="0" g="0" b="0"/>
                </a:outerShdw>
                <a:reflection endPos="0" dir="5400000" sy="-100000" algn="bl" rotWithShape="0"/>
              </a:effectLst>
            </p:spPr>
            <p:txBody>
              <a:bodyPr wrap="none" anchor="ctr"/>
              <a:lstStyle/>
              <a:p>
                <a:pPr defTabSz="995491"/>
                <a:endParaRPr lang="en-US" sz="2000">
                  <a:solidFill>
                    <a:srgbClr val="39322B"/>
                  </a:solidFill>
                </a:endParaRPr>
              </a:p>
            </p:txBody>
          </p:sp>
        </p:grpSp>
      </p:grpSp>
      <p:sp>
        <p:nvSpPr>
          <p:cNvPr id="19" name="Rectangle 18"/>
          <p:cNvSpPr/>
          <p:nvPr/>
        </p:nvSpPr>
        <p:spPr>
          <a:xfrm>
            <a:off x="5160793" y="2245279"/>
            <a:ext cx="3095974" cy="818395"/>
          </a:xfrm>
          <a:prstGeom prst="rect">
            <a:avLst/>
          </a:prstGeom>
          <a:effectLst>
            <a:outerShdw blurRad="63500" dist="37357" dir="2700000" sx="0" sy="0" rotWithShape="0">
              <a:scrgbClr r="0" g="0" b="0"/>
            </a:outerShdw>
            <a:reflection endPos="0" dir="5400000" sy="-100000" algn="bl" rotWithShape="0"/>
          </a:effectLst>
        </p:spPr>
        <p:txBody>
          <a:bodyPr wrap="square" lIns="0" tIns="0" rIns="0" bIns="0">
            <a:spAutoFit/>
          </a:bodyPr>
          <a:lstStyle/>
          <a:p>
            <a:pPr algn="ctr" defTabSz="995491">
              <a:buFont typeface="SimonKucher" pitchFamily="2" charset="0"/>
              <a:buNone/>
            </a:pPr>
            <a:r>
              <a:rPr lang="en-US" sz="1600">
                <a:solidFill>
                  <a:srgbClr val="39322B"/>
                </a:solidFill>
                <a:effectLst>
                  <a:outerShdw blurRad="63500" dist="37357" dir="2700000" sx="0" sy="0" rotWithShape="0">
                    <a:scrgbClr r="0" g="0" b="0"/>
                  </a:outerShdw>
                </a:effectLst>
              </a:rPr>
              <a:t>Prices of comparable competitors serve as reference</a:t>
            </a:r>
          </a:p>
        </p:txBody>
      </p:sp>
      <p:sp>
        <p:nvSpPr>
          <p:cNvPr id="23" name="Rectangle 22"/>
          <p:cNvSpPr/>
          <p:nvPr/>
        </p:nvSpPr>
        <p:spPr>
          <a:xfrm>
            <a:off x="9545611" y="2245279"/>
            <a:ext cx="3095974" cy="492443"/>
          </a:xfrm>
          <a:prstGeom prst="rect">
            <a:avLst/>
          </a:prstGeom>
          <a:effectLst>
            <a:outerShdw blurRad="63500" dist="37357" dir="2700000" sx="0" sy="0" rotWithShape="0">
              <a:scrgbClr r="0" g="0" b="0"/>
            </a:outerShdw>
            <a:reflection endPos="0" dir="5400000" sy="-100000" algn="bl" rotWithShape="0"/>
          </a:effectLst>
        </p:spPr>
        <p:txBody>
          <a:bodyPr wrap="square" lIns="0" tIns="0" rIns="0" bIns="0">
            <a:spAutoFit/>
          </a:bodyPr>
          <a:lstStyle/>
          <a:p>
            <a:pPr algn="ctr" defTabSz="995491">
              <a:buFont typeface="SimonKucher" pitchFamily="2" charset="0"/>
              <a:buNone/>
            </a:pPr>
            <a:r>
              <a:rPr lang="en-US" sz="1600" dirty="0">
                <a:solidFill>
                  <a:srgbClr val="39322B"/>
                </a:solidFill>
                <a:effectLst>
                  <a:outerShdw blurRad="63500" dist="37357" dir="2700000" sx="0" sy="0" rotWithShape="0">
                    <a:scrgbClr r="0" g="0" b="0"/>
                  </a:outerShdw>
                </a:effectLst>
              </a:rPr>
              <a:t>Prices set according </a:t>
            </a:r>
            <a:br>
              <a:rPr lang="en-US" sz="1600" dirty="0">
                <a:solidFill>
                  <a:srgbClr val="39322B"/>
                </a:solidFill>
                <a:effectLst>
                  <a:outerShdw blurRad="63500" dist="37357" dir="2700000" sx="0" sy="0" rotWithShape="0">
                    <a:scrgbClr r="0" g="0" b="0"/>
                  </a:outerShdw>
                </a:effectLst>
              </a:rPr>
            </a:br>
            <a:r>
              <a:rPr lang="en-US" sz="1600" dirty="0">
                <a:solidFill>
                  <a:srgbClr val="39322B"/>
                </a:solidFill>
                <a:effectLst>
                  <a:outerShdw blurRad="63500" dist="37357" dir="2700000" sx="0" sy="0" rotWithShape="0">
                    <a:scrgbClr r="0" g="0" b="0"/>
                  </a:outerShdw>
                </a:effectLst>
              </a:rPr>
              <a:t>to value to customer</a:t>
            </a:r>
          </a:p>
        </p:txBody>
      </p:sp>
      <p:grpSp>
        <p:nvGrpSpPr>
          <p:cNvPr id="24" name="Group 23"/>
          <p:cNvGrpSpPr/>
          <p:nvPr/>
        </p:nvGrpSpPr>
        <p:grpSpPr>
          <a:xfrm>
            <a:off x="444499" y="6102234"/>
            <a:ext cx="12559675" cy="881179"/>
            <a:chOff x="327025" y="5863696"/>
            <a:chExt cx="10048874" cy="549596"/>
          </a:xfrm>
        </p:grpSpPr>
        <p:grpSp>
          <p:nvGrpSpPr>
            <p:cNvPr id="25" name="Group 24"/>
            <p:cNvGrpSpPr/>
            <p:nvPr/>
          </p:nvGrpSpPr>
          <p:grpSpPr>
            <a:xfrm>
              <a:off x="327025" y="5863696"/>
              <a:ext cx="10048874" cy="549596"/>
              <a:chOff x="327025" y="5863696"/>
              <a:chExt cx="10048874" cy="761478"/>
            </a:xfrm>
          </p:grpSpPr>
          <p:sp>
            <p:nvSpPr>
              <p:cNvPr id="28" name="Right Triangle 27"/>
              <p:cNvSpPr/>
              <p:nvPr/>
            </p:nvSpPr>
            <p:spPr>
              <a:xfrm>
                <a:off x="327025" y="5885189"/>
                <a:ext cx="10048874" cy="739985"/>
              </a:xfrm>
              <a:prstGeom prst="rtTriangle">
                <a:avLst/>
              </a:prstGeom>
              <a:solidFill>
                <a:schemeClr val="bg1">
                  <a:lumMod val="95000"/>
                </a:schemeClr>
              </a:solidFill>
              <a:ln w="9525">
                <a:noFill/>
              </a:ln>
              <a:effectLst>
                <a:outerShdw blurRad="63500" dist="37357" dir="2700000" sx="0" sy="0" rotWithShape="0">
                  <a:scrgbClr r="0" g="0" b="0"/>
                </a:outerShdw>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5491"/>
                <a:endParaRPr lang="en-US" sz="1400" err="1">
                  <a:solidFill>
                    <a:srgbClr val="39322B"/>
                  </a:solidFill>
                </a:endParaRPr>
              </a:p>
            </p:txBody>
          </p:sp>
          <p:sp>
            <p:nvSpPr>
              <p:cNvPr id="29" name="Right Triangle 28"/>
              <p:cNvSpPr/>
              <p:nvPr/>
            </p:nvSpPr>
            <p:spPr>
              <a:xfrm flipH="1" flipV="1">
                <a:off x="327025" y="5863696"/>
                <a:ext cx="10048874" cy="739985"/>
              </a:xfrm>
              <a:prstGeom prst="rtTriangle">
                <a:avLst/>
              </a:prstGeom>
              <a:solidFill>
                <a:srgbClr val="C80041"/>
              </a:solidFill>
              <a:ln w="9525">
                <a:noFill/>
              </a:ln>
              <a:effectLst>
                <a:outerShdw blurRad="63500" dist="37357" dir="2700000" sx="0" sy="0" rotWithShape="0">
                  <a:scrgbClr r="0" g="0" b="0"/>
                </a:outerShdw>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5491"/>
                <a:endParaRPr lang="en-US" sz="1400" err="1">
                  <a:solidFill>
                    <a:srgbClr val="39322B"/>
                  </a:solidFill>
                </a:endParaRPr>
              </a:p>
            </p:txBody>
          </p:sp>
        </p:grpSp>
        <p:sp>
          <p:nvSpPr>
            <p:cNvPr id="26" name="Rectangle 25"/>
            <p:cNvSpPr/>
            <p:nvPr/>
          </p:nvSpPr>
          <p:spPr>
            <a:xfrm>
              <a:off x="5732585" y="5957479"/>
              <a:ext cx="4602309" cy="231260"/>
            </a:xfrm>
            <a:prstGeom prst="rect">
              <a:avLst/>
            </a:prstGeom>
            <a:noFill/>
            <a:ln w="9525">
              <a:noFill/>
            </a:ln>
            <a:effectLst>
              <a:outerShdw blurRad="63500" dist="37357" dir="2700000" sx="0" sy="0" rotWithShape="0">
                <a:scrgbClr r="0" g="0" b="0"/>
              </a:outerShdw>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r" defTabSz="995491"/>
              <a:r>
                <a:rPr lang="en-US" sz="1400" b="1">
                  <a:solidFill>
                    <a:srgbClr val="FFFFFF"/>
                  </a:solidFill>
                  <a:effectLst>
                    <a:outerShdw blurRad="63500" dist="37357" dir="2700000" sx="0" sy="0" rotWithShape="0">
                      <a:scrgbClr r="0" g="0" b="0"/>
                    </a:outerShdw>
                  </a:effectLst>
                </a:rPr>
                <a:t>Most recommended pricing approach</a:t>
              </a:r>
            </a:p>
          </p:txBody>
        </p:sp>
        <p:sp>
          <p:nvSpPr>
            <p:cNvPr id="27" name="Rectangle 26"/>
            <p:cNvSpPr/>
            <p:nvPr/>
          </p:nvSpPr>
          <p:spPr>
            <a:xfrm>
              <a:off x="394911" y="6054102"/>
              <a:ext cx="4602309" cy="231260"/>
            </a:xfrm>
            <a:prstGeom prst="rect">
              <a:avLst/>
            </a:prstGeom>
            <a:noFill/>
            <a:ln w="9525">
              <a:noFill/>
            </a:ln>
            <a:effectLst>
              <a:outerShdw blurRad="63500" dist="37357" dir="2700000" sx="0" sy="0" rotWithShape="0">
                <a:scrgbClr r="0" g="0" b="0"/>
              </a:outerShdw>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defTabSz="995491"/>
              <a:r>
                <a:rPr lang="en-US" sz="1400" b="1">
                  <a:solidFill>
                    <a:srgbClr val="39322B"/>
                  </a:solidFill>
                  <a:effectLst>
                    <a:outerShdw blurRad="63500" dist="37357" dir="2700000" sx="0" sy="0" rotWithShape="0">
                      <a:scrgbClr r="0" g="0" b="0"/>
                    </a:outerShdw>
                  </a:effectLst>
                </a:rPr>
                <a:t>Most chosen pricing approach</a:t>
              </a:r>
            </a:p>
          </p:txBody>
        </p:sp>
      </p:grpSp>
      <p:grpSp>
        <p:nvGrpSpPr>
          <p:cNvPr id="109" name="Group 108">
            <a:extLst>
              <a:ext uri="{FF2B5EF4-FFF2-40B4-BE49-F238E27FC236}">
                <a16:creationId xmlns:a16="http://schemas.microsoft.com/office/drawing/2014/main" id="{FDE9E4AC-3290-4940-8207-30C91971C85B}"/>
              </a:ext>
            </a:extLst>
          </p:cNvPr>
          <p:cNvGrpSpPr/>
          <p:nvPr/>
        </p:nvGrpSpPr>
        <p:grpSpPr>
          <a:xfrm>
            <a:off x="10083886" y="3410888"/>
            <a:ext cx="2019422" cy="1628396"/>
            <a:chOff x="8477043" y="5507831"/>
            <a:chExt cx="1217898" cy="982074"/>
          </a:xfrm>
          <a:solidFill>
            <a:schemeClr val="accent1"/>
          </a:solidFill>
        </p:grpSpPr>
        <p:sp>
          <p:nvSpPr>
            <p:cNvPr id="110" name="Trapezoid 109">
              <a:extLst>
                <a:ext uri="{FF2B5EF4-FFF2-40B4-BE49-F238E27FC236}">
                  <a16:creationId xmlns:a16="http://schemas.microsoft.com/office/drawing/2014/main" id="{9D29E217-7FB6-4897-971A-D9D46597B0D3}"/>
                </a:ext>
              </a:extLst>
            </p:cNvPr>
            <p:cNvSpPr/>
            <p:nvPr/>
          </p:nvSpPr>
          <p:spPr>
            <a:xfrm>
              <a:off x="8754876" y="6344039"/>
              <a:ext cx="651446" cy="145866"/>
            </a:xfrm>
            <a:prstGeom prst="trapezoid">
              <a:avLst>
                <a:gd name="adj" fmla="val 61107"/>
              </a:avLst>
            </a:prstGeom>
            <a:solidFill>
              <a:schemeClr val="accent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err="1">
                <a:solidFill>
                  <a:schemeClr val="tx1"/>
                </a:solidFill>
                <a:latin typeface="SimonKucher" pitchFamily="2" charset="0"/>
              </a:endParaRPr>
            </a:p>
          </p:txBody>
        </p:sp>
        <p:sp>
          <p:nvSpPr>
            <p:cNvPr id="111" name="Freeform 90">
              <a:extLst>
                <a:ext uri="{FF2B5EF4-FFF2-40B4-BE49-F238E27FC236}">
                  <a16:creationId xmlns:a16="http://schemas.microsoft.com/office/drawing/2014/main" id="{D4282749-3689-424D-8B31-CFCA5CA72F0C}"/>
                </a:ext>
              </a:extLst>
            </p:cNvPr>
            <p:cNvSpPr/>
            <p:nvPr/>
          </p:nvSpPr>
          <p:spPr>
            <a:xfrm>
              <a:off x="9005531" y="5515690"/>
              <a:ext cx="144818" cy="789860"/>
            </a:xfrm>
            <a:custGeom>
              <a:avLst/>
              <a:gdLst>
                <a:gd name="connsiteX0" fmla="*/ 72409 w 144818"/>
                <a:gd name="connsiteY0" fmla="*/ 0 h 789860"/>
                <a:gd name="connsiteX1" fmla="*/ 144818 w 144818"/>
                <a:gd name="connsiteY1" fmla="*/ 72409 h 789860"/>
                <a:gd name="connsiteX2" fmla="*/ 144817 w 144818"/>
                <a:gd name="connsiteY2" fmla="*/ 789860 h 789860"/>
                <a:gd name="connsiteX3" fmla="*/ 0 w 144818"/>
                <a:gd name="connsiteY3" fmla="*/ 789860 h 789860"/>
                <a:gd name="connsiteX4" fmla="*/ 0 w 144818"/>
                <a:gd name="connsiteY4" fmla="*/ 72409 h 789860"/>
                <a:gd name="connsiteX5" fmla="*/ 72409 w 144818"/>
                <a:gd name="connsiteY5" fmla="*/ 0 h 78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18" h="789860">
                  <a:moveTo>
                    <a:pt x="72409" y="0"/>
                  </a:moveTo>
                  <a:cubicBezTo>
                    <a:pt x="112399" y="0"/>
                    <a:pt x="144818" y="32419"/>
                    <a:pt x="144818" y="72409"/>
                  </a:cubicBezTo>
                  <a:lnTo>
                    <a:pt x="144817" y="789860"/>
                  </a:lnTo>
                  <a:lnTo>
                    <a:pt x="0" y="789860"/>
                  </a:lnTo>
                  <a:lnTo>
                    <a:pt x="0" y="72409"/>
                  </a:lnTo>
                  <a:cubicBezTo>
                    <a:pt x="0" y="32419"/>
                    <a:pt x="32419" y="0"/>
                    <a:pt x="72409" y="0"/>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err="1">
                <a:solidFill>
                  <a:schemeClr val="tx1"/>
                </a:solidFill>
                <a:latin typeface="SimonKucher" pitchFamily="2" charset="0"/>
              </a:endParaRPr>
            </a:p>
          </p:txBody>
        </p:sp>
        <p:sp>
          <p:nvSpPr>
            <p:cNvPr id="112" name="Freeform 91">
              <a:extLst>
                <a:ext uri="{FF2B5EF4-FFF2-40B4-BE49-F238E27FC236}">
                  <a16:creationId xmlns:a16="http://schemas.microsoft.com/office/drawing/2014/main" id="{E003D524-F9DF-4546-A537-5BCB778EAFA4}"/>
                </a:ext>
              </a:extLst>
            </p:cNvPr>
            <p:cNvSpPr/>
            <p:nvPr/>
          </p:nvSpPr>
          <p:spPr>
            <a:xfrm>
              <a:off x="9248863" y="5886450"/>
              <a:ext cx="446078" cy="114024"/>
            </a:xfrm>
            <a:custGeom>
              <a:avLst/>
              <a:gdLst>
                <a:gd name="connsiteX0" fmla="*/ 0 w 446078"/>
                <a:gd name="connsiteY0" fmla="*/ 0 h 114024"/>
                <a:gd name="connsiteX1" fmla="*/ 446078 w 446078"/>
                <a:gd name="connsiteY1" fmla="*/ 0 h 114024"/>
                <a:gd name="connsiteX2" fmla="*/ 429972 w 446078"/>
                <a:gd name="connsiteY2" fmla="*/ 41930 h 114024"/>
                <a:gd name="connsiteX3" fmla="*/ 223039 w 446078"/>
                <a:gd name="connsiteY3" fmla="*/ 114024 h 114024"/>
                <a:gd name="connsiteX4" fmla="*/ 16106 w 446078"/>
                <a:gd name="connsiteY4" fmla="*/ 41930 h 11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078" h="114024">
                  <a:moveTo>
                    <a:pt x="0" y="0"/>
                  </a:moveTo>
                  <a:lnTo>
                    <a:pt x="446078" y="0"/>
                  </a:lnTo>
                  <a:lnTo>
                    <a:pt x="429972" y="41930"/>
                  </a:lnTo>
                  <a:cubicBezTo>
                    <a:pt x="395879" y="84297"/>
                    <a:pt x="316064" y="114024"/>
                    <a:pt x="223039" y="114024"/>
                  </a:cubicBezTo>
                  <a:cubicBezTo>
                    <a:pt x="130014" y="114024"/>
                    <a:pt x="50199" y="84297"/>
                    <a:pt x="16106" y="41930"/>
                  </a:cubicBezTo>
                  <a:close/>
                </a:path>
              </a:pathLst>
            </a:cu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err="1">
                <a:solidFill>
                  <a:schemeClr val="tx1"/>
                </a:solidFill>
                <a:latin typeface="SimonKucher" pitchFamily="2" charset="0"/>
              </a:endParaRPr>
            </a:p>
          </p:txBody>
        </p:sp>
        <p:sp>
          <p:nvSpPr>
            <p:cNvPr id="113" name="Freeform 92">
              <a:extLst>
                <a:ext uri="{FF2B5EF4-FFF2-40B4-BE49-F238E27FC236}">
                  <a16:creationId xmlns:a16="http://schemas.microsoft.com/office/drawing/2014/main" id="{9C6F9E20-D1CB-4C07-BBF8-206E7472736F}"/>
                </a:ext>
              </a:extLst>
            </p:cNvPr>
            <p:cNvSpPr/>
            <p:nvPr/>
          </p:nvSpPr>
          <p:spPr>
            <a:xfrm>
              <a:off x="8477043" y="6057164"/>
              <a:ext cx="446078" cy="114024"/>
            </a:xfrm>
            <a:custGeom>
              <a:avLst/>
              <a:gdLst>
                <a:gd name="connsiteX0" fmla="*/ 0 w 446078"/>
                <a:gd name="connsiteY0" fmla="*/ 0 h 114024"/>
                <a:gd name="connsiteX1" fmla="*/ 446078 w 446078"/>
                <a:gd name="connsiteY1" fmla="*/ 0 h 114024"/>
                <a:gd name="connsiteX2" fmla="*/ 429972 w 446078"/>
                <a:gd name="connsiteY2" fmla="*/ 41930 h 114024"/>
                <a:gd name="connsiteX3" fmla="*/ 223039 w 446078"/>
                <a:gd name="connsiteY3" fmla="*/ 114024 h 114024"/>
                <a:gd name="connsiteX4" fmla="*/ 16106 w 446078"/>
                <a:gd name="connsiteY4" fmla="*/ 41930 h 11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078" h="114024">
                  <a:moveTo>
                    <a:pt x="0" y="0"/>
                  </a:moveTo>
                  <a:lnTo>
                    <a:pt x="446078" y="0"/>
                  </a:lnTo>
                  <a:lnTo>
                    <a:pt x="429972" y="41930"/>
                  </a:lnTo>
                  <a:cubicBezTo>
                    <a:pt x="395879" y="84297"/>
                    <a:pt x="316064" y="114024"/>
                    <a:pt x="223039" y="114024"/>
                  </a:cubicBezTo>
                  <a:cubicBezTo>
                    <a:pt x="130014" y="114024"/>
                    <a:pt x="50199" y="84297"/>
                    <a:pt x="16106" y="41930"/>
                  </a:cubicBezTo>
                  <a:close/>
                </a:path>
              </a:pathLst>
            </a:cu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err="1">
                <a:solidFill>
                  <a:schemeClr val="tx1"/>
                </a:solidFill>
                <a:latin typeface="SimonKucher" pitchFamily="2" charset="0"/>
              </a:endParaRPr>
            </a:p>
          </p:txBody>
        </p:sp>
        <p:sp>
          <p:nvSpPr>
            <p:cNvPr id="114" name="Oval 113">
              <a:extLst>
                <a:ext uri="{FF2B5EF4-FFF2-40B4-BE49-F238E27FC236}">
                  <a16:creationId xmlns:a16="http://schemas.microsoft.com/office/drawing/2014/main" id="{11697A01-86EF-4783-B689-59AED2AE9612}"/>
                </a:ext>
              </a:extLst>
            </p:cNvPr>
            <p:cNvSpPr/>
            <p:nvPr/>
          </p:nvSpPr>
          <p:spPr>
            <a:xfrm>
              <a:off x="9416167" y="5515472"/>
              <a:ext cx="98799" cy="98799"/>
            </a:xfrm>
            <a:prstGeom prst="ellipse">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err="1">
                <a:solidFill>
                  <a:schemeClr val="tx1"/>
                </a:solidFill>
                <a:latin typeface="SimonKucher" pitchFamily="2" charset="0"/>
              </a:endParaRPr>
            </a:p>
          </p:txBody>
        </p:sp>
        <p:sp>
          <p:nvSpPr>
            <p:cNvPr id="115" name="Oval 114">
              <a:extLst>
                <a:ext uri="{FF2B5EF4-FFF2-40B4-BE49-F238E27FC236}">
                  <a16:creationId xmlns:a16="http://schemas.microsoft.com/office/drawing/2014/main" id="{1A7D5E64-17B6-4CF2-A5F5-79282D9F705B}"/>
                </a:ext>
              </a:extLst>
            </p:cNvPr>
            <p:cNvSpPr/>
            <p:nvPr/>
          </p:nvSpPr>
          <p:spPr>
            <a:xfrm>
              <a:off x="8653779" y="5682957"/>
              <a:ext cx="98799" cy="98799"/>
            </a:xfrm>
            <a:prstGeom prst="ellipse">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err="1">
                <a:solidFill>
                  <a:schemeClr val="tx1"/>
                </a:solidFill>
                <a:latin typeface="SimonKucher" pitchFamily="2" charset="0"/>
              </a:endParaRPr>
            </a:p>
          </p:txBody>
        </p:sp>
        <p:sp>
          <p:nvSpPr>
            <p:cNvPr id="116" name="Parallelogram 115">
              <a:extLst>
                <a:ext uri="{FF2B5EF4-FFF2-40B4-BE49-F238E27FC236}">
                  <a16:creationId xmlns:a16="http://schemas.microsoft.com/office/drawing/2014/main" id="{02B54349-F402-4A1C-ABA3-771058EF480B}"/>
                </a:ext>
              </a:extLst>
            </p:cNvPr>
            <p:cNvSpPr/>
            <p:nvPr/>
          </p:nvSpPr>
          <p:spPr>
            <a:xfrm>
              <a:off x="9267012" y="5551235"/>
              <a:ext cx="227807" cy="314613"/>
            </a:xfrm>
            <a:prstGeom prst="parallelogram">
              <a:avLst>
                <a:gd name="adj" fmla="val 80519"/>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err="1">
                <a:solidFill>
                  <a:schemeClr val="tx1"/>
                </a:solidFill>
                <a:latin typeface="SimonKucher" pitchFamily="2" charset="0"/>
              </a:endParaRPr>
            </a:p>
          </p:txBody>
        </p:sp>
        <p:sp>
          <p:nvSpPr>
            <p:cNvPr id="117" name="Parallelogram 116">
              <a:extLst>
                <a:ext uri="{FF2B5EF4-FFF2-40B4-BE49-F238E27FC236}">
                  <a16:creationId xmlns:a16="http://schemas.microsoft.com/office/drawing/2014/main" id="{1101866A-61BC-4672-85BE-D7183E5DB30B}"/>
                </a:ext>
              </a:extLst>
            </p:cNvPr>
            <p:cNvSpPr/>
            <p:nvPr/>
          </p:nvSpPr>
          <p:spPr>
            <a:xfrm flipH="1">
              <a:off x="9443265" y="5551235"/>
              <a:ext cx="227807" cy="314613"/>
            </a:xfrm>
            <a:prstGeom prst="parallelogram">
              <a:avLst>
                <a:gd name="adj" fmla="val 80519"/>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err="1">
                <a:solidFill>
                  <a:schemeClr val="tx1"/>
                </a:solidFill>
                <a:latin typeface="SimonKucher" pitchFamily="2" charset="0"/>
              </a:endParaRPr>
            </a:p>
          </p:txBody>
        </p:sp>
        <p:sp>
          <p:nvSpPr>
            <p:cNvPr id="118" name="Parallelogram 117">
              <a:extLst>
                <a:ext uri="{FF2B5EF4-FFF2-40B4-BE49-F238E27FC236}">
                  <a16:creationId xmlns:a16="http://schemas.microsoft.com/office/drawing/2014/main" id="{C412EEE7-8152-4C6C-8292-65EF0132A3B4}"/>
                </a:ext>
              </a:extLst>
            </p:cNvPr>
            <p:cNvSpPr/>
            <p:nvPr/>
          </p:nvSpPr>
          <p:spPr>
            <a:xfrm>
              <a:off x="8497580" y="5722467"/>
              <a:ext cx="227807" cy="314613"/>
            </a:xfrm>
            <a:prstGeom prst="parallelogram">
              <a:avLst>
                <a:gd name="adj" fmla="val 80519"/>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err="1">
                <a:solidFill>
                  <a:schemeClr val="tx1"/>
                </a:solidFill>
                <a:latin typeface="SimonKucher" pitchFamily="2" charset="0"/>
              </a:endParaRPr>
            </a:p>
          </p:txBody>
        </p:sp>
        <p:sp>
          <p:nvSpPr>
            <p:cNvPr id="119" name="Parallelogram 118">
              <a:extLst>
                <a:ext uri="{FF2B5EF4-FFF2-40B4-BE49-F238E27FC236}">
                  <a16:creationId xmlns:a16="http://schemas.microsoft.com/office/drawing/2014/main" id="{D94D17BE-6384-4D5C-A525-057BE43A0928}"/>
                </a:ext>
              </a:extLst>
            </p:cNvPr>
            <p:cNvSpPr/>
            <p:nvPr/>
          </p:nvSpPr>
          <p:spPr>
            <a:xfrm flipH="1">
              <a:off x="8673833" y="5722467"/>
              <a:ext cx="227807" cy="314613"/>
            </a:xfrm>
            <a:prstGeom prst="parallelogram">
              <a:avLst>
                <a:gd name="adj" fmla="val 80519"/>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err="1">
                <a:solidFill>
                  <a:schemeClr val="tx1"/>
                </a:solidFill>
                <a:latin typeface="SimonKucher" pitchFamily="2" charset="0"/>
              </a:endParaRPr>
            </a:p>
          </p:txBody>
        </p:sp>
        <p:sp>
          <p:nvSpPr>
            <p:cNvPr id="120" name="Freeform 99">
              <a:extLst>
                <a:ext uri="{FF2B5EF4-FFF2-40B4-BE49-F238E27FC236}">
                  <a16:creationId xmlns:a16="http://schemas.microsoft.com/office/drawing/2014/main" id="{86FAB8D1-25F2-48A3-93E4-C71EE44C8240}"/>
                </a:ext>
              </a:extLst>
            </p:cNvPr>
            <p:cNvSpPr/>
            <p:nvPr/>
          </p:nvSpPr>
          <p:spPr>
            <a:xfrm>
              <a:off x="8696325" y="5507831"/>
              <a:ext cx="783431" cy="207169"/>
            </a:xfrm>
            <a:custGeom>
              <a:avLst/>
              <a:gdLst>
                <a:gd name="connsiteX0" fmla="*/ 47625 w 783431"/>
                <a:gd name="connsiteY0" fmla="*/ 207169 h 207169"/>
                <a:gd name="connsiteX1" fmla="*/ 738188 w 783431"/>
                <a:gd name="connsiteY1" fmla="*/ 47625 h 207169"/>
                <a:gd name="connsiteX2" fmla="*/ 783431 w 783431"/>
                <a:gd name="connsiteY2" fmla="*/ 30957 h 207169"/>
                <a:gd name="connsiteX3" fmla="*/ 773906 w 783431"/>
                <a:gd name="connsiteY3" fmla="*/ 0 h 207169"/>
                <a:gd name="connsiteX4" fmla="*/ 411956 w 783431"/>
                <a:gd name="connsiteY4" fmla="*/ 26194 h 207169"/>
                <a:gd name="connsiteX5" fmla="*/ 316706 w 783431"/>
                <a:gd name="connsiteY5" fmla="*/ 61913 h 207169"/>
                <a:gd name="connsiteX6" fmla="*/ 0 w 783431"/>
                <a:gd name="connsiteY6" fmla="*/ 169069 h 207169"/>
                <a:gd name="connsiteX7" fmla="*/ 47625 w 783431"/>
                <a:gd name="connsiteY7" fmla="*/ 207169 h 20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431" h="207169">
                  <a:moveTo>
                    <a:pt x="47625" y="207169"/>
                  </a:moveTo>
                  <a:lnTo>
                    <a:pt x="738188" y="47625"/>
                  </a:lnTo>
                  <a:lnTo>
                    <a:pt x="783431" y="30957"/>
                  </a:lnTo>
                  <a:lnTo>
                    <a:pt x="773906" y="0"/>
                  </a:lnTo>
                  <a:lnTo>
                    <a:pt x="411956" y="26194"/>
                  </a:lnTo>
                  <a:lnTo>
                    <a:pt x="316706" y="61913"/>
                  </a:lnTo>
                  <a:lnTo>
                    <a:pt x="0" y="169069"/>
                  </a:lnTo>
                  <a:lnTo>
                    <a:pt x="47625" y="207169"/>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err="1">
                <a:solidFill>
                  <a:schemeClr val="tx1"/>
                </a:solidFill>
                <a:latin typeface="SimonKucher" pitchFamily="2" charset="0"/>
              </a:endParaRPr>
            </a:p>
          </p:txBody>
        </p:sp>
      </p:grpSp>
      <p:sp>
        <p:nvSpPr>
          <p:cNvPr id="8" name="Rectangle 7">
            <a:extLst>
              <a:ext uri="{FF2B5EF4-FFF2-40B4-BE49-F238E27FC236}">
                <a16:creationId xmlns:a16="http://schemas.microsoft.com/office/drawing/2014/main" id="{48DE5B82-3D2E-FB7F-A4E5-42E10B65CEEA}"/>
              </a:ext>
            </a:extLst>
          </p:cNvPr>
          <p:cNvSpPr/>
          <p:nvPr>
            <p:custDataLst>
              <p:tags r:id="rId3"/>
            </p:custDataLst>
          </p:nvPr>
        </p:nvSpPr>
        <p:spPr>
          <a:xfrm>
            <a:off x="0" y="0"/>
            <a:ext cx="396000" cy="475785"/>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800" dirty="0">
                <a:solidFill>
                  <a:srgbClr val="FFFFFF"/>
                </a:solidFill>
              </a:rPr>
              <a:t>2</a:t>
            </a:r>
          </a:p>
        </p:txBody>
      </p:sp>
      <p:sp>
        <p:nvSpPr>
          <p:cNvPr id="31" name="TextBox 30">
            <a:extLst>
              <a:ext uri="{FF2B5EF4-FFF2-40B4-BE49-F238E27FC236}">
                <a16:creationId xmlns:a16="http://schemas.microsoft.com/office/drawing/2014/main" id="{C544BBAD-BECD-18BB-20E3-262F4DB848AB}"/>
              </a:ext>
            </a:extLst>
          </p:cNvPr>
          <p:cNvSpPr txBox="1"/>
          <p:nvPr/>
        </p:nvSpPr>
        <p:spPr>
          <a:xfrm>
            <a:off x="387743" y="1171270"/>
            <a:ext cx="12504219" cy="369332"/>
          </a:xfrm>
          <a:prstGeom prst="rect">
            <a:avLst/>
          </a:prstGeom>
          <a:noFill/>
        </p:spPr>
        <p:txBody>
          <a:bodyPr wrap="square">
            <a:spAutoFit/>
          </a:bodyPr>
          <a:lstStyle/>
          <a:p>
            <a:r>
              <a:rPr lang="en-US" sz="1800" dirty="0">
                <a:sym typeface="SimonKucher" pitchFamily="2" charset="0"/>
              </a:rPr>
              <a:t>Value-based pricing is the most recommended because it captures perceived value and drives innovation</a:t>
            </a:r>
          </a:p>
        </p:txBody>
      </p:sp>
    </p:spTree>
    <p:extLst>
      <p:ext uri="{BB962C8B-B14F-4D97-AF65-F5344CB8AC3E}">
        <p14:creationId xmlns:p14="http://schemas.microsoft.com/office/powerpoint/2010/main" val="2105477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56EB66D4-01AB-A379-7A20-47293E9AB406}"/>
              </a:ext>
            </a:extLst>
          </p:cNvPr>
          <p:cNvGraphicFramePr>
            <a:graphicFrameLocks noChangeAspect="1"/>
          </p:cNvGraphicFramePr>
          <p:nvPr>
            <p:custDataLst>
              <p:tags r:id="rId1"/>
            </p:custDataLst>
            <p:extLst>
              <p:ext uri="{D42A27DB-BD31-4B8C-83A1-F6EECF244321}">
                <p14:modId xmlns:p14="http://schemas.microsoft.com/office/powerpoint/2010/main" val="42900710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2" name="Rectangle 51">
            <a:extLst>
              <a:ext uri="{FF2B5EF4-FFF2-40B4-BE49-F238E27FC236}">
                <a16:creationId xmlns:a16="http://schemas.microsoft.com/office/drawing/2014/main" id="{542520CE-1D85-04A9-88FC-51571FF9B189}"/>
              </a:ext>
            </a:extLst>
          </p:cNvPr>
          <p:cNvSpPr/>
          <p:nvPr/>
        </p:nvSpPr>
        <p:spPr>
          <a:xfrm>
            <a:off x="6864351" y="1512000"/>
            <a:ext cx="6145466" cy="468098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r>
              <a:rPr lang="nl-NL" sz="1600" b="1" dirty="0">
                <a:solidFill>
                  <a:schemeClr val="tx1"/>
                </a:solidFill>
              </a:rPr>
              <a:t>Power/Value Pricing</a:t>
            </a:r>
          </a:p>
        </p:txBody>
      </p:sp>
      <p:sp>
        <p:nvSpPr>
          <p:cNvPr id="49" name="Rectangle 48">
            <a:extLst>
              <a:ext uri="{FF2B5EF4-FFF2-40B4-BE49-F238E27FC236}">
                <a16:creationId xmlns:a16="http://schemas.microsoft.com/office/drawing/2014/main" id="{993F2864-D0F7-DC78-3EA1-F7E77697740F}"/>
              </a:ext>
            </a:extLst>
          </p:cNvPr>
          <p:cNvSpPr/>
          <p:nvPr/>
        </p:nvSpPr>
        <p:spPr>
          <a:xfrm>
            <a:off x="431999" y="3940060"/>
            <a:ext cx="6086337" cy="232544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spcBef>
                <a:spcPct val="50000"/>
              </a:spcBef>
            </a:pPr>
            <a:r>
              <a:rPr lang="nl-NL" sz="1600" b="1">
                <a:solidFill>
                  <a:schemeClr val="tx1"/>
                </a:solidFill>
                <a:latin typeface="SimonKucher" panose="020B0604020202020204" charset="0"/>
                <a:cs typeface="SimonKucher" panose="020B0604020202020204" charset="0"/>
              </a:rPr>
              <a:t>Metallic paint</a:t>
            </a:r>
            <a:endParaRPr lang="nl-NL" sz="1600" b="1" dirty="0">
              <a:solidFill>
                <a:schemeClr val="tx1"/>
              </a:solidFill>
              <a:latin typeface="SimonKucher" panose="020B0604020202020204" charset="0"/>
              <a:cs typeface="SimonKucher" panose="020B0604020202020204" charset="0"/>
            </a:endParaRPr>
          </a:p>
        </p:txBody>
      </p:sp>
      <p:sp>
        <p:nvSpPr>
          <p:cNvPr id="48" name="Rectangle 47">
            <a:extLst>
              <a:ext uri="{FF2B5EF4-FFF2-40B4-BE49-F238E27FC236}">
                <a16:creationId xmlns:a16="http://schemas.microsoft.com/office/drawing/2014/main" id="{D98678B3-99D7-6FD5-A5F8-7F4B35277ACF}"/>
              </a:ext>
            </a:extLst>
          </p:cNvPr>
          <p:cNvSpPr/>
          <p:nvPr/>
        </p:nvSpPr>
        <p:spPr>
          <a:xfrm>
            <a:off x="431999" y="1512000"/>
            <a:ext cx="6086337" cy="232544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spcBef>
                <a:spcPct val="50000"/>
              </a:spcBef>
            </a:pPr>
            <a:r>
              <a:rPr lang="nl-NL" sz="1600" b="1">
                <a:solidFill>
                  <a:schemeClr val="tx1"/>
                </a:solidFill>
                <a:latin typeface="SimonKucher" panose="020B0604020202020204" charset="0"/>
                <a:cs typeface="SimonKucher" panose="020B0604020202020204" charset="0"/>
              </a:rPr>
              <a:t>Non-metallic paint</a:t>
            </a:r>
            <a:endParaRPr lang="nl-NL" sz="1600" b="1" dirty="0">
              <a:solidFill>
                <a:schemeClr val="tx1"/>
              </a:solidFill>
              <a:latin typeface="SimonKucher" panose="020B0604020202020204" charset="0"/>
              <a:cs typeface="SimonKucher" panose="020B0604020202020204" charset="0"/>
            </a:endParaRPr>
          </a:p>
        </p:txBody>
      </p:sp>
      <p:sp>
        <p:nvSpPr>
          <p:cNvPr id="51" name="Rectangle 50">
            <a:extLst>
              <a:ext uri="{FF2B5EF4-FFF2-40B4-BE49-F238E27FC236}">
                <a16:creationId xmlns:a16="http://schemas.microsoft.com/office/drawing/2014/main" id="{6487B9D6-33CB-256A-6CAA-023BEAF4A83F}"/>
              </a:ext>
            </a:extLst>
          </p:cNvPr>
          <p:cNvSpPr/>
          <p:nvPr/>
        </p:nvSpPr>
        <p:spPr>
          <a:xfrm>
            <a:off x="0" y="6192983"/>
            <a:ext cx="13439775" cy="1366692"/>
          </a:xfrm>
          <a:prstGeom prst="rect">
            <a:avLst/>
          </a:prstGeom>
          <a:solidFill>
            <a:schemeClr val="accent1">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324000" rIns="0" bIns="0" numCol="1" spcCol="0" rtlCol="0" fromWordArt="0" anchor="t" anchorCtr="0" forceAA="0" compatLnSpc="1">
            <a:prstTxWarp prst="textNoShape">
              <a:avLst/>
            </a:prstTxWarp>
            <a:noAutofit/>
          </a:bodyPr>
          <a:lstStyle/>
          <a:p>
            <a:pPr eaLnBrk="1" hangingPunct="1">
              <a:buFont typeface="Wingdings" pitchFamily="2" charset="2"/>
              <a:buNone/>
            </a:pPr>
            <a:r>
              <a:rPr lang="nl-NL" sz="1600" b="1" dirty="0" err="1"/>
              <a:t>If</a:t>
            </a:r>
            <a:r>
              <a:rPr lang="nl-NL" sz="1600" b="1" dirty="0"/>
              <a:t> </a:t>
            </a:r>
            <a:r>
              <a:rPr lang="nl-NL" sz="1600" b="1" dirty="0" err="1"/>
              <a:t>the</a:t>
            </a:r>
            <a:r>
              <a:rPr lang="nl-NL" sz="1600" b="1" dirty="0"/>
              <a:t> </a:t>
            </a:r>
            <a:r>
              <a:rPr lang="nl-NL" sz="1600" b="1" dirty="0" err="1"/>
              <a:t>automotive</a:t>
            </a:r>
            <a:r>
              <a:rPr lang="nl-NL" sz="1600" b="1" dirty="0"/>
              <a:t> </a:t>
            </a:r>
            <a:r>
              <a:rPr lang="nl-NL" sz="1600" b="1" dirty="0" err="1"/>
              <a:t>industry</a:t>
            </a:r>
            <a:r>
              <a:rPr lang="nl-NL" sz="1600" b="1" dirty="0"/>
              <a:t> sets </a:t>
            </a:r>
            <a:r>
              <a:rPr lang="nl-NL" sz="1600" b="1" dirty="0" err="1"/>
              <a:t>prices</a:t>
            </a:r>
            <a:r>
              <a:rPr lang="nl-NL" sz="1600" b="1" dirty="0"/>
              <a:t> </a:t>
            </a:r>
            <a:r>
              <a:rPr lang="nl-NL" sz="1600" b="1" dirty="0" err="1"/>
              <a:t>according</a:t>
            </a:r>
            <a:r>
              <a:rPr lang="nl-NL" sz="1600" b="1" dirty="0"/>
              <a:t> </a:t>
            </a:r>
            <a:r>
              <a:rPr lang="nl-NL" sz="1600" b="1" dirty="0" err="1"/>
              <a:t>to</a:t>
            </a:r>
            <a:r>
              <a:rPr lang="nl-NL" sz="1600" b="1" dirty="0"/>
              <a:t> </a:t>
            </a:r>
            <a:r>
              <a:rPr lang="nl-NL" sz="1600" b="1" dirty="0" err="1"/>
              <a:t>the</a:t>
            </a:r>
            <a:r>
              <a:rPr lang="nl-NL" sz="1600" b="1" dirty="0"/>
              <a:t> </a:t>
            </a:r>
            <a:r>
              <a:rPr lang="nl-NL" sz="1600" b="1" dirty="0" err="1"/>
              <a:t>cost</a:t>
            </a:r>
            <a:r>
              <a:rPr lang="nl-NL" sz="1600" b="1" dirty="0"/>
              <a:t>-plus approach, metallic </a:t>
            </a:r>
            <a:r>
              <a:rPr lang="nl-NL" sz="1600" b="1" dirty="0" err="1"/>
              <a:t>paint</a:t>
            </a:r>
            <a:r>
              <a:rPr lang="nl-NL" sz="1600" b="1" dirty="0"/>
              <a:t> </a:t>
            </a:r>
            <a:r>
              <a:rPr lang="nl-NL" sz="1600" b="1" dirty="0" err="1"/>
              <a:t>would</a:t>
            </a:r>
            <a:r>
              <a:rPr lang="nl-NL" sz="1600" b="1" dirty="0"/>
              <a:t> </a:t>
            </a:r>
            <a:r>
              <a:rPr lang="nl-NL" sz="1600" b="1" dirty="0" err="1"/>
              <a:t>cost</a:t>
            </a:r>
            <a:r>
              <a:rPr lang="nl-NL" sz="1600" b="1" dirty="0"/>
              <a:t> 30 Euro – </a:t>
            </a:r>
            <a:br>
              <a:rPr lang="nl-NL" sz="1600" b="1" dirty="0"/>
            </a:br>
            <a:r>
              <a:rPr lang="nl-NL" sz="1600" b="1" dirty="0"/>
              <a:t>but </a:t>
            </a:r>
            <a:r>
              <a:rPr lang="nl-NL" sz="1600" b="1" dirty="0" err="1"/>
              <a:t>the</a:t>
            </a:r>
            <a:r>
              <a:rPr lang="nl-NL" sz="1600" b="1" dirty="0"/>
              <a:t> </a:t>
            </a:r>
            <a:r>
              <a:rPr lang="nl-NL" sz="1600" b="1" dirty="0" err="1"/>
              <a:t>automotive</a:t>
            </a:r>
            <a:r>
              <a:rPr lang="nl-NL" sz="1600" b="1" dirty="0"/>
              <a:t> </a:t>
            </a:r>
            <a:r>
              <a:rPr lang="nl-NL" sz="1600" b="1" dirty="0" err="1"/>
              <a:t>industry</a:t>
            </a:r>
            <a:r>
              <a:rPr lang="nl-NL" sz="1600" b="1" dirty="0"/>
              <a:t> does </a:t>
            </a:r>
            <a:r>
              <a:rPr lang="nl-NL" sz="1600" b="1" dirty="0" err="1"/>
              <a:t>not</a:t>
            </a:r>
            <a:r>
              <a:rPr lang="nl-NL" sz="1600" b="1" dirty="0"/>
              <a:t>!</a:t>
            </a:r>
          </a:p>
        </p:txBody>
      </p:sp>
      <p:pic>
        <p:nvPicPr>
          <p:cNvPr id="34" name="COLOURBOX_2289829_ppt.jpg" descr="Black SUV car on white background">
            <a:extLst>
              <a:ext uri="{FF2B5EF4-FFF2-40B4-BE49-F238E27FC236}">
                <a16:creationId xmlns:a16="http://schemas.microsoft.com/office/drawing/2014/main" id="{FEF9A870-CCDB-6286-09CA-9F28C62FBEB3}"/>
              </a:ext>
            </a:extLst>
          </p:cNvPr>
          <p:cNvPicPr>
            <a:picLocks noChangeAspect="1"/>
          </p:cNvPicPr>
          <p:nvPr/>
        </p:nvPicPr>
        <p:blipFill rotWithShape="1">
          <a:blip r:embed="rId7">
            <a:grayscl/>
            <a:extLst>
              <a:ext uri="{BEBA8EAE-BF5A-486C-A8C5-ECC9F3942E4B}">
                <a14:imgProps xmlns:a14="http://schemas.microsoft.com/office/drawing/2010/main">
                  <a14:imgLayer r:embed="rId8">
                    <a14:imgEffect>
                      <a14:colorTemperature colorTemp="7200"/>
                    </a14:imgEffect>
                    <a14:imgEffect>
                      <a14:saturation sat="74000"/>
                    </a14:imgEffect>
                  </a14:imgLayer>
                </a14:imgProps>
              </a:ext>
            </a:extLst>
          </a:blip>
          <a:srcRect t="21980" b="20532"/>
          <a:stretch/>
        </p:blipFill>
        <p:spPr>
          <a:xfrm>
            <a:off x="1258484" y="1922840"/>
            <a:ext cx="4752000" cy="1821242"/>
          </a:xfrm>
          <a:prstGeom prst="rect">
            <a:avLst/>
          </a:prstGeom>
        </p:spPr>
      </p:pic>
      <p:pic>
        <p:nvPicPr>
          <p:cNvPr id="38" name="GettyImages_Henrik5000_185305123_ppt.jpg" descr="SUV car on white background">
            <a:extLst>
              <a:ext uri="{FF2B5EF4-FFF2-40B4-BE49-F238E27FC236}">
                <a16:creationId xmlns:a16="http://schemas.microsoft.com/office/drawing/2014/main" id="{49ED1B8B-CD87-D6D3-06E7-9B5A6F2FDF78}"/>
              </a:ext>
            </a:extLst>
          </p:cNvPr>
          <p:cNvPicPr>
            <a:picLocks noChangeAspect="1"/>
          </p:cNvPicPr>
          <p:nvPr/>
        </p:nvPicPr>
        <p:blipFill rotWithShape="1">
          <a:blip r:embed="rId9"/>
          <a:srcRect l="3402" t="15535" r="2312" b="15265"/>
          <a:stretch/>
        </p:blipFill>
        <p:spPr>
          <a:xfrm>
            <a:off x="1394234" y="4263989"/>
            <a:ext cx="4616250" cy="1905167"/>
          </a:xfrm>
          <a:prstGeom prst="rect">
            <a:avLst/>
          </a:prstGeom>
        </p:spPr>
      </p:pic>
      <p:sp>
        <p:nvSpPr>
          <p:cNvPr id="39" name="©GettyImages_Henrik5000_185305123_ppt.jpg">
            <a:extLst>
              <a:ext uri="{FF2B5EF4-FFF2-40B4-BE49-F238E27FC236}">
                <a16:creationId xmlns:a16="http://schemas.microsoft.com/office/drawing/2014/main" id="{70995936-8548-4DC1-FD60-705EFC02894E}"/>
              </a:ext>
            </a:extLst>
          </p:cNvPr>
          <p:cNvSpPr txBox="1"/>
          <p:nvPr/>
        </p:nvSpPr>
        <p:spPr>
          <a:xfrm>
            <a:off x="584200" y="6117299"/>
            <a:ext cx="204971" cy="28030"/>
          </a:xfrm>
          <a:prstGeom prst="rect">
            <a:avLst/>
          </a:prstGeom>
          <a:noFill/>
        </p:spPr>
        <p:txBody>
          <a:bodyPr vert="horz" wrap="none" lIns="0" tIns="0" rIns="0" bIns="0" rtlCol="0" anchor="b">
            <a:spAutoFit/>
          </a:bodyPr>
          <a:lstStyle/>
          <a:p>
            <a:pPr algn="l">
              <a:spcAft>
                <a:spcPts val="600"/>
              </a:spcAft>
            </a:pPr>
            <a:r>
              <a:rPr lang="en-US" sz="500" dirty="0">
                <a:solidFill>
                  <a:srgbClr val="C0C0C0"/>
                </a:solidFill>
              </a:rPr>
              <a:t>iStock/Henrik5000</a:t>
            </a:r>
          </a:p>
        </p:txBody>
      </p:sp>
      <p:sp>
        <p:nvSpPr>
          <p:cNvPr id="4" name="Slide Number Placeholder 3"/>
          <p:cNvSpPr>
            <a:spLocks noGrp="1"/>
          </p:cNvSpPr>
          <p:nvPr>
            <p:ph type="sldNum" sz="quarter" idx="18"/>
          </p:nvPr>
        </p:nvSpPr>
        <p:spPr/>
        <p:txBody>
          <a:bodyPr/>
          <a:lstStyle/>
          <a:p>
            <a:r>
              <a:rPr lang="de-DE" dirty="0">
                <a:solidFill>
                  <a:schemeClr val="bg1"/>
                </a:solidFill>
              </a:rPr>
              <a:t>- </a:t>
            </a:r>
            <a:fld id="{B255CE32-4F72-4F17-B25F-B17B931C0CD6}" type="slidenum">
              <a:rPr lang="de-DE" smtClean="0">
                <a:solidFill>
                  <a:schemeClr val="bg1"/>
                </a:solidFill>
              </a:rPr>
              <a:pPr/>
              <a:t>14</a:t>
            </a:fld>
            <a:r>
              <a:rPr lang="de-DE" dirty="0">
                <a:solidFill>
                  <a:schemeClr val="bg1"/>
                </a:solidFill>
              </a:rPr>
              <a:t> -</a:t>
            </a:r>
          </a:p>
        </p:txBody>
      </p:sp>
      <p:sp>
        <p:nvSpPr>
          <p:cNvPr id="44" name="Text Placeholder 43">
            <a:extLst>
              <a:ext uri="{FF2B5EF4-FFF2-40B4-BE49-F238E27FC236}">
                <a16:creationId xmlns:a16="http://schemas.microsoft.com/office/drawing/2014/main" id="{FE42E8EE-16AC-A5CC-5BE4-E1B4A9CFA26A}"/>
              </a:ext>
            </a:extLst>
          </p:cNvPr>
          <p:cNvSpPr>
            <a:spLocks noGrp="1"/>
          </p:cNvSpPr>
          <p:nvPr>
            <p:ph type="body" sz="quarter" idx="19"/>
          </p:nvPr>
        </p:nvSpPr>
        <p:spPr/>
        <p:txBody>
          <a:bodyPr/>
          <a:lstStyle/>
          <a:p>
            <a:r>
              <a:rPr lang="en-US" dirty="0"/>
              <a:t>Price setting</a:t>
            </a:r>
          </a:p>
        </p:txBody>
      </p:sp>
      <p:sp>
        <p:nvSpPr>
          <p:cNvPr id="42" name="Subtitle 41">
            <a:extLst>
              <a:ext uri="{FF2B5EF4-FFF2-40B4-BE49-F238E27FC236}">
                <a16:creationId xmlns:a16="http://schemas.microsoft.com/office/drawing/2014/main" id="{541B17D3-E54A-827E-AE0F-938FEE340C69}"/>
              </a:ext>
            </a:extLst>
          </p:cNvPr>
          <p:cNvSpPr>
            <a:spLocks noGrp="1"/>
          </p:cNvSpPr>
          <p:nvPr>
            <p:ph type="subTitle" idx="13"/>
          </p:nvPr>
        </p:nvSpPr>
        <p:spPr/>
        <p:txBody>
          <a:bodyPr/>
          <a:lstStyle/>
          <a:p>
            <a:endParaRPr lang="en-US" dirty="0"/>
          </a:p>
        </p:txBody>
      </p:sp>
      <p:sp>
        <p:nvSpPr>
          <p:cNvPr id="86018" name="Footer Placeholder 3"/>
          <p:cNvSpPr>
            <a:spLocks noGrp="1"/>
          </p:cNvSpPr>
          <p:nvPr>
            <p:ph type="ftr" sz="quarter" idx="17"/>
          </p:nvPr>
        </p:nvSpPr>
        <p:spPr>
          <a:xfrm>
            <a:off x="431800" y="7308000"/>
            <a:ext cx="9360000" cy="135743"/>
          </a:xfrm>
          <a:noFill/>
        </p:spPr>
        <p:txBody>
          <a:bodyPr/>
          <a:lstStyle>
            <a:lvl1pPr>
              <a:defRPr sz="2205">
                <a:solidFill>
                  <a:schemeClr val="tx2"/>
                </a:solidFill>
                <a:latin typeface="Arial" charset="0"/>
              </a:defRPr>
            </a:lvl1pPr>
            <a:lvl2pPr marL="818954" indent="-314982">
              <a:defRPr sz="2205">
                <a:solidFill>
                  <a:schemeClr val="tx2"/>
                </a:solidFill>
                <a:latin typeface="Arial" charset="0"/>
              </a:defRPr>
            </a:lvl2pPr>
            <a:lvl3pPr marL="1259929" indent="-251986">
              <a:defRPr sz="2205">
                <a:solidFill>
                  <a:schemeClr val="tx2"/>
                </a:solidFill>
                <a:latin typeface="Arial" charset="0"/>
              </a:defRPr>
            </a:lvl3pPr>
            <a:lvl4pPr marL="1763900" indent="-251986">
              <a:defRPr sz="2205">
                <a:solidFill>
                  <a:schemeClr val="tx2"/>
                </a:solidFill>
                <a:latin typeface="Arial" charset="0"/>
              </a:defRPr>
            </a:lvl4pPr>
            <a:lvl5pPr marL="2267872" indent="-251986">
              <a:defRPr sz="2205">
                <a:solidFill>
                  <a:schemeClr val="tx2"/>
                </a:solidFill>
                <a:latin typeface="Arial" charset="0"/>
              </a:defRPr>
            </a:lvl5pPr>
            <a:lvl6pPr marL="2771844" indent="-251986" algn="ctr" eaLnBrk="0" fontAlgn="base" hangingPunct="0">
              <a:spcBef>
                <a:spcPct val="0"/>
              </a:spcBef>
              <a:spcAft>
                <a:spcPct val="0"/>
              </a:spcAft>
              <a:defRPr sz="2205">
                <a:solidFill>
                  <a:schemeClr val="tx2"/>
                </a:solidFill>
                <a:latin typeface="Arial" charset="0"/>
              </a:defRPr>
            </a:lvl6pPr>
            <a:lvl7pPr marL="3275815" indent="-251986" algn="ctr" eaLnBrk="0" fontAlgn="base" hangingPunct="0">
              <a:spcBef>
                <a:spcPct val="0"/>
              </a:spcBef>
              <a:spcAft>
                <a:spcPct val="0"/>
              </a:spcAft>
              <a:defRPr sz="2205">
                <a:solidFill>
                  <a:schemeClr val="tx2"/>
                </a:solidFill>
                <a:latin typeface="Arial" charset="0"/>
              </a:defRPr>
            </a:lvl7pPr>
            <a:lvl8pPr marL="3779787" indent="-251986" algn="ctr" eaLnBrk="0" fontAlgn="base" hangingPunct="0">
              <a:spcBef>
                <a:spcPct val="0"/>
              </a:spcBef>
              <a:spcAft>
                <a:spcPct val="0"/>
              </a:spcAft>
              <a:defRPr sz="2205">
                <a:solidFill>
                  <a:schemeClr val="tx2"/>
                </a:solidFill>
                <a:latin typeface="Arial" charset="0"/>
              </a:defRPr>
            </a:lvl8pPr>
            <a:lvl9pPr marL="4283758" indent="-251986" algn="ctr" eaLnBrk="0" fontAlgn="base" hangingPunct="0">
              <a:spcBef>
                <a:spcPct val="0"/>
              </a:spcBef>
              <a:spcAft>
                <a:spcPct val="0"/>
              </a:spcAft>
              <a:defRPr sz="2205">
                <a:solidFill>
                  <a:schemeClr val="tx2"/>
                </a:solidFill>
                <a:latin typeface="Arial" charset="0"/>
              </a:defRPr>
            </a:lvl9pPr>
          </a:lstStyle>
          <a:p>
            <a:r>
              <a:rPr lang="en-US" sz="882">
                <a:solidFill>
                  <a:schemeClr val="bg1"/>
                </a:solidFill>
              </a:rPr>
              <a:t>Simon-Kucher | Pricing Excellence | Vereniging voor Mededingingsrecht | March 5th 2024</a:t>
            </a:r>
            <a:endParaRPr lang="nl-NL" sz="882" dirty="0">
              <a:solidFill>
                <a:schemeClr val="bg1"/>
              </a:solidFill>
            </a:endParaRPr>
          </a:p>
        </p:txBody>
      </p:sp>
      <p:sp>
        <p:nvSpPr>
          <p:cNvPr id="43" name="Text Placeholder 42">
            <a:extLst>
              <a:ext uri="{FF2B5EF4-FFF2-40B4-BE49-F238E27FC236}">
                <a16:creationId xmlns:a16="http://schemas.microsoft.com/office/drawing/2014/main" id="{B8E4426A-8B55-05DB-74C7-EBE32556DFE7}"/>
              </a:ext>
            </a:extLst>
          </p:cNvPr>
          <p:cNvSpPr>
            <a:spLocks noGrp="1"/>
          </p:cNvSpPr>
          <p:nvPr>
            <p:ph type="body" sz="quarter" idx="14"/>
          </p:nvPr>
        </p:nvSpPr>
        <p:spPr/>
        <p:txBody>
          <a:bodyPr/>
          <a:lstStyle/>
          <a:p>
            <a:r>
              <a:rPr lang="en-US" dirty="0">
                <a:solidFill>
                  <a:schemeClr val="bg1"/>
                </a:solidFill>
              </a:rPr>
              <a:t>Source: Simon-Kucher</a:t>
            </a:r>
          </a:p>
        </p:txBody>
      </p:sp>
      <p:sp>
        <p:nvSpPr>
          <p:cNvPr id="86020" name="Rectangle 2"/>
          <p:cNvSpPr>
            <a:spLocks noGrp="1" noChangeArrowheads="1"/>
          </p:cNvSpPr>
          <p:nvPr>
            <p:ph type="title"/>
          </p:nvPr>
        </p:nvSpPr>
        <p:spPr/>
        <p:txBody>
          <a:bodyPr vert="horz"/>
          <a:lstStyle/>
          <a:p>
            <a:pPr eaLnBrk="1" hangingPunct="1"/>
            <a:r>
              <a:rPr lang="nl-NL" dirty="0"/>
              <a:t>Issue </a:t>
            </a:r>
            <a:r>
              <a:rPr lang="nl-NL" dirty="0" err="1"/>
              <a:t>with</a:t>
            </a:r>
            <a:r>
              <a:rPr lang="nl-NL" dirty="0"/>
              <a:t> </a:t>
            </a:r>
            <a:r>
              <a:rPr lang="nl-NL" dirty="0" err="1"/>
              <a:t>cost</a:t>
            </a:r>
            <a:r>
              <a:rPr lang="nl-NL" dirty="0"/>
              <a:t>-plus pricing</a:t>
            </a:r>
          </a:p>
        </p:txBody>
      </p:sp>
      <p:sp>
        <p:nvSpPr>
          <p:cNvPr id="86022" name="Rectangle 6"/>
          <p:cNvSpPr>
            <a:spLocks noChangeArrowheads="1"/>
          </p:cNvSpPr>
          <p:nvPr/>
        </p:nvSpPr>
        <p:spPr bwMode="auto">
          <a:xfrm>
            <a:off x="2591815" y="6045991"/>
            <a:ext cx="8161649" cy="6404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eaLnBrk="1" hangingPunct="1">
              <a:buFont typeface="Wingdings" pitchFamily="2" charset="2"/>
              <a:buNone/>
            </a:pPr>
            <a:endParaRPr lang="nl-NL" sz="1764" b="1" dirty="0"/>
          </a:p>
        </p:txBody>
      </p:sp>
      <p:sp>
        <p:nvSpPr>
          <p:cNvPr id="86029" name="Text Box 10"/>
          <p:cNvSpPr txBox="1">
            <a:spLocks noChangeArrowheads="1"/>
          </p:cNvSpPr>
          <p:nvPr/>
        </p:nvSpPr>
        <p:spPr bwMode="auto">
          <a:xfrm>
            <a:off x="7034765" y="2399862"/>
            <a:ext cx="1904097" cy="215444"/>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000">
                <a:solidFill>
                  <a:schemeClr val="tx2"/>
                </a:solidFill>
                <a:latin typeface="Arial" charset="0"/>
              </a:defRPr>
            </a:lvl1pPr>
            <a:lvl2pPr marL="742950" indent="-285750">
              <a:defRPr sz="2000">
                <a:solidFill>
                  <a:schemeClr val="tx2"/>
                </a:solidFill>
                <a:latin typeface="Arial" charset="0"/>
              </a:defRPr>
            </a:lvl2pPr>
            <a:lvl3pPr marL="1143000" indent="-228600">
              <a:defRPr sz="2000">
                <a:solidFill>
                  <a:schemeClr val="tx2"/>
                </a:solidFill>
                <a:latin typeface="Arial" charset="0"/>
              </a:defRPr>
            </a:lvl3pPr>
            <a:lvl4pPr marL="1600200" indent="-228600">
              <a:defRPr sz="2000">
                <a:solidFill>
                  <a:schemeClr val="tx2"/>
                </a:solidFill>
                <a:latin typeface="Arial" charset="0"/>
              </a:defRPr>
            </a:lvl4pPr>
            <a:lvl5pPr marL="2057400" indent="-228600">
              <a:defRPr sz="2000">
                <a:solidFill>
                  <a:schemeClr val="tx2"/>
                </a:solidFill>
                <a:latin typeface="Arial" charset="0"/>
              </a:defRPr>
            </a:lvl5pPr>
            <a:lvl6pPr marL="2514600" indent="-228600" algn="ctr" eaLnBrk="0" fontAlgn="base" hangingPunct="0">
              <a:spcBef>
                <a:spcPct val="0"/>
              </a:spcBef>
              <a:spcAft>
                <a:spcPct val="0"/>
              </a:spcAft>
              <a:defRPr sz="2000">
                <a:solidFill>
                  <a:schemeClr val="tx2"/>
                </a:solidFill>
                <a:latin typeface="Arial" charset="0"/>
              </a:defRPr>
            </a:lvl6pPr>
            <a:lvl7pPr marL="2971800" indent="-228600" algn="ctr" eaLnBrk="0" fontAlgn="base" hangingPunct="0">
              <a:spcBef>
                <a:spcPct val="0"/>
              </a:spcBef>
              <a:spcAft>
                <a:spcPct val="0"/>
              </a:spcAft>
              <a:defRPr sz="2000">
                <a:solidFill>
                  <a:schemeClr val="tx2"/>
                </a:solidFill>
                <a:latin typeface="Arial" charset="0"/>
              </a:defRPr>
            </a:lvl7pPr>
            <a:lvl8pPr marL="3429000" indent="-228600" algn="ctr" eaLnBrk="0" fontAlgn="base" hangingPunct="0">
              <a:spcBef>
                <a:spcPct val="0"/>
              </a:spcBef>
              <a:spcAft>
                <a:spcPct val="0"/>
              </a:spcAft>
              <a:defRPr sz="2000">
                <a:solidFill>
                  <a:schemeClr val="tx2"/>
                </a:solidFill>
                <a:latin typeface="Arial" charset="0"/>
              </a:defRPr>
            </a:lvl8pPr>
            <a:lvl9pPr marL="3886200" indent="-228600" algn="ctr" eaLnBrk="0" fontAlgn="base" hangingPunct="0">
              <a:spcBef>
                <a:spcPct val="0"/>
              </a:spcBef>
              <a:spcAft>
                <a:spcPct val="0"/>
              </a:spcAft>
              <a:defRPr sz="2000">
                <a:solidFill>
                  <a:schemeClr val="tx2"/>
                </a:solidFill>
                <a:latin typeface="Arial" charset="0"/>
              </a:defRPr>
            </a:lvl9pPr>
          </a:lstStyle>
          <a:p>
            <a:pPr algn="ctr">
              <a:spcBef>
                <a:spcPct val="10000"/>
              </a:spcBef>
            </a:pPr>
            <a:r>
              <a:rPr lang="nl-NL" sz="1400" b="1" dirty="0" err="1">
                <a:solidFill>
                  <a:schemeClr val="tx1"/>
                </a:solidFill>
                <a:latin typeface="SimonKucher" panose="020B0604020202020204" charset="0"/>
                <a:cs typeface="SimonKucher" panose="020B0604020202020204" charset="0"/>
              </a:rPr>
              <a:t>Willingness-to-pay</a:t>
            </a:r>
            <a:endParaRPr lang="nl-NL" sz="1400" b="1" dirty="0">
              <a:solidFill>
                <a:schemeClr val="tx1"/>
              </a:solidFill>
              <a:latin typeface="SimonKucher" panose="020B0604020202020204" charset="0"/>
              <a:cs typeface="SimonKucher" panose="020B0604020202020204" charset="0"/>
            </a:endParaRPr>
          </a:p>
        </p:txBody>
      </p:sp>
      <p:sp>
        <p:nvSpPr>
          <p:cNvPr id="86030" name="Rectangle 11"/>
          <p:cNvSpPr>
            <a:spLocks noChangeArrowheads="1"/>
          </p:cNvSpPr>
          <p:nvPr/>
        </p:nvSpPr>
        <p:spPr bwMode="auto">
          <a:xfrm>
            <a:off x="7487352" y="2805906"/>
            <a:ext cx="1015087" cy="2912696"/>
          </a:xfrm>
          <a:prstGeom prst="rect">
            <a:avLst/>
          </a:prstGeom>
          <a:solidFill>
            <a:srgbClr val="C80041"/>
          </a:solidFill>
          <a:ln w="6350">
            <a:solidFill>
              <a:schemeClr val="tx1"/>
            </a:solidFill>
            <a:miter lim="800000"/>
            <a:headEnd/>
            <a:tailEnd/>
          </a:ln>
          <a:effectLst/>
        </p:spPr>
        <p:txBody>
          <a:bodyPr wrap="none" lIns="0" tIns="0" rIns="0" bIns="0" anchor="ctr">
            <a:noAutofit/>
          </a:bodyPr>
          <a:lstStyle/>
          <a:p>
            <a:endParaRPr lang="nl-NL" sz="1323" b="1" dirty="0"/>
          </a:p>
        </p:txBody>
      </p:sp>
      <p:sp>
        <p:nvSpPr>
          <p:cNvPr id="86031" name="Line 12"/>
          <p:cNvSpPr>
            <a:spLocks noChangeShapeType="1"/>
          </p:cNvSpPr>
          <p:nvPr/>
        </p:nvSpPr>
        <p:spPr bwMode="auto">
          <a:xfrm flipV="1">
            <a:off x="8502439" y="2805906"/>
            <a:ext cx="307112" cy="175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oAutofit/>
          </a:bodyPr>
          <a:lstStyle/>
          <a:p>
            <a:endParaRPr lang="nl-NL" sz="2205" dirty="0"/>
          </a:p>
        </p:txBody>
      </p:sp>
      <p:sp>
        <p:nvSpPr>
          <p:cNvPr id="86032" name="Text Box 13"/>
          <p:cNvSpPr txBox="1">
            <a:spLocks noChangeArrowheads="1"/>
          </p:cNvSpPr>
          <p:nvPr/>
        </p:nvSpPr>
        <p:spPr bwMode="auto">
          <a:xfrm>
            <a:off x="11298779" y="4450835"/>
            <a:ext cx="1092674" cy="215444"/>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000">
                <a:solidFill>
                  <a:schemeClr val="tx2"/>
                </a:solidFill>
                <a:latin typeface="Arial" charset="0"/>
              </a:defRPr>
            </a:lvl1pPr>
            <a:lvl2pPr marL="742950" indent="-285750">
              <a:defRPr sz="2000">
                <a:solidFill>
                  <a:schemeClr val="tx2"/>
                </a:solidFill>
                <a:latin typeface="Arial" charset="0"/>
              </a:defRPr>
            </a:lvl2pPr>
            <a:lvl3pPr marL="1143000" indent="-228600">
              <a:defRPr sz="2000">
                <a:solidFill>
                  <a:schemeClr val="tx2"/>
                </a:solidFill>
                <a:latin typeface="Arial" charset="0"/>
              </a:defRPr>
            </a:lvl3pPr>
            <a:lvl4pPr marL="1600200" indent="-228600">
              <a:defRPr sz="2000">
                <a:solidFill>
                  <a:schemeClr val="tx2"/>
                </a:solidFill>
                <a:latin typeface="Arial" charset="0"/>
              </a:defRPr>
            </a:lvl4pPr>
            <a:lvl5pPr marL="2057400" indent="-228600">
              <a:defRPr sz="2000">
                <a:solidFill>
                  <a:schemeClr val="tx2"/>
                </a:solidFill>
                <a:latin typeface="Arial" charset="0"/>
              </a:defRPr>
            </a:lvl5pPr>
            <a:lvl6pPr marL="2514600" indent="-228600" algn="ctr" eaLnBrk="0" fontAlgn="base" hangingPunct="0">
              <a:spcBef>
                <a:spcPct val="0"/>
              </a:spcBef>
              <a:spcAft>
                <a:spcPct val="0"/>
              </a:spcAft>
              <a:defRPr sz="2000">
                <a:solidFill>
                  <a:schemeClr val="tx2"/>
                </a:solidFill>
                <a:latin typeface="Arial" charset="0"/>
              </a:defRPr>
            </a:lvl6pPr>
            <a:lvl7pPr marL="2971800" indent="-228600" algn="ctr" eaLnBrk="0" fontAlgn="base" hangingPunct="0">
              <a:spcBef>
                <a:spcPct val="0"/>
              </a:spcBef>
              <a:spcAft>
                <a:spcPct val="0"/>
              </a:spcAft>
              <a:defRPr sz="2000">
                <a:solidFill>
                  <a:schemeClr val="tx2"/>
                </a:solidFill>
                <a:latin typeface="Arial" charset="0"/>
              </a:defRPr>
            </a:lvl7pPr>
            <a:lvl8pPr marL="3429000" indent="-228600" algn="ctr" eaLnBrk="0" fontAlgn="base" hangingPunct="0">
              <a:spcBef>
                <a:spcPct val="0"/>
              </a:spcBef>
              <a:spcAft>
                <a:spcPct val="0"/>
              </a:spcAft>
              <a:defRPr sz="2000">
                <a:solidFill>
                  <a:schemeClr val="tx2"/>
                </a:solidFill>
                <a:latin typeface="Arial" charset="0"/>
              </a:defRPr>
            </a:lvl8pPr>
            <a:lvl9pPr marL="3886200" indent="-228600" algn="ctr" eaLnBrk="0" fontAlgn="base" hangingPunct="0">
              <a:spcBef>
                <a:spcPct val="0"/>
              </a:spcBef>
              <a:spcAft>
                <a:spcPct val="0"/>
              </a:spcAft>
              <a:defRPr sz="2000">
                <a:solidFill>
                  <a:schemeClr val="tx2"/>
                </a:solidFill>
                <a:latin typeface="Arial" charset="0"/>
              </a:defRPr>
            </a:lvl9pPr>
          </a:lstStyle>
          <a:p>
            <a:pPr algn="ctr">
              <a:spcBef>
                <a:spcPct val="10000"/>
              </a:spcBef>
            </a:pPr>
            <a:r>
              <a:rPr lang="nl-NL" sz="1400" b="1" dirty="0" err="1">
                <a:solidFill>
                  <a:schemeClr val="tx1"/>
                </a:solidFill>
                <a:latin typeface="SimonKucher" panose="020B0604020202020204" charset="0"/>
                <a:cs typeface="SimonKucher" panose="020B0604020202020204" charset="0"/>
              </a:rPr>
              <a:t>Cost</a:t>
            </a:r>
            <a:endParaRPr lang="nl-NL" sz="1400" b="1" dirty="0">
              <a:solidFill>
                <a:schemeClr val="tx1"/>
              </a:solidFill>
              <a:latin typeface="SimonKucher" panose="020B0604020202020204" charset="0"/>
              <a:cs typeface="SimonKucher" panose="020B0604020202020204" charset="0"/>
            </a:endParaRPr>
          </a:p>
        </p:txBody>
      </p:sp>
      <p:sp>
        <p:nvSpPr>
          <p:cNvPr id="86033" name="Rectangle 14"/>
          <p:cNvSpPr>
            <a:spLocks noChangeArrowheads="1"/>
          </p:cNvSpPr>
          <p:nvPr/>
        </p:nvSpPr>
        <p:spPr bwMode="auto">
          <a:xfrm>
            <a:off x="11331107" y="4722073"/>
            <a:ext cx="1018320" cy="996529"/>
          </a:xfrm>
          <a:prstGeom prst="rect">
            <a:avLst/>
          </a:prstGeom>
          <a:solidFill>
            <a:srgbClr val="808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oAutofit/>
          </a:bodyPr>
          <a:lstStyle/>
          <a:p>
            <a:endParaRPr lang="nl-NL" sz="2205" dirty="0"/>
          </a:p>
        </p:txBody>
      </p:sp>
      <p:sp>
        <p:nvSpPr>
          <p:cNvPr id="86034" name="Text Box 15"/>
          <p:cNvSpPr txBox="1">
            <a:spLocks noChangeArrowheads="1"/>
          </p:cNvSpPr>
          <p:nvPr/>
        </p:nvSpPr>
        <p:spPr bwMode="auto">
          <a:xfrm>
            <a:off x="7325714" y="2886402"/>
            <a:ext cx="1318967" cy="202991"/>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000">
                <a:solidFill>
                  <a:schemeClr val="tx2"/>
                </a:solidFill>
                <a:latin typeface="Arial" charset="0"/>
              </a:defRPr>
            </a:lvl1pPr>
            <a:lvl2pPr marL="742950" indent="-285750">
              <a:defRPr sz="2000">
                <a:solidFill>
                  <a:schemeClr val="tx2"/>
                </a:solidFill>
                <a:latin typeface="Arial" charset="0"/>
              </a:defRPr>
            </a:lvl2pPr>
            <a:lvl3pPr marL="1143000" indent="-228600">
              <a:defRPr sz="2000">
                <a:solidFill>
                  <a:schemeClr val="tx2"/>
                </a:solidFill>
                <a:latin typeface="Arial" charset="0"/>
              </a:defRPr>
            </a:lvl3pPr>
            <a:lvl4pPr marL="1600200" indent="-228600">
              <a:defRPr sz="2000">
                <a:solidFill>
                  <a:schemeClr val="tx2"/>
                </a:solidFill>
                <a:latin typeface="Arial" charset="0"/>
              </a:defRPr>
            </a:lvl4pPr>
            <a:lvl5pPr marL="2057400" indent="-228600">
              <a:defRPr sz="2000">
                <a:solidFill>
                  <a:schemeClr val="tx2"/>
                </a:solidFill>
                <a:latin typeface="Arial" charset="0"/>
              </a:defRPr>
            </a:lvl5pPr>
            <a:lvl6pPr marL="2514600" indent="-228600" algn="ctr" eaLnBrk="0" fontAlgn="base" hangingPunct="0">
              <a:spcBef>
                <a:spcPct val="0"/>
              </a:spcBef>
              <a:spcAft>
                <a:spcPct val="0"/>
              </a:spcAft>
              <a:defRPr sz="2000">
                <a:solidFill>
                  <a:schemeClr val="tx2"/>
                </a:solidFill>
                <a:latin typeface="Arial" charset="0"/>
              </a:defRPr>
            </a:lvl6pPr>
            <a:lvl7pPr marL="2971800" indent="-228600" algn="ctr" eaLnBrk="0" fontAlgn="base" hangingPunct="0">
              <a:spcBef>
                <a:spcPct val="0"/>
              </a:spcBef>
              <a:spcAft>
                <a:spcPct val="0"/>
              </a:spcAft>
              <a:defRPr sz="2000">
                <a:solidFill>
                  <a:schemeClr val="tx2"/>
                </a:solidFill>
                <a:latin typeface="Arial" charset="0"/>
              </a:defRPr>
            </a:lvl7pPr>
            <a:lvl8pPr marL="3429000" indent="-228600" algn="ctr" eaLnBrk="0" fontAlgn="base" hangingPunct="0">
              <a:spcBef>
                <a:spcPct val="0"/>
              </a:spcBef>
              <a:spcAft>
                <a:spcPct val="0"/>
              </a:spcAft>
              <a:defRPr sz="2000">
                <a:solidFill>
                  <a:schemeClr val="tx2"/>
                </a:solidFill>
                <a:latin typeface="Arial" charset="0"/>
              </a:defRPr>
            </a:lvl8pPr>
            <a:lvl9pPr marL="3886200" indent="-228600" algn="ctr" eaLnBrk="0" fontAlgn="base" hangingPunct="0">
              <a:spcBef>
                <a:spcPct val="0"/>
              </a:spcBef>
              <a:spcAft>
                <a:spcPct val="0"/>
              </a:spcAft>
              <a:defRPr sz="2000">
                <a:solidFill>
                  <a:schemeClr val="tx2"/>
                </a:solidFill>
                <a:latin typeface="Arial" charset="0"/>
              </a:defRPr>
            </a:lvl9pPr>
          </a:lstStyle>
          <a:p>
            <a:pPr algn="ctr">
              <a:spcBef>
                <a:spcPct val="50000"/>
              </a:spcBef>
            </a:pPr>
            <a:r>
              <a:rPr lang="nl-NL" sz="1323" b="1" dirty="0">
                <a:solidFill>
                  <a:schemeClr val="bg1"/>
                </a:solidFill>
              </a:rPr>
              <a:t>1200 €</a:t>
            </a:r>
          </a:p>
        </p:txBody>
      </p:sp>
      <p:sp>
        <p:nvSpPr>
          <p:cNvPr id="86035" name="Text Box 16"/>
          <p:cNvSpPr txBox="1">
            <a:spLocks noChangeArrowheads="1"/>
          </p:cNvSpPr>
          <p:nvPr/>
        </p:nvSpPr>
        <p:spPr bwMode="auto">
          <a:xfrm>
            <a:off x="11188865" y="4753572"/>
            <a:ext cx="1318967" cy="202991"/>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000">
                <a:solidFill>
                  <a:schemeClr val="tx2"/>
                </a:solidFill>
                <a:latin typeface="Arial" charset="0"/>
              </a:defRPr>
            </a:lvl1pPr>
            <a:lvl2pPr marL="742950" indent="-285750">
              <a:defRPr sz="2000">
                <a:solidFill>
                  <a:schemeClr val="tx2"/>
                </a:solidFill>
                <a:latin typeface="Arial" charset="0"/>
              </a:defRPr>
            </a:lvl2pPr>
            <a:lvl3pPr marL="1143000" indent="-228600">
              <a:defRPr sz="2000">
                <a:solidFill>
                  <a:schemeClr val="tx2"/>
                </a:solidFill>
                <a:latin typeface="Arial" charset="0"/>
              </a:defRPr>
            </a:lvl3pPr>
            <a:lvl4pPr marL="1600200" indent="-228600">
              <a:defRPr sz="2000">
                <a:solidFill>
                  <a:schemeClr val="tx2"/>
                </a:solidFill>
                <a:latin typeface="Arial" charset="0"/>
              </a:defRPr>
            </a:lvl4pPr>
            <a:lvl5pPr marL="2057400" indent="-228600">
              <a:defRPr sz="2000">
                <a:solidFill>
                  <a:schemeClr val="tx2"/>
                </a:solidFill>
                <a:latin typeface="Arial" charset="0"/>
              </a:defRPr>
            </a:lvl5pPr>
            <a:lvl6pPr marL="2514600" indent="-228600" algn="ctr" eaLnBrk="0" fontAlgn="base" hangingPunct="0">
              <a:spcBef>
                <a:spcPct val="0"/>
              </a:spcBef>
              <a:spcAft>
                <a:spcPct val="0"/>
              </a:spcAft>
              <a:defRPr sz="2000">
                <a:solidFill>
                  <a:schemeClr val="tx2"/>
                </a:solidFill>
                <a:latin typeface="Arial" charset="0"/>
              </a:defRPr>
            </a:lvl6pPr>
            <a:lvl7pPr marL="2971800" indent="-228600" algn="ctr" eaLnBrk="0" fontAlgn="base" hangingPunct="0">
              <a:spcBef>
                <a:spcPct val="0"/>
              </a:spcBef>
              <a:spcAft>
                <a:spcPct val="0"/>
              </a:spcAft>
              <a:defRPr sz="2000">
                <a:solidFill>
                  <a:schemeClr val="tx2"/>
                </a:solidFill>
                <a:latin typeface="Arial" charset="0"/>
              </a:defRPr>
            </a:lvl7pPr>
            <a:lvl8pPr marL="3429000" indent="-228600" algn="ctr" eaLnBrk="0" fontAlgn="base" hangingPunct="0">
              <a:spcBef>
                <a:spcPct val="0"/>
              </a:spcBef>
              <a:spcAft>
                <a:spcPct val="0"/>
              </a:spcAft>
              <a:defRPr sz="2000">
                <a:solidFill>
                  <a:schemeClr val="tx2"/>
                </a:solidFill>
                <a:latin typeface="Arial" charset="0"/>
              </a:defRPr>
            </a:lvl8pPr>
            <a:lvl9pPr marL="3886200" indent="-228600" algn="ctr" eaLnBrk="0" fontAlgn="base" hangingPunct="0">
              <a:spcBef>
                <a:spcPct val="0"/>
              </a:spcBef>
              <a:spcAft>
                <a:spcPct val="0"/>
              </a:spcAft>
              <a:defRPr sz="2000">
                <a:solidFill>
                  <a:schemeClr val="tx2"/>
                </a:solidFill>
                <a:latin typeface="Arial" charset="0"/>
              </a:defRPr>
            </a:lvl9pPr>
          </a:lstStyle>
          <a:p>
            <a:pPr algn="ctr">
              <a:spcBef>
                <a:spcPct val="50000"/>
              </a:spcBef>
            </a:pPr>
            <a:r>
              <a:rPr lang="nl-NL" sz="1323" b="1" dirty="0">
                <a:solidFill>
                  <a:schemeClr val="bg1"/>
                </a:solidFill>
              </a:rPr>
              <a:t>20 €</a:t>
            </a:r>
          </a:p>
        </p:txBody>
      </p:sp>
      <p:sp>
        <p:nvSpPr>
          <p:cNvPr id="86036" name="Line 17"/>
          <p:cNvSpPr>
            <a:spLocks noChangeShapeType="1"/>
          </p:cNvSpPr>
          <p:nvPr/>
        </p:nvSpPr>
        <p:spPr bwMode="auto">
          <a:xfrm flipV="1">
            <a:off x="10422700" y="4722073"/>
            <a:ext cx="908406" cy="175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oAutofit/>
          </a:bodyPr>
          <a:lstStyle/>
          <a:p>
            <a:endParaRPr lang="nl-NL" sz="2205" dirty="0"/>
          </a:p>
        </p:txBody>
      </p:sp>
      <p:sp>
        <p:nvSpPr>
          <p:cNvPr id="86037" name="Rectangle 18"/>
          <p:cNvSpPr>
            <a:spLocks noChangeArrowheads="1"/>
          </p:cNvSpPr>
          <p:nvPr/>
        </p:nvSpPr>
        <p:spPr bwMode="auto">
          <a:xfrm>
            <a:off x="9410846" y="4592579"/>
            <a:ext cx="1011855" cy="1126023"/>
          </a:xfrm>
          <a:prstGeom prst="rect">
            <a:avLst/>
          </a:prstGeom>
          <a:solidFill>
            <a:srgbClr val="808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oAutofit/>
          </a:bodyPr>
          <a:lstStyle/>
          <a:p>
            <a:endParaRPr lang="nl-NL" sz="2205" dirty="0"/>
          </a:p>
        </p:txBody>
      </p:sp>
      <p:sp>
        <p:nvSpPr>
          <p:cNvPr id="86038" name="Text Box 19"/>
          <p:cNvSpPr txBox="1">
            <a:spLocks noChangeArrowheads="1"/>
          </p:cNvSpPr>
          <p:nvPr/>
        </p:nvSpPr>
        <p:spPr bwMode="auto">
          <a:xfrm>
            <a:off x="9216880" y="4324841"/>
            <a:ext cx="1370691" cy="215444"/>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defRPr sz="2000">
                <a:solidFill>
                  <a:schemeClr val="tx2"/>
                </a:solidFill>
                <a:latin typeface="Arial" charset="0"/>
              </a:defRPr>
            </a:lvl1pPr>
            <a:lvl2pPr marL="742950" indent="-285750">
              <a:defRPr sz="2000">
                <a:solidFill>
                  <a:schemeClr val="tx2"/>
                </a:solidFill>
                <a:latin typeface="Arial" charset="0"/>
              </a:defRPr>
            </a:lvl2pPr>
            <a:lvl3pPr marL="1143000" indent="-228600">
              <a:defRPr sz="2000">
                <a:solidFill>
                  <a:schemeClr val="tx2"/>
                </a:solidFill>
                <a:latin typeface="Arial" charset="0"/>
              </a:defRPr>
            </a:lvl3pPr>
            <a:lvl4pPr marL="1600200" indent="-228600">
              <a:defRPr sz="2000">
                <a:solidFill>
                  <a:schemeClr val="tx2"/>
                </a:solidFill>
                <a:latin typeface="Arial" charset="0"/>
              </a:defRPr>
            </a:lvl4pPr>
            <a:lvl5pPr marL="2057400" indent="-228600">
              <a:defRPr sz="2000">
                <a:solidFill>
                  <a:schemeClr val="tx2"/>
                </a:solidFill>
                <a:latin typeface="Arial" charset="0"/>
              </a:defRPr>
            </a:lvl5pPr>
            <a:lvl6pPr marL="2514600" indent="-228600" algn="ctr" eaLnBrk="0" fontAlgn="base" hangingPunct="0">
              <a:spcBef>
                <a:spcPct val="0"/>
              </a:spcBef>
              <a:spcAft>
                <a:spcPct val="0"/>
              </a:spcAft>
              <a:defRPr sz="2000">
                <a:solidFill>
                  <a:schemeClr val="tx2"/>
                </a:solidFill>
                <a:latin typeface="Arial" charset="0"/>
              </a:defRPr>
            </a:lvl6pPr>
            <a:lvl7pPr marL="2971800" indent="-228600" algn="ctr" eaLnBrk="0" fontAlgn="base" hangingPunct="0">
              <a:spcBef>
                <a:spcPct val="0"/>
              </a:spcBef>
              <a:spcAft>
                <a:spcPct val="0"/>
              </a:spcAft>
              <a:defRPr sz="2000">
                <a:solidFill>
                  <a:schemeClr val="tx2"/>
                </a:solidFill>
                <a:latin typeface="Arial" charset="0"/>
              </a:defRPr>
            </a:lvl7pPr>
            <a:lvl8pPr marL="3429000" indent="-228600" algn="ctr" eaLnBrk="0" fontAlgn="base" hangingPunct="0">
              <a:spcBef>
                <a:spcPct val="0"/>
              </a:spcBef>
              <a:spcAft>
                <a:spcPct val="0"/>
              </a:spcAft>
              <a:defRPr sz="2000">
                <a:solidFill>
                  <a:schemeClr val="tx2"/>
                </a:solidFill>
                <a:latin typeface="Arial" charset="0"/>
              </a:defRPr>
            </a:lvl8pPr>
            <a:lvl9pPr marL="3886200" indent="-228600" algn="ctr" eaLnBrk="0" fontAlgn="base" hangingPunct="0">
              <a:spcBef>
                <a:spcPct val="0"/>
              </a:spcBef>
              <a:spcAft>
                <a:spcPct val="0"/>
              </a:spcAft>
              <a:defRPr sz="2000">
                <a:solidFill>
                  <a:schemeClr val="tx2"/>
                </a:solidFill>
                <a:latin typeface="Arial" charset="0"/>
              </a:defRPr>
            </a:lvl9pPr>
          </a:lstStyle>
          <a:p>
            <a:pPr algn="ctr">
              <a:spcBef>
                <a:spcPct val="10000"/>
              </a:spcBef>
            </a:pPr>
            <a:r>
              <a:rPr lang="nl-NL" sz="1400" b="1" dirty="0" err="1">
                <a:solidFill>
                  <a:schemeClr val="tx1"/>
                </a:solidFill>
                <a:latin typeface="SimonKucher" panose="020B0604020202020204" charset="0"/>
                <a:cs typeface="SimonKucher" panose="020B0604020202020204" charset="0"/>
              </a:rPr>
              <a:t>Cost</a:t>
            </a:r>
            <a:r>
              <a:rPr lang="nl-NL" sz="1400" b="1" dirty="0">
                <a:solidFill>
                  <a:schemeClr val="tx1"/>
                </a:solidFill>
                <a:latin typeface="SimonKucher" panose="020B0604020202020204" charset="0"/>
                <a:cs typeface="SimonKucher" panose="020B0604020202020204" charset="0"/>
              </a:rPr>
              <a:t>-Plus</a:t>
            </a:r>
          </a:p>
        </p:txBody>
      </p:sp>
      <p:sp>
        <p:nvSpPr>
          <p:cNvPr id="86039" name="Line 20"/>
          <p:cNvSpPr>
            <a:spLocks noChangeShapeType="1"/>
          </p:cNvSpPr>
          <p:nvPr/>
        </p:nvSpPr>
        <p:spPr bwMode="auto">
          <a:xfrm flipV="1">
            <a:off x="8809552" y="4594329"/>
            <a:ext cx="601294" cy="175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oAutofit/>
          </a:bodyPr>
          <a:lstStyle/>
          <a:p>
            <a:endParaRPr lang="nl-NL" sz="2205" dirty="0"/>
          </a:p>
        </p:txBody>
      </p:sp>
      <p:sp>
        <p:nvSpPr>
          <p:cNvPr id="86040" name="AutoShape 21"/>
          <p:cNvSpPr>
            <a:spLocks/>
          </p:cNvSpPr>
          <p:nvPr/>
        </p:nvSpPr>
        <p:spPr bwMode="auto">
          <a:xfrm>
            <a:off x="8809552" y="2805906"/>
            <a:ext cx="294181" cy="1791923"/>
          </a:xfrm>
          <a:prstGeom prst="rightBrace">
            <a:avLst>
              <a:gd name="adj1" fmla="val 53972"/>
              <a:gd name="adj2" fmla="val 50000"/>
            </a:avLst>
          </a:prstGeom>
          <a:noFill/>
          <a:ln w="28575">
            <a:solidFill>
              <a:srgbClr val="C8004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noAutofit/>
          </a:bodyPr>
          <a:lstStyle/>
          <a:p>
            <a:endParaRPr lang="nl-NL" sz="2205" dirty="0"/>
          </a:p>
        </p:txBody>
      </p:sp>
      <p:sp>
        <p:nvSpPr>
          <p:cNvPr id="86041" name="Text Box 22"/>
          <p:cNvSpPr txBox="1">
            <a:spLocks noChangeArrowheads="1"/>
          </p:cNvSpPr>
          <p:nvPr/>
        </p:nvSpPr>
        <p:spPr bwMode="auto">
          <a:xfrm>
            <a:off x="9216880" y="3580710"/>
            <a:ext cx="1907330" cy="215444"/>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000">
                <a:solidFill>
                  <a:schemeClr val="tx2"/>
                </a:solidFill>
                <a:latin typeface="Arial" charset="0"/>
              </a:defRPr>
            </a:lvl1pPr>
            <a:lvl2pPr marL="742950" indent="-285750">
              <a:defRPr sz="2000">
                <a:solidFill>
                  <a:schemeClr val="tx2"/>
                </a:solidFill>
                <a:latin typeface="Arial" charset="0"/>
              </a:defRPr>
            </a:lvl2pPr>
            <a:lvl3pPr marL="1143000" indent="-228600">
              <a:defRPr sz="2000">
                <a:solidFill>
                  <a:schemeClr val="tx2"/>
                </a:solidFill>
                <a:latin typeface="Arial" charset="0"/>
              </a:defRPr>
            </a:lvl3pPr>
            <a:lvl4pPr marL="1600200" indent="-228600">
              <a:defRPr sz="2000">
                <a:solidFill>
                  <a:schemeClr val="tx2"/>
                </a:solidFill>
                <a:latin typeface="Arial" charset="0"/>
              </a:defRPr>
            </a:lvl4pPr>
            <a:lvl5pPr marL="2057400" indent="-228600">
              <a:defRPr sz="2000">
                <a:solidFill>
                  <a:schemeClr val="tx2"/>
                </a:solidFill>
                <a:latin typeface="Arial" charset="0"/>
              </a:defRPr>
            </a:lvl5pPr>
            <a:lvl6pPr marL="2514600" indent="-228600" algn="ctr" eaLnBrk="0" fontAlgn="base" hangingPunct="0">
              <a:spcBef>
                <a:spcPct val="0"/>
              </a:spcBef>
              <a:spcAft>
                <a:spcPct val="0"/>
              </a:spcAft>
              <a:defRPr sz="2000">
                <a:solidFill>
                  <a:schemeClr val="tx2"/>
                </a:solidFill>
                <a:latin typeface="Arial" charset="0"/>
              </a:defRPr>
            </a:lvl6pPr>
            <a:lvl7pPr marL="2971800" indent="-228600" algn="ctr" eaLnBrk="0" fontAlgn="base" hangingPunct="0">
              <a:spcBef>
                <a:spcPct val="0"/>
              </a:spcBef>
              <a:spcAft>
                <a:spcPct val="0"/>
              </a:spcAft>
              <a:defRPr sz="2000">
                <a:solidFill>
                  <a:schemeClr val="tx2"/>
                </a:solidFill>
                <a:latin typeface="Arial" charset="0"/>
              </a:defRPr>
            </a:lvl7pPr>
            <a:lvl8pPr marL="3429000" indent="-228600" algn="ctr" eaLnBrk="0" fontAlgn="base" hangingPunct="0">
              <a:spcBef>
                <a:spcPct val="0"/>
              </a:spcBef>
              <a:spcAft>
                <a:spcPct val="0"/>
              </a:spcAft>
              <a:defRPr sz="2000">
                <a:solidFill>
                  <a:schemeClr val="tx2"/>
                </a:solidFill>
                <a:latin typeface="Arial" charset="0"/>
              </a:defRPr>
            </a:lvl8pPr>
            <a:lvl9pPr marL="3886200" indent="-228600" algn="ctr" eaLnBrk="0" fontAlgn="base" hangingPunct="0">
              <a:spcBef>
                <a:spcPct val="0"/>
              </a:spcBef>
              <a:spcAft>
                <a:spcPct val="0"/>
              </a:spcAft>
              <a:defRPr sz="2000">
                <a:solidFill>
                  <a:schemeClr val="tx2"/>
                </a:solidFill>
                <a:latin typeface="Arial" charset="0"/>
              </a:defRPr>
            </a:lvl9pPr>
          </a:lstStyle>
          <a:p>
            <a:pPr algn="l">
              <a:spcBef>
                <a:spcPct val="10000"/>
              </a:spcBef>
            </a:pPr>
            <a:r>
              <a:rPr lang="nl-NL" sz="1400" b="1" dirty="0">
                <a:solidFill>
                  <a:srgbClr val="C80041"/>
                </a:solidFill>
                <a:latin typeface="SimonKucher" panose="020B0604020202020204" charset="0"/>
                <a:cs typeface="SimonKucher" panose="020B0604020202020204" charset="0"/>
              </a:rPr>
              <a:t>Profit </a:t>
            </a:r>
            <a:r>
              <a:rPr lang="nl-NL" sz="1400" b="1" dirty="0" err="1">
                <a:solidFill>
                  <a:srgbClr val="C80041"/>
                </a:solidFill>
                <a:latin typeface="SimonKucher" panose="020B0604020202020204" charset="0"/>
                <a:cs typeface="SimonKucher" panose="020B0604020202020204" charset="0"/>
              </a:rPr>
              <a:t>potential</a:t>
            </a:r>
            <a:endParaRPr lang="nl-NL" sz="1400" b="1" dirty="0">
              <a:solidFill>
                <a:srgbClr val="C80041"/>
              </a:solidFill>
              <a:latin typeface="SimonKucher" panose="020B0604020202020204" charset="0"/>
              <a:cs typeface="SimonKucher" panose="020B0604020202020204" charset="0"/>
            </a:endParaRPr>
          </a:p>
        </p:txBody>
      </p:sp>
      <p:sp>
        <p:nvSpPr>
          <p:cNvPr id="35" name="©COLOURBOX_2289829_ppt.jpg">
            <a:extLst>
              <a:ext uri="{FF2B5EF4-FFF2-40B4-BE49-F238E27FC236}">
                <a16:creationId xmlns:a16="http://schemas.microsoft.com/office/drawing/2014/main" id="{542AB18B-2CFB-1D05-9A96-0A612C58A17D}"/>
              </a:ext>
            </a:extLst>
          </p:cNvPr>
          <p:cNvSpPr txBox="1"/>
          <p:nvPr/>
        </p:nvSpPr>
        <p:spPr>
          <a:xfrm>
            <a:off x="586037" y="3727959"/>
            <a:ext cx="194811" cy="32245"/>
          </a:xfrm>
          <a:prstGeom prst="rect">
            <a:avLst/>
          </a:prstGeom>
          <a:noFill/>
        </p:spPr>
        <p:txBody>
          <a:bodyPr vert="horz" wrap="none" lIns="0" tIns="0" rIns="0" bIns="0" rtlCol="0" anchor="b">
            <a:spAutoFit/>
          </a:bodyPr>
          <a:lstStyle/>
          <a:p>
            <a:pPr algn="l">
              <a:spcAft>
                <a:spcPts val="600"/>
              </a:spcAft>
            </a:pPr>
            <a:r>
              <a:rPr lang="en-US" sz="500" dirty="0">
                <a:solidFill>
                  <a:srgbClr val="C0C0C0"/>
                </a:solidFill>
              </a:rPr>
              <a:t>COLOURBOX/-</a:t>
            </a:r>
          </a:p>
        </p:txBody>
      </p:sp>
      <p:cxnSp>
        <p:nvCxnSpPr>
          <p:cNvPr id="53" name="Straight Connector 52">
            <a:extLst>
              <a:ext uri="{FF2B5EF4-FFF2-40B4-BE49-F238E27FC236}">
                <a16:creationId xmlns:a16="http://schemas.microsoft.com/office/drawing/2014/main" id="{6CA98F65-7A66-B224-8E35-3D842843ECAD}"/>
              </a:ext>
            </a:extLst>
          </p:cNvPr>
          <p:cNvCxnSpPr/>
          <p:nvPr/>
        </p:nvCxnSpPr>
        <p:spPr>
          <a:xfrm>
            <a:off x="508102" y="1922840"/>
            <a:ext cx="666000" cy="0"/>
          </a:xfrm>
          <a:prstGeom prst="line">
            <a:avLst/>
          </a:prstGeom>
          <a:ln w="38100">
            <a:solidFill>
              <a:srgbClr val="C8004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14238F6-4DAC-6084-AD82-81B259DDC6EB}"/>
              </a:ext>
            </a:extLst>
          </p:cNvPr>
          <p:cNvCxnSpPr/>
          <p:nvPr/>
        </p:nvCxnSpPr>
        <p:spPr>
          <a:xfrm>
            <a:off x="508102" y="4443275"/>
            <a:ext cx="666000" cy="0"/>
          </a:xfrm>
          <a:prstGeom prst="line">
            <a:avLst/>
          </a:prstGeom>
          <a:ln w="38100">
            <a:solidFill>
              <a:srgbClr val="C8004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1ED07F7-2AB6-B87F-4AF8-99F5FAB08E8D}"/>
              </a:ext>
            </a:extLst>
          </p:cNvPr>
          <p:cNvCxnSpPr/>
          <p:nvPr/>
        </p:nvCxnSpPr>
        <p:spPr>
          <a:xfrm>
            <a:off x="6963686" y="1937354"/>
            <a:ext cx="666000" cy="0"/>
          </a:xfrm>
          <a:prstGeom prst="line">
            <a:avLst/>
          </a:prstGeom>
          <a:ln w="38100">
            <a:solidFill>
              <a:srgbClr val="C8004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7ADDF091-5ED5-3039-5FE2-F0E145258D76}"/>
              </a:ext>
            </a:extLst>
          </p:cNvPr>
          <p:cNvSpPr/>
          <p:nvPr>
            <p:custDataLst>
              <p:tags r:id="rId2"/>
            </p:custDataLst>
          </p:nvPr>
        </p:nvSpPr>
        <p:spPr>
          <a:xfrm>
            <a:off x="0" y="0"/>
            <a:ext cx="396000" cy="475785"/>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800" dirty="0">
                <a:solidFill>
                  <a:srgbClr val="FFFFFF"/>
                </a:solidFill>
              </a:rPr>
              <a:t>2</a:t>
            </a:r>
          </a:p>
        </p:txBody>
      </p:sp>
    </p:spTree>
    <p:extLst>
      <p:ext uri="{BB962C8B-B14F-4D97-AF65-F5344CB8AC3E}">
        <p14:creationId xmlns:p14="http://schemas.microsoft.com/office/powerpoint/2010/main" val="1969810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think-cell data - do not delete" hidden="1">
            <a:extLst>
              <a:ext uri="{FF2B5EF4-FFF2-40B4-BE49-F238E27FC236}">
                <a16:creationId xmlns:a16="http://schemas.microsoft.com/office/drawing/2014/main" id="{A2656CF3-F532-ACAD-0087-D721FB22C98F}"/>
              </a:ext>
            </a:extLst>
          </p:cNvPr>
          <p:cNvGraphicFramePr>
            <a:graphicFrameLocks noChangeAspect="1"/>
          </p:cNvGraphicFramePr>
          <p:nvPr>
            <p:custDataLst>
              <p:tags r:id="rId1"/>
            </p:custDataLst>
            <p:extLst>
              <p:ext uri="{D42A27DB-BD31-4B8C-83A1-F6EECF244321}">
                <p14:modId xmlns:p14="http://schemas.microsoft.com/office/powerpoint/2010/main" val="31365965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624" imgH="623" progId="TCLayout.ActiveDocument.1">
                  <p:embed/>
                </p:oleObj>
              </mc:Choice>
              <mc:Fallback>
                <p:oleObj name="think-cell Slide" r:id="rId4" imgW="624" imgH="623" progId="TCLayout.ActiveDocument.1">
                  <p:embed/>
                  <p:pic>
                    <p:nvPicPr>
                      <p:cNvPr id="35" name="think-cell data - do not delete" hidden="1">
                        <a:extLst>
                          <a:ext uri="{FF2B5EF4-FFF2-40B4-BE49-F238E27FC236}">
                            <a16:creationId xmlns:a16="http://schemas.microsoft.com/office/drawing/2014/main" id="{A2656CF3-F532-ACAD-0087-D721FB22C98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ext Placeholder 2">
            <a:extLst>
              <a:ext uri="{FF2B5EF4-FFF2-40B4-BE49-F238E27FC236}">
                <a16:creationId xmlns:a16="http://schemas.microsoft.com/office/drawing/2014/main" id="{79828538-5244-7246-FC91-3E6DFB5C2305}"/>
              </a:ext>
            </a:extLst>
          </p:cNvPr>
          <p:cNvSpPr>
            <a:spLocks noGrp="1"/>
          </p:cNvSpPr>
          <p:nvPr>
            <p:ph type="body" sz="quarter" idx="19"/>
          </p:nvPr>
        </p:nvSpPr>
        <p:spPr/>
        <p:txBody>
          <a:bodyPr/>
          <a:lstStyle/>
          <a:p>
            <a:r>
              <a:rPr lang="en-US" dirty="0"/>
              <a:t>Price setting</a:t>
            </a:r>
          </a:p>
        </p:txBody>
      </p:sp>
      <p:sp>
        <p:nvSpPr>
          <p:cNvPr id="30" name="Subtitle 29">
            <a:extLst>
              <a:ext uri="{FF2B5EF4-FFF2-40B4-BE49-F238E27FC236}">
                <a16:creationId xmlns:a16="http://schemas.microsoft.com/office/drawing/2014/main" id="{39F7EE52-EA68-21B6-3DDE-7FB0440AF086}"/>
              </a:ext>
            </a:extLst>
          </p:cNvPr>
          <p:cNvSpPr>
            <a:spLocks noGrp="1"/>
          </p:cNvSpPr>
          <p:nvPr>
            <p:ph type="subTitle" idx="13"/>
          </p:nvPr>
        </p:nvSpPr>
        <p:spPr>
          <a:xfrm>
            <a:off x="431800" y="1152000"/>
            <a:ext cx="12572376" cy="683551"/>
          </a:xfrm>
        </p:spPr>
        <p:txBody>
          <a:bodyPr/>
          <a:lstStyle/>
          <a:p>
            <a:r>
              <a:rPr lang="en-US" sz="1800" b="1" dirty="0"/>
              <a:t>% of respondents accepting price point</a:t>
            </a:r>
          </a:p>
          <a:p>
            <a:endParaRPr lang="nl-NL" sz="1800" dirty="0"/>
          </a:p>
        </p:txBody>
      </p:sp>
      <p:sp>
        <p:nvSpPr>
          <p:cNvPr id="9" name="Footer Placeholder 8">
            <a:extLst>
              <a:ext uri="{FF2B5EF4-FFF2-40B4-BE49-F238E27FC236}">
                <a16:creationId xmlns:a16="http://schemas.microsoft.com/office/drawing/2014/main" id="{FEE2DF06-2D4A-0A06-95A3-01B3B918A73F}"/>
              </a:ext>
            </a:extLst>
          </p:cNvPr>
          <p:cNvSpPr>
            <a:spLocks noGrp="1"/>
          </p:cNvSpPr>
          <p:nvPr>
            <p:ph type="ftr" sz="quarter" idx="17"/>
          </p:nvPr>
        </p:nvSpPr>
        <p:spPr/>
        <p:txBody>
          <a:bodyPr/>
          <a:lstStyle/>
          <a:p>
            <a:pPr defTabSz="888980"/>
            <a:r>
              <a:rPr lang="en-US"/>
              <a:t>Simon-Kucher | Pricing Excellence | Vereniging voor Mededingingsrecht | March 5th 2024</a:t>
            </a:r>
            <a:endParaRPr lang="de-DE" dirty="0"/>
          </a:p>
        </p:txBody>
      </p:sp>
      <p:sp>
        <p:nvSpPr>
          <p:cNvPr id="7" name="Text Placeholder 6">
            <a:extLst>
              <a:ext uri="{FF2B5EF4-FFF2-40B4-BE49-F238E27FC236}">
                <a16:creationId xmlns:a16="http://schemas.microsoft.com/office/drawing/2014/main" id="{D8D6769D-C69A-6760-5B42-54B8F9196B26}"/>
              </a:ext>
            </a:extLst>
          </p:cNvPr>
          <p:cNvSpPr>
            <a:spLocks noGrp="1"/>
          </p:cNvSpPr>
          <p:nvPr>
            <p:ph type="body" sz="quarter" idx="14"/>
          </p:nvPr>
        </p:nvSpPr>
        <p:spPr/>
        <p:txBody>
          <a:bodyPr/>
          <a:lstStyle/>
          <a:p>
            <a:r>
              <a:rPr lang="en-US" dirty="0"/>
              <a:t>Source: Simon-Kucher project database</a:t>
            </a:r>
            <a:endParaRPr lang="nl-NL" dirty="0">
              <a:solidFill>
                <a:schemeClr val="dk1"/>
              </a:solidFill>
            </a:endParaRPr>
          </a:p>
        </p:txBody>
      </p:sp>
      <p:sp>
        <p:nvSpPr>
          <p:cNvPr id="4" name="Title 3">
            <a:extLst>
              <a:ext uri="{FF2B5EF4-FFF2-40B4-BE49-F238E27FC236}">
                <a16:creationId xmlns:a16="http://schemas.microsoft.com/office/drawing/2014/main" id="{790EDE0A-7E92-6160-AC5C-8E0A5748755B}"/>
              </a:ext>
            </a:extLst>
          </p:cNvPr>
          <p:cNvSpPr>
            <a:spLocks noGrp="1"/>
          </p:cNvSpPr>
          <p:nvPr>
            <p:ph type="title"/>
          </p:nvPr>
        </p:nvSpPr>
        <p:spPr>
          <a:xfrm>
            <a:off x="431800" y="396415"/>
            <a:ext cx="10440352" cy="667362"/>
          </a:xfrm>
        </p:spPr>
        <p:txBody>
          <a:bodyPr vert="horz"/>
          <a:lstStyle/>
          <a:p>
            <a:r>
              <a:rPr lang="en-US" dirty="0"/>
              <a:t>Van </a:t>
            </a:r>
            <a:r>
              <a:rPr lang="en-US" dirty="0" err="1"/>
              <a:t>Westendorp</a:t>
            </a:r>
            <a:r>
              <a:rPr lang="en-US" dirty="0"/>
              <a:t> analysis is a scientific method to determine the consumer willingness-to-pay to identify optimal price points</a:t>
            </a:r>
          </a:p>
        </p:txBody>
      </p:sp>
      <p:sp>
        <p:nvSpPr>
          <p:cNvPr id="8" name="Rectangle 7">
            <a:extLst>
              <a:ext uri="{FF2B5EF4-FFF2-40B4-BE49-F238E27FC236}">
                <a16:creationId xmlns:a16="http://schemas.microsoft.com/office/drawing/2014/main" id="{1E0797F6-63F7-8BE7-DC45-8B6F894A5F69}"/>
              </a:ext>
            </a:extLst>
          </p:cNvPr>
          <p:cNvSpPr/>
          <p:nvPr>
            <p:custDataLst>
              <p:tags r:id="rId2"/>
            </p:custDataLst>
          </p:nvPr>
        </p:nvSpPr>
        <p:spPr>
          <a:xfrm>
            <a:off x="0" y="0"/>
            <a:ext cx="396000" cy="475785"/>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800" dirty="0">
                <a:solidFill>
                  <a:srgbClr val="FFFFFF"/>
                </a:solidFill>
              </a:rPr>
              <a:t>2</a:t>
            </a:r>
          </a:p>
        </p:txBody>
      </p:sp>
      <p:sp>
        <p:nvSpPr>
          <p:cNvPr id="37" name="TextBox 36">
            <a:extLst>
              <a:ext uri="{FF2B5EF4-FFF2-40B4-BE49-F238E27FC236}">
                <a16:creationId xmlns:a16="http://schemas.microsoft.com/office/drawing/2014/main" id="{61910956-55F3-C6AE-706F-DB23CEF5B758}"/>
              </a:ext>
            </a:extLst>
          </p:cNvPr>
          <p:cNvSpPr txBox="1"/>
          <p:nvPr/>
        </p:nvSpPr>
        <p:spPr>
          <a:xfrm>
            <a:off x="12192252" y="6282041"/>
            <a:ext cx="811472" cy="246221"/>
          </a:xfrm>
          <a:prstGeom prst="rect">
            <a:avLst/>
          </a:prstGeom>
          <a:noFill/>
        </p:spPr>
        <p:txBody>
          <a:bodyPr wrap="square" lIns="0" tIns="0" rIns="0" bIns="0" rtlCol="0">
            <a:spAutoFit/>
          </a:bodyPr>
          <a:lstStyle/>
          <a:p>
            <a:pPr algn="r" defTabSz="995491">
              <a:spcBef>
                <a:spcPts val="600"/>
              </a:spcBef>
            </a:pPr>
            <a:r>
              <a:rPr lang="en-US" sz="1600" b="1" dirty="0">
                <a:solidFill>
                  <a:srgbClr val="39322B"/>
                </a:solidFill>
              </a:rPr>
              <a:t>Price (€)</a:t>
            </a:r>
          </a:p>
        </p:txBody>
      </p:sp>
      <p:graphicFrame>
        <p:nvGraphicFramePr>
          <p:cNvPr id="6" name="Chart 5">
            <a:extLst>
              <a:ext uri="{FF2B5EF4-FFF2-40B4-BE49-F238E27FC236}">
                <a16:creationId xmlns:a16="http://schemas.microsoft.com/office/drawing/2014/main" id="{05A48F67-B441-F365-15EA-A6AEAA906EDC}"/>
              </a:ext>
            </a:extLst>
          </p:cNvPr>
          <p:cNvGraphicFramePr/>
          <p:nvPr>
            <p:extLst>
              <p:ext uri="{D42A27DB-BD31-4B8C-83A1-F6EECF244321}">
                <p14:modId xmlns:p14="http://schemas.microsoft.com/office/powerpoint/2010/main" val="2894625321"/>
              </p:ext>
            </p:extLst>
          </p:nvPr>
        </p:nvGraphicFramePr>
        <p:xfrm>
          <a:off x="433388" y="1512000"/>
          <a:ext cx="12852000" cy="5544000"/>
        </p:xfrm>
        <a:graphic>
          <a:graphicData uri="http://schemas.openxmlformats.org/drawingml/2006/chart">
            <c:chart xmlns:c="http://schemas.openxmlformats.org/drawingml/2006/chart" xmlns:r="http://schemas.openxmlformats.org/officeDocument/2006/relationships" r:id="rId6"/>
          </a:graphicData>
        </a:graphic>
      </p:graphicFrame>
      <p:sp>
        <p:nvSpPr>
          <p:cNvPr id="15" name="Oval 14">
            <a:extLst>
              <a:ext uri="{FF2B5EF4-FFF2-40B4-BE49-F238E27FC236}">
                <a16:creationId xmlns:a16="http://schemas.microsoft.com/office/drawing/2014/main" id="{167CB383-1D84-B858-CCD0-B8BDAD88C652}"/>
              </a:ext>
            </a:extLst>
          </p:cNvPr>
          <p:cNvSpPr/>
          <p:nvPr/>
        </p:nvSpPr>
        <p:spPr>
          <a:xfrm>
            <a:off x="4025877" y="2352445"/>
            <a:ext cx="387928" cy="1509670"/>
          </a:xfrm>
          <a:prstGeom prst="ellipse">
            <a:avLst/>
          </a:prstGeom>
          <a:noFill/>
          <a:ln w="28575">
            <a:solidFill>
              <a:srgbClr val="C8004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nl-NL" sz="1400" dirty="0" err="1">
              <a:solidFill>
                <a:schemeClr val="tx1"/>
              </a:solidFill>
            </a:endParaRPr>
          </a:p>
        </p:txBody>
      </p:sp>
      <p:sp>
        <p:nvSpPr>
          <p:cNvPr id="16" name="Rectangle 15">
            <a:extLst>
              <a:ext uri="{FF2B5EF4-FFF2-40B4-BE49-F238E27FC236}">
                <a16:creationId xmlns:a16="http://schemas.microsoft.com/office/drawing/2014/main" id="{0EC500A5-20BC-0D0E-7E31-CE6BB2527319}"/>
              </a:ext>
            </a:extLst>
          </p:cNvPr>
          <p:cNvSpPr/>
          <p:nvPr/>
        </p:nvSpPr>
        <p:spPr>
          <a:xfrm>
            <a:off x="11376530" y="1152000"/>
            <a:ext cx="1631445" cy="288145"/>
          </a:xfrm>
          <a:prstGeom prst="rect">
            <a:avLst/>
          </a:prstGeom>
          <a:solidFill>
            <a:schemeClr val="accent1">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108000" tIns="35999" rIns="108000" bIns="35999" numCol="1" spcCol="0" rtlCol="0" fromWordArt="0" anchor="ctr" anchorCtr="0" forceAA="0" compatLnSpc="1">
            <a:prstTxWarp prst="textNoShape">
              <a:avLst/>
            </a:prstTxWarp>
            <a:spAutoFit/>
          </a:bodyPr>
          <a:lstStyle/>
          <a:p>
            <a:pPr algn="r"/>
            <a:r>
              <a:rPr lang="nl-NL" sz="1400" b="1" dirty="0">
                <a:solidFill>
                  <a:srgbClr val="FFFFFF"/>
                </a:solidFill>
              </a:rPr>
              <a:t>Project </a:t>
            </a:r>
            <a:r>
              <a:rPr lang="nl-NL" sz="1400" b="1" dirty="0" err="1">
                <a:solidFill>
                  <a:srgbClr val="FFFFFF"/>
                </a:solidFill>
              </a:rPr>
              <a:t>example</a:t>
            </a:r>
            <a:endParaRPr lang="nl-NL" sz="1400" b="1" dirty="0">
              <a:solidFill>
                <a:srgbClr val="FFFFFF"/>
              </a:solidFill>
            </a:endParaRPr>
          </a:p>
        </p:txBody>
      </p:sp>
      <p:grpSp>
        <p:nvGrpSpPr>
          <p:cNvPr id="17" name="Group 16">
            <a:extLst>
              <a:ext uri="{FF2B5EF4-FFF2-40B4-BE49-F238E27FC236}">
                <a16:creationId xmlns:a16="http://schemas.microsoft.com/office/drawing/2014/main" id="{49766D45-4637-B012-A7E5-8904EA71108D}"/>
              </a:ext>
            </a:extLst>
          </p:cNvPr>
          <p:cNvGrpSpPr/>
          <p:nvPr/>
        </p:nvGrpSpPr>
        <p:grpSpPr>
          <a:xfrm>
            <a:off x="4428129" y="2556276"/>
            <a:ext cx="3202760" cy="803246"/>
            <a:chOff x="280670" y="5080000"/>
            <a:chExt cx="3202760" cy="803246"/>
          </a:xfrm>
          <a:solidFill>
            <a:srgbClr val="C80041"/>
          </a:solidFill>
        </p:grpSpPr>
        <p:sp>
          <p:nvSpPr>
            <p:cNvPr id="10" name="Rectangle: Rounded Corners 9">
              <a:extLst>
                <a:ext uri="{FF2B5EF4-FFF2-40B4-BE49-F238E27FC236}">
                  <a16:creationId xmlns:a16="http://schemas.microsoft.com/office/drawing/2014/main" id="{2349FCE3-B3AF-A1E8-C23B-60CE3772753B}"/>
                </a:ext>
              </a:extLst>
            </p:cNvPr>
            <p:cNvSpPr/>
            <p:nvPr/>
          </p:nvSpPr>
          <p:spPr>
            <a:xfrm>
              <a:off x="406400" y="5080000"/>
              <a:ext cx="3077030" cy="803246"/>
            </a:xfrm>
            <a:prstGeom prst="roundRect">
              <a:avLst>
                <a:gd name="adj" fmla="val 4866"/>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lang="nl-NL" sz="1400" b="1" dirty="0"/>
                <a:t>Significant </a:t>
              </a:r>
              <a:r>
                <a:rPr lang="nl-NL" sz="1400" b="1" dirty="0" err="1"/>
                <a:t>price</a:t>
              </a:r>
              <a:r>
                <a:rPr lang="nl-NL" sz="1400" b="1" dirty="0"/>
                <a:t> </a:t>
              </a:r>
              <a:r>
                <a:rPr lang="nl-NL" sz="1400" b="1" dirty="0" err="1"/>
                <a:t>threshold</a:t>
              </a:r>
              <a:r>
                <a:rPr lang="nl-NL" sz="1400" b="1" dirty="0"/>
                <a:t>: </a:t>
              </a:r>
              <a:r>
                <a:rPr lang="nl-NL" sz="1400" dirty="0" err="1"/>
                <a:t>Offering</a:t>
              </a:r>
              <a:r>
                <a:rPr lang="nl-NL" sz="1400" dirty="0"/>
                <a:t> </a:t>
              </a:r>
              <a:r>
                <a:rPr lang="nl-NL" sz="1400" dirty="0" err="1"/>
                <a:t>products</a:t>
              </a:r>
              <a:r>
                <a:rPr lang="nl-NL" sz="1400" dirty="0"/>
                <a:t> </a:t>
              </a:r>
              <a:r>
                <a:rPr lang="nl-NL" sz="1400" dirty="0" err="1"/>
                <a:t>above</a:t>
              </a:r>
              <a:r>
                <a:rPr lang="nl-NL" sz="1400" dirty="0"/>
                <a:t> €200 </a:t>
              </a:r>
              <a:r>
                <a:rPr lang="nl-NL" sz="1400" dirty="0" err="1"/>
                <a:t>will</a:t>
              </a:r>
              <a:r>
                <a:rPr lang="nl-NL" sz="1400" dirty="0"/>
                <a:t> </a:t>
              </a:r>
              <a:r>
                <a:rPr lang="nl-NL" sz="1400" dirty="0" err="1"/>
                <a:t>decrease</a:t>
              </a:r>
              <a:r>
                <a:rPr lang="nl-NL" sz="1400" dirty="0"/>
                <a:t> </a:t>
              </a:r>
              <a:r>
                <a:rPr lang="nl-NL" sz="1400" dirty="0" err="1"/>
                <a:t>demand</a:t>
              </a:r>
              <a:r>
                <a:rPr lang="nl-NL" sz="1400" dirty="0"/>
                <a:t> </a:t>
              </a:r>
              <a:r>
                <a:rPr lang="nl-NL" sz="1400" dirty="0" err="1"/>
                <a:t>significantly</a:t>
              </a:r>
              <a:endParaRPr lang="nl-NL" sz="1400" dirty="0"/>
            </a:p>
          </p:txBody>
        </p:sp>
        <p:sp>
          <p:nvSpPr>
            <p:cNvPr id="14" name="Isosceles Triangle 13">
              <a:extLst>
                <a:ext uri="{FF2B5EF4-FFF2-40B4-BE49-F238E27FC236}">
                  <a16:creationId xmlns:a16="http://schemas.microsoft.com/office/drawing/2014/main" id="{F94E39E0-464A-979C-5885-C7D4605D36FE}"/>
                </a:ext>
              </a:extLst>
            </p:cNvPr>
            <p:cNvSpPr/>
            <p:nvPr/>
          </p:nvSpPr>
          <p:spPr>
            <a:xfrm rot="16200000">
              <a:off x="217805" y="5283200"/>
              <a:ext cx="251460" cy="125730"/>
            </a:xfrm>
            <a:prstGeom prst="triangle">
              <a:avLst>
                <a:gd name="adj" fmla="val 50000"/>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nl-NL" sz="1400" dirty="0" err="1">
                <a:solidFill>
                  <a:schemeClr val="tx1"/>
                </a:solidFill>
              </a:endParaRPr>
            </a:p>
          </p:txBody>
        </p:sp>
      </p:grpSp>
      <p:sp>
        <p:nvSpPr>
          <p:cNvPr id="33" name="Slide Number Placeholder 32">
            <a:extLst>
              <a:ext uri="{FF2B5EF4-FFF2-40B4-BE49-F238E27FC236}">
                <a16:creationId xmlns:a16="http://schemas.microsoft.com/office/drawing/2014/main" id="{8E7F0F2F-04B5-0A3E-FBDB-2FDF77039C99}"/>
              </a:ext>
            </a:extLst>
          </p:cNvPr>
          <p:cNvSpPr>
            <a:spLocks noGrp="1"/>
          </p:cNvSpPr>
          <p:nvPr>
            <p:ph type="sldNum" sz="quarter" idx="18"/>
          </p:nvPr>
        </p:nvSpPr>
        <p:spPr/>
        <p:txBody>
          <a:bodyPr/>
          <a:lstStyle/>
          <a:p>
            <a:pPr defTabSz="888980"/>
            <a:fld id="{3A65056A-10E9-40C8-A093-AA138EB7B919}" type="slidenum">
              <a:rPr lang="de-DE" smtClean="0"/>
              <a:pPr defTabSz="888980"/>
              <a:t>15</a:t>
            </a:fld>
            <a:endParaRPr lang="de-DE" dirty="0"/>
          </a:p>
        </p:txBody>
      </p:sp>
    </p:spTree>
    <p:extLst>
      <p:ext uri="{BB962C8B-B14F-4D97-AF65-F5344CB8AC3E}">
        <p14:creationId xmlns:p14="http://schemas.microsoft.com/office/powerpoint/2010/main" val="3229516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Object 32" hidden="1">
            <a:extLst>
              <a:ext uri="{FF2B5EF4-FFF2-40B4-BE49-F238E27FC236}">
                <a16:creationId xmlns:a16="http://schemas.microsoft.com/office/drawing/2014/main" id="{090EFC53-9172-425B-80DC-A40288EAB540}"/>
              </a:ext>
            </a:extLst>
          </p:cNvPr>
          <p:cNvGraphicFramePr>
            <a:graphicFrameLocks noChangeAspect="1"/>
          </p:cNvGraphicFramePr>
          <p:nvPr>
            <p:custDataLst>
              <p:tags r:id="rId1"/>
            </p:custDataLst>
            <p:extLst>
              <p:ext uri="{D42A27DB-BD31-4B8C-83A1-F6EECF244321}">
                <p14:modId xmlns:p14="http://schemas.microsoft.com/office/powerpoint/2010/main" val="30592094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33" name="Object 32" hidden="1">
                        <a:extLst>
                          <a:ext uri="{FF2B5EF4-FFF2-40B4-BE49-F238E27FC236}">
                            <a16:creationId xmlns:a16="http://schemas.microsoft.com/office/drawing/2014/main" id="{090EFC53-9172-425B-80DC-A40288EAB54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6" name="Slide Number Placeholder 55">
            <a:extLst>
              <a:ext uri="{FF2B5EF4-FFF2-40B4-BE49-F238E27FC236}">
                <a16:creationId xmlns:a16="http://schemas.microsoft.com/office/drawing/2014/main" id="{B371C397-B267-40F2-A9A9-C5A27346EC64}"/>
              </a:ext>
            </a:extLst>
          </p:cNvPr>
          <p:cNvSpPr>
            <a:spLocks noGrp="1"/>
          </p:cNvSpPr>
          <p:nvPr>
            <p:ph type="sldNum" sz="quarter" idx="18"/>
          </p:nvPr>
        </p:nvSpPr>
        <p:spPr/>
        <p:txBody>
          <a:bodyPr/>
          <a:lstStyle/>
          <a:p>
            <a:pPr defTabSz="888980"/>
            <a:fld id="{3A65056A-10E9-40C8-A093-AA138EB7B919}" type="slidenum">
              <a:rPr lang="de-DE" smtClean="0"/>
              <a:pPr defTabSz="888980"/>
              <a:t>16</a:t>
            </a:fld>
            <a:endParaRPr lang="de-DE" dirty="0"/>
          </a:p>
        </p:txBody>
      </p:sp>
      <p:sp>
        <p:nvSpPr>
          <p:cNvPr id="6" name="Title 5">
            <a:extLst>
              <a:ext uri="{FF2B5EF4-FFF2-40B4-BE49-F238E27FC236}">
                <a16:creationId xmlns:a16="http://schemas.microsoft.com/office/drawing/2014/main" id="{99256F45-B8BD-417A-A17E-5FDCBFE8DA9D}"/>
              </a:ext>
            </a:extLst>
          </p:cNvPr>
          <p:cNvSpPr>
            <a:spLocks noGrp="1"/>
          </p:cNvSpPr>
          <p:nvPr>
            <p:ph type="title"/>
          </p:nvPr>
        </p:nvSpPr>
        <p:spPr>
          <a:xfrm>
            <a:off x="431800" y="396415"/>
            <a:ext cx="10836275" cy="667362"/>
          </a:xfrm>
        </p:spPr>
        <p:txBody>
          <a:bodyPr vert="horz"/>
          <a:lstStyle/>
          <a:p>
            <a:r>
              <a:rPr lang="en-US" dirty="0"/>
              <a:t>Pricing is a process from determining the price strategy, setting the price to finally implementing it</a:t>
            </a:r>
            <a:endParaRPr lang="en-ID" dirty="0"/>
          </a:p>
        </p:txBody>
      </p:sp>
      <p:sp>
        <p:nvSpPr>
          <p:cNvPr id="22" name="Footer Placeholder 21">
            <a:extLst>
              <a:ext uri="{FF2B5EF4-FFF2-40B4-BE49-F238E27FC236}">
                <a16:creationId xmlns:a16="http://schemas.microsoft.com/office/drawing/2014/main" id="{41BC005F-BF79-4A11-A1AA-B16F228D3F5E}"/>
              </a:ext>
            </a:extLst>
          </p:cNvPr>
          <p:cNvSpPr>
            <a:spLocks noGrp="1"/>
          </p:cNvSpPr>
          <p:nvPr>
            <p:ph type="ftr" sz="quarter" idx="17"/>
          </p:nvPr>
        </p:nvSpPr>
        <p:spPr/>
        <p:txBody>
          <a:bodyPr/>
          <a:lstStyle/>
          <a:p>
            <a:pPr defTabSz="888980"/>
            <a:r>
              <a:rPr lang="en-US"/>
              <a:t>Simon-Kucher | Pricing Excellence | Vereniging voor Mededingingsrecht | March 5th 2024</a:t>
            </a:r>
            <a:endParaRPr lang="de-DE" dirty="0"/>
          </a:p>
        </p:txBody>
      </p:sp>
      <p:sp>
        <p:nvSpPr>
          <p:cNvPr id="4" name="Text Placeholder 3">
            <a:extLst>
              <a:ext uri="{FF2B5EF4-FFF2-40B4-BE49-F238E27FC236}">
                <a16:creationId xmlns:a16="http://schemas.microsoft.com/office/drawing/2014/main" id="{7742584C-EA90-4F90-83FD-C9BDD9210B6A}"/>
              </a:ext>
            </a:extLst>
          </p:cNvPr>
          <p:cNvSpPr>
            <a:spLocks noGrp="1"/>
          </p:cNvSpPr>
          <p:nvPr>
            <p:ph type="body" sz="quarter" idx="14"/>
          </p:nvPr>
        </p:nvSpPr>
        <p:spPr/>
        <p:txBody>
          <a:bodyPr/>
          <a:lstStyle/>
          <a:p>
            <a:r>
              <a:rPr lang="en-ID" dirty="0"/>
              <a:t>Source: Simon-Kucher</a:t>
            </a:r>
          </a:p>
        </p:txBody>
      </p:sp>
      <p:sp>
        <p:nvSpPr>
          <p:cNvPr id="2" name="Text Placeholder 1">
            <a:extLst>
              <a:ext uri="{FF2B5EF4-FFF2-40B4-BE49-F238E27FC236}">
                <a16:creationId xmlns:a16="http://schemas.microsoft.com/office/drawing/2014/main" id="{CD6A6201-175A-13DC-2058-EA24DFFE487E}"/>
              </a:ext>
            </a:extLst>
          </p:cNvPr>
          <p:cNvSpPr>
            <a:spLocks noGrp="1"/>
          </p:cNvSpPr>
          <p:nvPr>
            <p:ph type="body" sz="quarter" idx="19"/>
          </p:nvPr>
        </p:nvSpPr>
        <p:spPr/>
        <p:txBody>
          <a:bodyPr/>
          <a:lstStyle/>
          <a:p>
            <a:endParaRPr lang="en-US"/>
          </a:p>
        </p:txBody>
      </p:sp>
      <p:sp>
        <p:nvSpPr>
          <p:cNvPr id="7" name="Rectangle 6">
            <a:extLst>
              <a:ext uri="{FF2B5EF4-FFF2-40B4-BE49-F238E27FC236}">
                <a16:creationId xmlns:a16="http://schemas.microsoft.com/office/drawing/2014/main" id="{AEA6983E-B8BC-4F9B-E74A-D9059509D0D8}"/>
              </a:ext>
            </a:extLst>
          </p:cNvPr>
          <p:cNvSpPr/>
          <p:nvPr/>
        </p:nvSpPr>
        <p:spPr>
          <a:xfrm>
            <a:off x="9155723" y="1654058"/>
            <a:ext cx="3858768" cy="5299075"/>
          </a:xfrm>
          <a:prstGeom prst="rect">
            <a:avLst/>
          </a:prstGeom>
          <a:solidFill>
            <a:schemeClr val="bg1"/>
          </a:solidFill>
          <a:ln w="28575">
            <a:solidFill>
              <a:srgbClr val="C80041"/>
            </a:solidFill>
          </a:ln>
          <a:effectLst>
            <a:outerShdw dist="50800" dir="5400000" algn="ctr" rotWithShape="0">
              <a:srgbClr val="C8004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3600" tIns="1368000" rIns="182880" bIns="18288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1" i="0" u="none" strike="noStrike" kern="1200" cap="none" spc="0" normalizeH="0" baseline="0" noProof="0" dirty="0">
                <a:ln>
                  <a:noFill/>
                </a:ln>
                <a:solidFill>
                  <a:srgbClr val="212721"/>
                </a:solidFill>
                <a:effectLst/>
                <a:uLnTx/>
                <a:uFillTx/>
                <a:latin typeface="+mj-lt"/>
                <a:ea typeface="+mn-ea"/>
                <a:cs typeface="+mn-cs"/>
              </a:rPr>
              <a:t>Price Implementation</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0" i="0" u="none" strike="noStrike" kern="1200" cap="none" spc="0" normalizeH="0" baseline="0" noProof="0" dirty="0">
                <a:ln>
                  <a:noFill/>
                </a:ln>
                <a:solidFill>
                  <a:srgbClr val="212721"/>
                </a:solidFill>
                <a:effectLst/>
                <a:uLnTx/>
                <a:uFillTx/>
                <a:latin typeface="+mj-lt"/>
                <a:ea typeface="+mn-ea"/>
                <a:cs typeface="+mn-cs"/>
              </a:rPr>
              <a:t>Ensure you get what you deserve</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endParaRPr kumimoji="0" lang="en-US" sz="1600" b="0" i="0" u="none" strike="noStrike" kern="1200" cap="none" spc="0" normalizeH="0" baseline="0" noProof="0" dirty="0">
              <a:ln>
                <a:noFill/>
              </a:ln>
              <a:solidFill>
                <a:srgbClr val="212721"/>
              </a:solidFill>
              <a:effectLst/>
              <a:uLnTx/>
              <a:uFillTx/>
              <a:latin typeface="+mj-lt"/>
              <a:ea typeface="+mn-ea"/>
              <a:cs typeface="+mn-cs"/>
            </a:endParaRPr>
          </a:p>
        </p:txBody>
      </p:sp>
      <p:cxnSp>
        <p:nvCxnSpPr>
          <p:cNvPr id="38" name="Straight Connector 37">
            <a:extLst>
              <a:ext uri="{FF2B5EF4-FFF2-40B4-BE49-F238E27FC236}">
                <a16:creationId xmlns:a16="http://schemas.microsoft.com/office/drawing/2014/main" id="{C478D1E8-E839-D862-53DD-3467204076A4}"/>
              </a:ext>
            </a:extLst>
          </p:cNvPr>
          <p:cNvCxnSpPr>
            <a:cxnSpLocks/>
          </p:cNvCxnSpPr>
          <p:nvPr/>
        </p:nvCxnSpPr>
        <p:spPr>
          <a:xfrm>
            <a:off x="9285107" y="3750927"/>
            <a:ext cx="666000" cy="0"/>
          </a:xfrm>
          <a:prstGeom prst="line">
            <a:avLst/>
          </a:prstGeom>
          <a:ln w="38100">
            <a:solidFill>
              <a:srgbClr val="C80041"/>
            </a:solidFill>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AACEFEB0-68A1-A224-EACA-C5C665CF5C58}"/>
              </a:ext>
            </a:extLst>
          </p:cNvPr>
          <p:cNvGrpSpPr/>
          <p:nvPr/>
        </p:nvGrpSpPr>
        <p:grpSpPr>
          <a:xfrm>
            <a:off x="10636473" y="1512000"/>
            <a:ext cx="897269" cy="897269"/>
            <a:chOff x="9343165" y="1868044"/>
            <a:chExt cx="897269" cy="897269"/>
          </a:xfrm>
        </p:grpSpPr>
        <p:sp>
          <p:nvSpPr>
            <p:cNvPr id="52" name="Oval 5">
              <a:extLst>
                <a:ext uri="{FF2B5EF4-FFF2-40B4-BE49-F238E27FC236}">
                  <a16:creationId xmlns:a16="http://schemas.microsoft.com/office/drawing/2014/main" id="{6067D8DE-3A04-7447-C7D0-30F4E69D7EE0}"/>
                </a:ext>
              </a:extLst>
            </p:cNvPr>
            <p:cNvSpPr/>
            <p:nvPr/>
          </p:nvSpPr>
          <p:spPr>
            <a:xfrm>
              <a:off x="9343165" y="1868044"/>
              <a:ext cx="897269" cy="897269"/>
            </a:xfrm>
            <a:prstGeom prst="roundRect">
              <a:avLst>
                <a:gd name="adj" fmla="val 9407"/>
              </a:avLst>
            </a:prstGeom>
            <a:solidFill>
              <a:schemeClr val="accent1">
                <a:lumMod val="50000"/>
              </a:schemeClr>
            </a:solidFill>
            <a:ln w="9525" cap="flat" cmpd="sng" algn="ctr">
              <a:noFill/>
              <a:prstDash val="solid"/>
              <a:miter lim="800000"/>
            </a:ln>
            <a:effectLst/>
          </p:spPr>
          <p:txBody>
            <a:bodyPr wrap="square"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SimonKucher" pitchFamily="2" charset="0"/>
              </a:endParaRPr>
            </a:p>
          </p:txBody>
        </p:sp>
        <p:grpSp>
          <p:nvGrpSpPr>
            <p:cNvPr id="53" name="Group 547">
              <a:extLst>
                <a:ext uri="{FF2B5EF4-FFF2-40B4-BE49-F238E27FC236}">
                  <a16:creationId xmlns:a16="http://schemas.microsoft.com/office/drawing/2014/main" id="{6C28030F-5058-71CB-B391-7AA3AC722C74}"/>
                </a:ext>
              </a:extLst>
            </p:cNvPr>
            <p:cNvGrpSpPr>
              <a:grpSpLocks/>
            </p:cNvGrpSpPr>
            <p:nvPr/>
          </p:nvGrpSpPr>
          <p:grpSpPr bwMode="auto">
            <a:xfrm flipH="1">
              <a:off x="9530162" y="2053119"/>
              <a:ext cx="525550" cy="524275"/>
              <a:chOff x="739775" y="303213"/>
              <a:chExt cx="4565650" cy="4537075"/>
            </a:xfrm>
          </p:grpSpPr>
          <p:sp>
            <p:nvSpPr>
              <p:cNvPr id="54" name="Freeform 145">
                <a:extLst>
                  <a:ext uri="{FF2B5EF4-FFF2-40B4-BE49-F238E27FC236}">
                    <a16:creationId xmlns:a16="http://schemas.microsoft.com/office/drawing/2014/main" id="{F6DA5AE2-1120-CAEA-9333-322F45048508}"/>
                  </a:ext>
                </a:extLst>
              </p:cNvPr>
              <p:cNvSpPr>
                <a:spLocks noEditPoints="1"/>
              </p:cNvSpPr>
              <p:nvPr/>
            </p:nvSpPr>
            <p:spPr bwMode="auto">
              <a:xfrm>
                <a:off x="739775" y="303213"/>
                <a:ext cx="2155825" cy="2149475"/>
              </a:xfrm>
              <a:custGeom>
                <a:avLst/>
                <a:gdLst>
                  <a:gd name="T0" fmla="*/ 2147483647 w 1358"/>
                  <a:gd name="T1" fmla="*/ 2147483647 h 1354"/>
                  <a:gd name="T2" fmla="*/ 2147483647 w 1358"/>
                  <a:gd name="T3" fmla="*/ 2147483647 h 1354"/>
                  <a:gd name="T4" fmla="*/ 2147483647 w 1358"/>
                  <a:gd name="T5" fmla="*/ 2147483647 h 1354"/>
                  <a:gd name="T6" fmla="*/ 2147483647 w 1358"/>
                  <a:gd name="T7" fmla="*/ 2147483647 h 1354"/>
                  <a:gd name="T8" fmla="*/ 2147483647 w 1358"/>
                  <a:gd name="T9" fmla="*/ 2147483647 h 1354"/>
                  <a:gd name="T10" fmla="*/ 2147483647 w 1358"/>
                  <a:gd name="T11" fmla="*/ 2147483647 h 1354"/>
                  <a:gd name="T12" fmla="*/ 2147483647 w 1358"/>
                  <a:gd name="T13" fmla="*/ 2147483647 h 1354"/>
                  <a:gd name="T14" fmla="*/ 2147483647 w 1358"/>
                  <a:gd name="T15" fmla="*/ 2147483647 h 1354"/>
                  <a:gd name="T16" fmla="*/ 2147483647 w 1358"/>
                  <a:gd name="T17" fmla="*/ 2147483647 h 1354"/>
                  <a:gd name="T18" fmla="*/ 2147483647 w 1358"/>
                  <a:gd name="T19" fmla="*/ 2147483647 h 1354"/>
                  <a:gd name="T20" fmla="*/ 2147483647 w 1358"/>
                  <a:gd name="T21" fmla="*/ 2147483647 h 1354"/>
                  <a:gd name="T22" fmla="*/ 2147483647 w 1358"/>
                  <a:gd name="T23" fmla="*/ 2147483647 h 1354"/>
                  <a:gd name="T24" fmla="*/ 2147483647 w 1358"/>
                  <a:gd name="T25" fmla="*/ 2147483647 h 1354"/>
                  <a:gd name="T26" fmla="*/ 2147483647 w 1358"/>
                  <a:gd name="T27" fmla="*/ 2147483647 h 1354"/>
                  <a:gd name="T28" fmla="*/ 2147483647 w 1358"/>
                  <a:gd name="T29" fmla="*/ 2147483647 h 1354"/>
                  <a:gd name="T30" fmla="*/ 2147483647 w 1358"/>
                  <a:gd name="T31" fmla="*/ 2147483647 h 1354"/>
                  <a:gd name="T32" fmla="*/ 2147483647 w 1358"/>
                  <a:gd name="T33" fmla="*/ 2147483647 h 1354"/>
                  <a:gd name="T34" fmla="*/ 2147483647 w 1358"/>
                  <a:gd name="T35" fmla="*/ 2147483647 h 1354"/>
                  <a:gd name="T36" fmla="*/ 2147483647 w 1358"/>
                  <a:gd name="T37" fmla="*/ 2147483647 h 1354"/>
                  <a:gd name="T38" fmla="*/ 2147483647 w 1358"/>
                  <a:gd name="T39" fmla="*/ 2147483647 h 1354"/>
                  <a:gd name="T40" fmla="*/ 2147483647 w 1358"/>
                  <a:gd name="T41" fmla="*/ 2147483647 h 1354"/>
                  <a:gd name="T42" fmla="*/ 2147483647 w 1358"/>
                  <a:gd name="T43" fmla="*/ 2147483647 h 1354"/>
                  <a:gd name="T44" fmla="*/ 2147483647 w 1358"/>
                  <a:gd name="T45" fmla="*/ 2147483647 h 1354"/>
                  <a:gd name="T46" fmla="*/ 2147483647 w 1358"/>
                  <a:gd name="T47" fmla="*/ 2147483647 h 1354"/>
                  <a:gd name="T48" fmla="*/ 2147483647 w 1358"/>
                  <a:gd name="T49" fmla="*/ 2147483647 h 1354"/>
                  <a:gd name="T50" fmla="*/ 2147483647 w 1358"/>
                  <a:gd name="T51" fmla="*/ 2147483647 h 1354"/>
                  <a:gd name="T52" fmla="*/ 2147483647 w 1358"/>
                  <a:gd name="T53" fmla="*/ 2147483647 h 1354"/>
                  <a:gd name="T54" fmla="*/ 2147483647 w 1358"/>
                  <a:gd name="T55" fmla="*/ 2147483647 h 1354"/>
                  <a:gd name="T56" fmla="*/ 2147483647 w 1358"/>
                  <a:gd name="T57" fmla="*/ 2147483647 h 1354"/>
                  <a:gd name="T58" fmla="*/ 2147483647 w 1358"/>
                  <a:gd name="T59" fmla="*/ 2147483647 h 1354"/>
                  <a:gd name="T60" fmla="*/ 2147483647 w 1358"/>
                  <a:gd name="T61" fmla="*/ 2147483647 h 1354"/>
                  <a:gd name="T62" fmla="*/ 2147483647 w 1358"/>
                  <a:gd name="T63" fmla="*/ 2147483647 h 1354"/>
                  <a:gd name="T64" fmla="*/ 2147483647 w 1358"/>
                  <a:gd name="T65" fmla="*/ 2147483647 h 1354"/>
                  <a:gd name="T66" fmla="*/ 2147483647 w 1358"/>
                  <a:gd name="T67" fmla="*/ 2147483647 h 1354"/>
                  <a:gd name="T68" fmla="*/ 2147483647 w 1358"/>
                  <a:gd name="T69" fmla="*/ 2147483647 h 1354"/>
                  <a:gd name="T70" fmla="*/ 2147483647 w 1358"/>
                  <a:gd name="T71" fmla="*/ 2147483647 h 1354"/>
                  <a:gd name="T72" fmla="*/ 2147483647 w 1358"/>
                  <a:gd name="T73" fmla="*/ 2147483647 h 1354"/>
                  <a:gd name="T74" fmla="*/ 2147483647 w 1358"/>
                  <a:gd name="T75" fmla="*/ 2147483647 h 1354"/>
                  <a:gd name="T76" fmla="*/ 2147483647 w 1358"/>
                  <a:gd name="T77" fmla="*/ 2147483647 h 1354"/>
                  <a:gd name="T78" fmla="*/ 2147483647 w 1358"/>
                  <a:gd name="T79" fmla="*/ 2147483647 h 1354"/>
                  <a:gd name="T80" fmla="*/ 2147483647 w 1358"/>
                  <a:gd name="T81" fmla="*/ 2147483647 h 1354"/>
                  <a:gd name="T82" fmla="*/ 2147483647 w 1358"/>
                  <a:gd name="T83" fmla="*/ 2147483647 h 1354"/>
                  <a:gd name="T84" fmla="*/ 2147483647 w 1358"/>
                  <a:gd name="T85" fmla="*/ 2147483647 h 1354"/>
                  <a:gd name="T86" fmla="*/ 2147483647 w 1358"/>
                  <a:gd name="T87" fmla="*/ 2147483647 h 1354"/>
                  <a:gd name="T88" fmla="*/ 2147483647 w 1358"/>
                  <a:gd name="T89" fmla="*/ 2147483647 h 1354"/>
                  <a:gd name="T90" fmla="*/ 2147483647 w 1358"/>
                  <a:gd name="T91" fmla="*/ 2147483647 h 1354"/>
                  <a:gd name="T92" fmla="*/ 2147483647 w 1358"/>
                  <a:gd name="T93" fmla="*/ 2147483647 h 1354"/>
                  <a:gd name="T94" fmla="*/ 2147483647 w 1358"/>
                  <a:gd name="T95" fmla="*/ 2147483647 h 1354"/>
                  <a:gd name="T96" fmla="*/ 2147483647 w 1358"/>
                  <a:gd name="T97" fmla="*/ 2147483647 h 1354"/>
                  <a:gd name="T98" fmla="*/ 2147483647 w 1358"/>
                  <a:gd name="T99" fmla="*/ 2147483647 h 1354"/>
                  <a:gd name="T100" fmla="*/ 2147483647 w 1358"/>
                  <a:gd name="T101" fmla="*/ 2147483647 h 1354"/>
                  <a:gd name="T102" fmla="*/ 2147483647 w 1358"/>
                  <a:gd name="T103" fmla="*/ 2147483647 h 1354"/>
                  <a:gd name="T104" fmla="*/ 2147483647 w 1358"/>
                  <a:gd name="T105" fmla="*/ 2147483647 h 1354"/>
                  <a:gd name="T106" fmla="*/ 2147483647 w 1358"/>
                  <a:gd name="T107" fmla="*/ 2147483647 h 1354"/>
                  <a:gd name="T108" fmla="*/ 2147483647 w 1358"/>
                  <a:gd name="T109" fmla="*/ 2147483647 h 1354"/>
                  <a:gd name="T110" fmla="*/ 2147483647 w 1358"/>
                  <a:gd name="T111" fmla="*/ 2147483647 h 135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358" h="1354">
                    <a:moveTo>
                      <a:pt x="1324" y="564"/>
                    </a:moveTo>
                    <a:lnTo>
                      <a:pt x="1174" y="524"/>
                    </a:lnTo>
                    <a:lnTo>
                      <a:pt x="1158" y="476"/>
                    </a:lnTo>
                    <a:lnTo>
                      <a:pt x="1136" y="432"/>
                    </a:lnTo>
                    <a:lnTo>
                      <a:pt x="1212" y="300"/>
                    </a:lnTo>
                    <a:lnTo>
                      <a:pt x="1216" y="294"/>
                    </a:lnTo>
                    <a:lnTo>
                      <a:pt x="1220" y="288"/>
                    </a:lnTo>
                    <a:lnTo>
                      <a:pt x="1222" y="282"/>
                    </a:lnTo>
                    <a:lnTo>
                      <a:pt x="1222" y="276"/>
                    </a:lnTo>
                    <a:lnTo>
                      <a:pt x="1222" y="270"/>
                    </a:lnTo>
                    <a:lnTo>
                      <a:pt x="1220" y="262"/>
                    </a:lnTo>
                    <a:lnTo>
                      <a:pt x="1216" y="256"/>
                    </a:lnTo>
                    <a:lnTo>
                      <a:pt x="1212" y="252"/>
                    </a:lnTo>
                    <a:lnTo>
                      <a:pt x="1104" y="144"/>
                    </a:lnTo>
                    <a:lnTo>
                      <a:pt x="1100" y="140"/>
                    </a:lnTo>
                    <a:lnTo>
                      <a:pt x="1094" y="136"/>
                    </a:lnTo>
                    <a:lnTo>
                      <a:pt x="1088" y="134"/>
                    </a:lnTo>
                    <a:lnTo>
                      <a:pt x="1080" y="134"/>
                    </a:lnTo>
                    <a:lnTo>
                      <a:pt x="1074" y="134"/>
                    </a:lnTo>
                    <a:lnTo>
                      <a:pt x="1068" y="136"/>
                    </a:lnTo>
                    <a:lnTo>
                      <a:pt x="1062" y="140"/>
                    </a:lnTo>
                    <a:lnTo>
                      <a:pt x="1056" y="144"/>
                    </a:lnTo>
                    <a:lnTo>
                      <a:pt x="924" y="220"/>
                    </a:lnTo>
                    <a:lnTo>
                      <a:pt x="902" y="208"/>
                    </a:lnTo>
                    <a:lnTo>
                      <a:pt x="878" y="198"/>
                    </a:lnTo>
                    <a:lnTo>
                      <a:pt x="854" y="188"/>
                    </a:lnTo>
                    <a:lnTo>
                      <a:pt x="830" y="180"/>
                    </a:lnTo>
                    <a:lnTo>
                      <a:pt x="790" y="36"/>
                    </a:lnTo>
                    <a:lnTo>
                      <a:pt x="790" y="28"/>
                    </a:lnTo>
                    <a:lnTo>
                      <a:pt x="788" y="22"/>
                    </a:lnTo>
                    <a:lnTo>
                      <a:pt x="784" y="16"/>
                    </a:lnTo>
                    <a:lnTo>
                      <a:pt x="780" y="10"/>
                    </a:lnTo>
                    <a:lnTo>
                      <a:pt x="776" y="6"/>
                    </a:lnTo>
                    <a:lnTo>
                      <a:pt x="770" y="4"/>
                    </a:lnTo>
                    <a:lnTo>
                      <a:pt x="764" y="2"/>
                    </a:lnTo>
                    <a:lnTo>
                      <a:pt x="756" y="0"/>
                    </a:lnTo>
                    <a:lnTo>
                      <a:pt x="604" y="0"/>
                    </a:lnTo>
                    <a:lnTo>
                      <a:pt x="598" y="2"/>
                    </a:lnTo>
                    <a:lnTo>
                      <a:pt x="590" y="4"/>
                    </a:lnTo>
                    <a:lnTo>
                      <a:pt x="584" y="6"/>
                    </a:lnTo>
                    <a:lnTo>
                      <a:pt x="580" y="10"/>
                    </a:lnTo>
                    <a:lnTo>
                      <a:pt x="576" y="16"/>
                    </a:lnTo>
                    <a:lnTo>
                      <a:pt x="572" y="22"/>
                    </a:lnTo>
                    <a:lnTo>
                      <a:pt x="570" y="28"/>
                    </a:lnTo>
                    <a:lnTo>
                      <a:pt x="570" y="36"/>
                    </a:lnTo>
                    <a:lnTo>
                      <a:pt x="530" y="180"/>
                    </a:lnTo>
                    <a:lnTo>
                      <a:pt x="506" y="188"/>
                    </a:lnTo>
                    <a:lnTo>
                      <a:pt x="482" y="198"/>
                    </a:lnTo>
                    <a:lnTo>
                      <a:pt x="458" y="208"/>
                    </a:lnTo>
                    <a:lnTo>
                      <a:pt x="434" y="220"/>
                    </a:lnTo>
                    <a:lnTo>
                      <a:pt x="302" y="144"/>
                    </a:lnTo>
                    <a:lnTo>
                      <a:pt x="296" y="140"/>
                    </a:lnTo>
                    <a:lnTo>
                      <a:pt x="290" y="136"/>
                    </a:lnTo>
                    <a:lnTo>
                      <a:pt x="284" y="134"/>
                    </a:lnTo>
                    <a:lnTo>
                      <a:pt x="278" y="134"/>
                    </a:lnTo>
                    <a:lnTo>
                      <a:pt x="270" y="134"/>
                    </a:lnTo>
                    <a:lnTo>
                      <a:pt x="264" y="136"/>
                    </a:lnTo>
                    <a:lnTo>
                      <a:pt x="258" y="140"/>
                    </a:lnTo>
                    <a:lnTo>
                      <a:pt x="254" y="144"/>
                    </a:lnTo>
                    <a:lnTo>
                      <a:pt x="146" y="252"/>
                    </a:lnTo>
                    <a:lnTo>
                      <a:pt x="142" y="256"/>
                    </a:lnTo>
                    <a:lnTo>
                      <a:pt x="138" y="262"/>
                    </a:lnTo>
                    <a:lnTo>
                      <a:pt x="136" y="268"/>
                    </a:lnTo>
                    <a:lnTo>
                      <a:pt x="136" y="276"/>
                    </a:lnTo>
                    <a:lnTo>
                      <a:pt x="136" y="282"/>
                    </a:lnTo>
                    <a:lnTo>
                      <a:pt x="138" y="288"/>
                    </a:lnTo>
                    <a:lnTo>
                      <a:pt x="142" y="294"/>
                    </a:lnTo>
                    <a:lnTo>
                      <a:pt x="146" y="300"/>
                    </a:lnTo>
                    <a:lnTo>
                      <a:pt x="224" y="434"/>
                    </a:lnTo>
                    <a:lnTo>
                      <a:pt x="202" y="478"/>
                    </a:lnTo>
                    <a:lnTo>
                      <a:pt x="186" y="522"/>
                    </a:lnTo>
                    <a:lnTo>
                      <a:pt x="36" y="564"/>
                    </a:lnTo>
                    <a:lnTo>
                      <a:pt x="28" y="564"/>
                    </a:lnTo>
                    <a:lnTo>
                      <a:pt x="22" y="566"/>
                    </a:lnTo>
                    <a:lnTo>
                      <a:pt x="16" y="570"/>
                    </a:lnTo>
                    <a:lnTo>
                      <a:pt x="10" y="574"/>
                    </a:lnTo>
                    <a:lnTo>
                      <a:pt x="6" y="580"/>
                    </a:lnTo>
                    <a:lnTo>
                      <a:pt x="4" y="584"/>
                    </a:lnTo>
                    <a:lnTo>
                      <a:pt x="2" y="592"/>
                    </a:lnTo>
                    <a:lnTo>
                      <a:pt x="0" y="598"/>
                    </a:lnTo>
                    <a:lnTo>
                      <a:pt x="0" y="750"/>
                    </a:lnTo>
                    <a:lnTo>
                      <a:pt x="2" y="758"/>
                    </a:lnTo>
                    <a:lnTo>
                      <a:pt x="4" y="764"/>
                    </a:lnTo>
                    <a:lnTo>
                      <a:pt x="6" y="770"/>
                    </a:lnTo>
                    <a:lnTo>
                      <a:pt x="10" y="774"/>
                    </a:lnTo>
                    <a:lnTo>
                      <a:pt x="16" y="778"/>
                    </a:lnTo>
                    <a:lnTo>
                      <a:pt x="22" y="782"/>
                    </a:lnTo>
                    <a:lnTo>
                      <a:pt x="28" y="784"/>
                    </a:lnTo>
                    <a:lnTo>
                      <a:pt x="36" y="784"/>
                    </a:lnTo>
                    <a:lnTo>
                      <a:pt x="186" y="826"/>
                    </a:lnTo>
                    <a:lnTo>
                      <a:pt x="194" y="850"/>
                    </a:lnTo>
                    <a:lnTo>
                      <a:pt x="204" y="874"/>
                    </a:lnTo>
                    <a:lnTo>
                      <a:pt x="214" y="896"/>
                    </a:lnTo>
                    <a:lnTo>
                      <a:pt x="226" y="918"/>
                    </a:lnTo>
                    <a:lnTo>
                      <a:pt x="224" y="920"/>
                    </a:lnTo>
                    <a:lnTo>
                      <a:pt x="146" y="1056"/>
                    </a:lnTo>
                    <a:lnTo>
                      <a:pt x="142" y="1062"/>
                    </a:lnTo>
                    <a:lnTo>
                      <a:pt x="138" y="1068"/>
                    </a:lnTo>
                    <a:lnTo>
                      <a:pt x="136" y="1074"/>
                    </a:lnTo>
                    <a:lnTo>
                      <a:pt x="136" y="1080"/>
                    </a:lnTo>
                    <a:lnTo>
                      <a:pt x="136" y="1088"/>
                    </a:lnTo>
                    <a:lnTo>
                      <a:pt x="138" y="1094"/>
                    </a:lnTo>
                    <a:lnTo>
                      <a:pt x="142" y="1100"/>
                    </a:lnTo>
                    <a:lnTo>
                      <a:pt x="146" y="1106"/>
                    </a:lnTo>
                    <a:lnTo>
                      <a:pt x="254" y="1212"/>
                    </a:lnTo>
                    <a:lnTo>
                      <a:pt x="258" y="1216"/>
                    </a:lnTo>
                    <a:lnTo>
                      <a:pt x="264" y="1220"/>
                    </a:lnTo>
                    <a:lnTo>
                      <a:pt x="270" y="1222"/>
                    </a:lnTo>
                    <a:lnTo>
                      <a:pt x="278" y="1222"/>
                    </a:lnTo>
                    <a:lnTo>
                      <a:pt x="284" y="1222"/>
                    </a:lnTo>
                    <a:lnTo>
                      <a:pt x="290" y="1220"/>
                    </a:lnTo>
                    <a:lnTo>
                      <a:pt x="296" y="1216"/>
                    </a:lnTo>
                    <a:lnTo>
                      <a:pt x="302" y="1212"/>
                    </a:lnTo>
                    <a:lnTo>
                      <a:pt x="438" y="1134"/>
                    </a:lnTo>
                    <a:lnTo>
                      <a:pt x="440" y="1132"/>
                    </a:lnTo>
                    <a:lnTo>
                      <a:pt x="482" y="1150"/>
                    </a:lnTo>
                    <a:lnTo>
                      <a:pt x="524" y="1166"/>
                    </a:lnTo>
                    <a:lnTo>
                      <a:pt x="524" y="1168"/>
                    </a:lnTo>
                    <a:lnTo>
                      <a:pt x="566" y="1320"/>
                    </a:lnTo>
                    <a:lnTo>
                      <a:pt x="566" y="1328"/>
                    </a:lnTo>
                    <a:lnTo>
                      <a:pt x="568" y="1334"/>
                    </a:lnTo>
                    <a:lnTo>
                      <a:pt x="572" y="1340"/>
                    </a:lnTo>
                    <a:lnTo>
                      <a:pt x="576" y="1344"/>
                    </a:lnTo>
                    <a:lnTo>
                      <a:pt x="582" y="1348"/>
                    </a:lnTo>
                    <a:lnTo>
                      <a:pt x="586" y="1352"/>
                    </a:lnTo>
                    <a:lnTo>
                      <a:pt x="594" y="1354"/>
                    </a:lnTo>
                    <a:lnTo>
                      <a:pt x="600" y="1354"/>
                    </a:lnTo>
                    <a:lnTo>
                      <a:pt x="752" y="1354"/>
                    </a:lnTo>
                    <a:lnTo>
                      <a:pt x="760" y="1354"/>
                    </a:lnTo>
                    <a:lnTo>
                      <a:pt x="766" y="1352"/>
                    </a:lnTo>
                    <a:lnTo>
                      <a:pt x="772" y="1348"/>
                    </a:lnTo>
                    <a:lnTo>
                      <a:pt x="776" y="1344"/>
                    </a:lnTo>
                    <a:lnTo>
                      <a:pt x="780" y="1340"/>
                    </a:lnTo>
                    <a:lnTo>
                      <a:pt x="784" y="1334"/>
                    </a:lnTo>
                    <a:lnTo>
                      <a:pt x="786" y="1328"/>
                    </a:lnTo>
                    <a:lnTo>
                      <a:pt x="786" y="1320"/>
                    </a:lnTo>
                    <a:lnTo>
                      <a:pt x="828" y="1168"/>
                    </a:lnTo>
                    <a:lnTo>
                      <a:pt x="852" y="1162"/>
                    </a:lnTo>
                    <a:lnTo>
                      <a:pt x="874" y="1152"/>
                    </a:lnTo>
                    <a:lnTo>
                      <a:pt x="918" y="1132"/>
                    </a:lnTo>
                    <a:lnTo>
                      <a:pt x="920" y="1134"/>
                    </a:lnTo>
                    <a:lnTo>
                      <a:pt x="1056" y="1212"/>
                    </a:lnTo>
                    <a:lnTo>
                      <a:pt x="1062" y="1218"/>
                    </a:lnTo>
                    <a:lnTo>
                      <a:pt x="1068" y="1220"/>
                    </a:lnTo>
                    <a:lnTo>
                      <a:pt x="1074" y="1222"/>
                    </a:lnTo>
                    <a:lnTo>
                      <a:pt x="1080" y="1222"/>
                    </a:lnTo>
                    <a:lnTo>
                      <a:pt x="1088" y="1222"/>
                    </a:lnTo>
                    <a:lnTo>
                      <a:pt x="1094" y="1220"/>
                    </a:lnTo>
                    <a:lnTo>
                      <a:pt x="1100" y="1216"/>
                    </a:lnTo>
                    <a:lnTo>
                      <a:pt x="1104" y="1212"/>
                    </a:lnTo>
                    <a:lnTo>
                      <a:pt x="1212" y="1106"/>
                    </a:lnTo>
                    <a:lnTo>
                      <a:pt x="1216" y="1100"/>
                    </a:lnTo>
                    <a:lnTo>
                      <a:pt x="1220" y="1094"/>
                    </a:lnTo>
                    <a:lnTo>
                      <a:pt x="1222" y="1088"/>
                    </a:lnTo>
                    <a:lnTo>
                      <a:pt x="1222" y="1080"/>
                    </a:lnTo>
                    <a:lnTo>
                      <a:pt x="1222" y="1074"/>
                    </a:lnTo>
                    <a:lnTo>
                      <a:pt x="1220" y="1068"/>
                    </a:lnTo>
                    <a:lnTo>
                      <a:pt x="1216" y="1062"/>
                    </a:lnTo>
                    <a:lnTo>
                      <a:pt x="1212" y="1056"/>
                    </a:lnTo>
                    <a:lnTo>
                      <a:pt x="1134" y="920"/>
                    </a:lnTo>
                    <a:lnTo>
                      <a:pt x="1146" y="898"/>
                    </a:lnTo>
                    <a:lnTo>
                      <a:pt x="1156" y="874"/>
                    </a:lnTo>
                    <a:lnTo>
                      <a:pt x="1166" y="850"/>
                    </a:lnTo>
                    <a:lnTo>
                      <a:pt x="1174" y="826"/>
                    </a:lnTo>
                    <a:lnTo>
                      <a:pt x="1324" y="784"/>
                    </a:lnTo>
                    <a:lnTo>
                      <a:pt x="1330" y="784"/>
                    </a:lnTo>
                    <a:lnTo>
                      <a:pt x="1336" y="782"/>
                    </a:lnTo>
                    <a:lnTo>
                      <a:pt x="1342" y="778"/>
                    </a:lnTo>
                    <a:lnTo>
                      <a:pt x="1348" y="774"/>
                    </a:lnTo>
                    <a:lnTo>
                      <a:pt x="1352" y="770"/>
                    </a:lnTo>
                    <a:lnTo>
                      <a:pt x="1356" y="764"/>
                    </a:lnTo>
                    <a:lnTo>
                      <a:pt x="1358" y="758"/>
                    </a:lnTo>
                    <a:lnTo>
                      <a:pt x="1358" y="750"/>
                    </a:lnTo>
                    <a:lnTo>
                      <a:pt x="1358" y="598"/>
                    </a:lnTo>
                    <a:lnTo>
                      <a:pt x="1358" y="592"/>
                    </a:lnTo>
                    <a:lnTo>
                      <a:pt x="1356" y="584"/>
                    </a:lnTo>
                    <a:lnTo>
                      <a:pt x="1352" y="578"/>
                    </a:lnTo>
                    <a:lnTo>
                      <a:pt x="1348" y="574"/>
                    </a:lnTo>
                    <a:lnTo>
                      <a:pt x="1342" y="570"/>
                    </a:lnTo>
                    <a:lnTo>
                      <a:pt x="1336" y="566"/>
                    </a:lnTo>
                    <a:lnTo>
                      <a:pt x="1330" y="564"/>
                    </a:lnTo>
                    <a:lnTo>
                      <a:pt x="1324" y="564"/>
                    </a:lnTo>
                    <a:close/>
                    <a:moveTo>
                      <a:pt x="680" y="960"/>
                    </a:moveTo>
                    <a:lnTo>
                      <a:pt x="680" y="960"/>
                    </a:lnTo>
                    <a:lnTo>
                      <a:pt x="650" y="958"/>
                    </a:lnTo>
                    <a:lnTo>
                      <a:pt x="622" y="954"/>
                    </a:lnTo>
                    <a:lnTo>
                      <a:pt x="596" y="948"/>
                    </a:lnTo>
                    <a:lnTo>
                      <a:pt x="570" y="938"/>
                    </a:lnTo>
                    <a:lnTo>
                      <a:pt x="544" y="926"/>
                    </a:lnTo>
                    <a:lnTo>
                      <a:pt x="522" y="912"/>
                    </a:lnTo>
                    <a:lnTo>
                      <a:pt x="500" y="896"/>
                    </a:lnTo>
                    <a:lnTo>
                      <a:pt x="480" y="878"/>
                    </a:lnTo>
                    <a:lnTo>
                      <a:pt x="462" y="858"/>
                    </a:lnTo>
                    <a:lnTo>
                      <a:pt x="446" y="836"/>
                    </a:lnTo>
                    <a:lnTo>
                      <a:pt x="432" y="812"/>
                    </a:lnTo>
                    <a:lnTo>
                      <a:pt x="420" y="788"/>
                    </a:lnTo>
                    <a:lnTo>
                      <a:pt x="410" y="762"/>
                    </a:lnTo>
                    <a:lnTo>
                      <a:pt x="402" y="734"/>
                    </a:lnTo>
                    <a:lnTo>
                      <a:pt x="398" y="706"/>
                    </a:lnTo>
                    <a:lnTo>
                      <a:pt x="396" y="678"/>
                    </a:lnTo>
                    <a:lnTo>
                      <a:pt x="398" y="648"/>
                    </a:lnTo>
                    <a:lnTo>
                      <a:pt x="402" y="620"/>
                    </a:lnTo>
                    <a:lnTo>
                      <a:pt x="410" y="594"/>
                    </a:lnTo>
                    <a:lnTo>
                      <a:pt x="420" y="568"/>
                    </a:lnTo>
                    <a:lnTo>
                      <a:pt x="432" y="544"/>
                    </a:lnTo>
                    <a:lnTo>
                      <a:pt x="446" y="520"/>
                    </a:lnTo>
                    <a:lnTo>
                      <a:pt x="462" y="498"/>
                    </a:lnTo>
                    <a:lnTo>
                      <a:pt x="480" y="478"/>
                    </a:lnTo>
                    <a:lnTo>
                      <a:pt x="500" y="460"/>
                    </a:lnTo>
                    <a:lnTo>
                      <a:pt x="522" y="444"/>
                    </a:lnTo>
                    <a:lnTo>
                      <a:pt x="544" y="430"/>
                    </a:lnTo>
                    <a:lnTo>
                      <a:pt x="570" y="418"/>
                    </a:lnTo>
                    <a:lnTo>
                      <a:pt x="596" y="408"/>
                    </a:lnTo>
                    <a:lnTo>
                      <a:pt x="622" y="402"/>
                    </a:lnTo>
                    <a:lnTo>
                      <a:pt x="650" y="396"/>
                    </a:lnTo>
                    <a:lnTo>
                      <a:pt x="680" y="396"/>
                    </a:lnTo>
                    <a:lnTo>
                      <a:pt x="708" y="396"/>
                    </a:lnTo>
                    <a:lnTo>
                      <a:pt x="736" y="402"/>
                    </a:lnTo>
                    <a:lnTo>
                      <a:pt x="764" y="408"/>
                    </a:lnTo>
                    <a:lnTo>
                      <a:pt x="790" y="418"/>
                    </a:lnTo>
                    <a:lnTo>
                      <a:pt x="814" y="430"/>
                    </a:lnTo>
                    <a:lnTo>
                      <a:pt x="838" y="444"/>
                    </a:lnTo>
                    <a:lnTo>
                      <a:pt x="858" y="460"/>
                    </a:lnTo>
                    <a:lnTo>
                      <a:pt x="878" y="478"/>
                    </a:lnTo>
                    <a:lnTo>
                      <a:pt x="898" y="498"/>
                    </a:lnTo>
                    <a:lnTo>
                      <a:pt x="914" y="520"/>
                    </a:lnTo>
                    <a:lnTo>
                      <a:pt x="928" y="544"/>
                    </a:lnTo>
                    <a:lnTo>
                      <a:pt x="940" y="568"/>
                    </a:lnTo>
                    <a:lnTo>
                      <a:pt x="948" y="594"/>
                    </a:lnTo>
                    <a:lnTo>
                      <a:pt x="956" y="620"/>
                    </a:lnTo>
                    <a:lnTo>
                      <a:pt x="960" y="648"/>
                    </a:lnTo>
                    <a:lnTo>
                      <a:pt x="962" y="678"/>
                    </a:lnTo>
                    <a:lnTo>
                      <a:pt x="960" y="706"/>
                    </a:lnTo>
                    <a:lnTo>
                      <a:pt x="956" y="734"/>
                    </a:lnTo>
                    <a:lnTo>
                      <a:pt x="948" y="762"/>
                    </a:lnTo>
                    <a:lnTo>
                      <a:pt x="940" y="788"/>
                    </a:lnTo>
                    <a:lnTo>
                      <a:pt x="928" y="812"/>
                    </a:lnTo>
                    <a:lnTo>
                      <a:pt x="914" y="836"/>
                    </a:lnTo>
                    <a:lnTo>
                      <a:pt x="898" y="858"/>
                    </a:lnTo>
                    <a:lnTo>
                      <a:pt x="878" y="878"/>
                    </a:lnTo>
                    <a:lnTo>
                      <a:pt x="858" y="896"/>
                    </a:lnTo>
                    <a:lnTo>
                      <a:pt x="838" y="912"/>
                    </a:lnTo>
                    <a:lnTo>
                      <a:pt x="814" y="926"/>
                    </a:lnTo>
                    <a:lnTo>
                      <a:pt x="790" y="938"/>
                    </a:lnTo>
                    <a:lnTo>
                      <a:pt x="764" y="948"/>
                    </a:lnTo>
                    <a:lnTo>
                      <a:pt x="736" y="954"/>
                    </a:lnTo>
                    <a:lnTo>
                      <a:pt x="708" y="958"/>
                    </a:lnTo>
                    <a:lnTo>
                      <a:pt x="680" y="9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339" dirty="0">
                  <a:latin typeface="SimonKucher" pitchFamily="2" charset="0"/>
                </a:endParaRPr>
              </a:p>
            </p:txBody>
          </p:sp>
          <p:sp>
            <p:nvSpPr>
              <p:cNvPr id="55" name="Freeform 146">
                <a:extLst>
                  <a:ext uri="{FF2B5EF4-FFF2-40B4-BE49-F238E27FC236}">
                    <a16:creationId xmlns:a16="http://schemas.microsoft.com/office/drawing/2014/main" id="{A83A877D-70CC-D441-B0DE-D2B6B08521E7}"/>
                  </a:ext>
                </a:extLst>
              </p:cNvPr>
              <p:cNvSpPr>
                <a:spLocks noEditPoints="1"/>
              </p:cNvSpPr>
              <p:nvPr/>
            </p:nvSpPr>
            <p:spPr bwMode="auto">
              <a:xfrm>
                <a:off x="2339975" y="1884363"/>
                <a:ext cx="2965450" cy="2955925"/>
              </a:xfrm>
              <a:custGeom>
                <a:avLst/>
                <a:gdLst>
                  <a:gd name="T0" fmla="*/ 2147483647 w 1868"/>
                  <a:gd name="T1" fmla="*/ 2147483647 h 1862"/>
                  <a:gd name="T2" fmla="*/ 2147483647 w 1868"/>
                  <a:gd name="T3" fmla="*/ 2147483647 h 1862"/>
                  <a:gd name="T4" fmla="*/ 2147483647 w 1868"/>
                  <a:gd name="T5" fmla="*/ 2147483647 h 1862"/>
                  <a:gd name="T6" fmla="*/ 2147483647 w 1868"/>
                  <a:gd name="T7" fmla="*/ 2147483647 h 1862"/>
                  <a:gd name="T8" fmla="*/ 2147483647 w 1868"/>
                  <a:gd name="T9" fmla="*/ 2147483647 h 1862"/>
                  <a:gd name="T10" fmla="*/ 2147483647 w 1868"/>
                  <a:gd name="T11" fmla="*/ 2147483647 h 1862"/>
                  <a:gd name="T12" fmla="*/ 2147483647 w 1868"/>
                  <a:gd name="T13" fmla="*/ 2147483647 h 1862"/>
                  <a:gd name="T14" fmla="*/ 2147483647 w 1868"/>
                  <a:gd name="T15" fmla="*/ 2147483647 h 1862"/>
                  <a:gd name="T16" fmla="*/ 2147483647 w 1868"/>
                  <a:gd name="T17" fmla="*/ 2147483647 h 1862"/>
                  <a:gd name="T18" fmla="*/ 2147483647 w 1868"/>
                  <a:gd name="T19" fmla="*/ 2147483647 h 1862"/>
                  <a:gd name="T20" fmla="*/ 2147483647 w 1868"/>
                  <a:gd name="T21" fmla="*/ 2147483647 h 1862"/>
                  <a:gd name="T22" fmla="*/ 2147483647 w 1868"/>
                  <a:gd name="T23" fmla="*/ 2147483647 h 1862"/>
                  <a:gd name="T24" fmla="*/ 2147483647 w 1868"/>
                  <a:gd name="T25" fmla="*/ 2147483647 h 1862"/>
                  <a:gd name="T26" fmla="*/ 2147483647 w 1868"/>
                  <a:gd name="T27" fmla="*/ 2147483647 h 1862"/>
                  <a:gd name="T28" fmla="*/ 2147483647 w 1868"/>
                  <a:gd name="T29" fmla="*/ 2147483647 h 1862"/>
                  <a:gd name="T30" fmla="*/ 2147483647 w 1868"/>
                  <a:gd name="T31" fmla="*/ 2147483647 h 1862"/>
                  <a:gd name="T32" fmla="*/ 2147483647 w 1868"/>
                  <a:gd name="T33" fmla="*/ 2147483647 h 1862"/>
                  <a:gd name="T34" fmla="*/ 2147483647 w 1868"/>
                  <a:gd name="T35" fmla="*/ 2147483647 h 1862"/>
                  <a:gd name="T36" fmla="*/ 2147483647 w 1868"/>
                  <a:gd name="T37" fmla="*/ 2147483647 h 1862"/>
                  <a:gd name="T38" fmla="*/ 2147483647 w 1868"/>
                  <a:gd name="T39" fmla="*/ 2147483647 h 1862"/>
                  <a:gd name="T40" fmla="*/ 2147483647 w 1868"/>
                  <a:gd name="T41" fmla="*/ 2147483647 h 1862"/>
                  <a:gd name="T42" fmla="*/ 2147483647 w 1868"/>
                  <a:gd name="T43" fmla="*/ 2147483647 h 1862"/>
                  <a:gd name="T44" fmla="*/ 2147483647 w 1868"/>
                  <a:gd name="T45" fmla="*/ 2147483647 h 1862"/>
                  <a:gd name="T46" fmla="*/ 2147483647 w 1868"/>
                  <a:gd name="T47" fmla="*/ 2147483647 h 1862"/>
                  <a:gd name="T48" fmla="*/ 2147483647 w 1868"/>
                  <a:gd name="T49" fmla="*/ 2147483647 h 1862"/>
                  <a:gd name="T50" fmla="*/ 2147483647 w 1868"/>
                  <a:gd name="T51" fmla="*/ 2147483647 h 1862"/>
                  <a:gd name="T52" fmla="*/ 2147483647 w 1868"/>
                  <a:gd name="T53" fmla="*/ 2147483647 h 1862"/>
                  <a:gd name="T54" fmla="*/ 2147483647 w 1868"/>
                  <a:gd name="T55" fmla="*/ 2147483647 h 1862"/>
                  <a:gd name="T56" fmla="*/ 2147483647 w 1868"/>
                  <a:gd name="T57" fmla="*/ 2147483647 h 1862"/>
                  <a:gd name="T58" fmla="*/ 2147483647 w 1868"/>
                  <a:gd name="T59" fmla="*/ 2147483647 h 1862"/>
                  <a:gd name="T60" fmla="*/ 2147483647 w 1868"/>
                  <a:gd name="T61" fmla="*/ 2147483647 h 1862"/>
                  <a:gd name="T62" fmla="*/ 2147483647 w 1868"/>
                  <a:gd name="T63" fmla="*/ 2147483647 h 1862"/>
                  <a:gd name="T64" fmla="*/ 2147483647 w 1868"/>
                  <a:gd name="T65" fmla="*/ 2147483647 h 1862"/>
                  <a:gd name="T66" fmla="*/ 2147483647 w 1868"/>
                  <a:gd name="T67" fmla="*/ 2147483647 h 1862"/>
                  <a:gd name="T68" fmla="*/ 2147483647 w 1868"/>
                  <a:gd name="T69" fmla="*/ 2147483647 h 1862"/>
                  <a:gd name="T70" fmla="*/ 2147483647 w 1868"/>
                  <a:gd name="T71" fmla="*/ 2147483647 h 1862"/>
                  <a:gd name="T72" fmla="*/ 2147483647 w 1868"/>
                  <a:gd name="T73" fmla="*/ 2147483647 h 1862"/>
                  <a:gd name="T74" fmla="*/ 2147483647 w 1868"/>
                  <a:gd name="T75" fmla="*/ 2147483647 h 1862"/>
                  <a:gd name="T76" fmla="*/ 2147483647 w 1868"/>
                  <a:gd name="T77" fmla="*/ 2147483647 h 1862"/>
                  <a:gd name="T78" fmla="*/ 2147483647 w 1868"/>
                  <a:gd name="T79" fmla="*/ 2147483647 h 1862"/>
                  <a:gd name="T80" fmla="*/ 2147483647 w 1868"/>
                  <a:gd name="T81" fmla="*/ 2147483647 h 1862"/>
                  <a:gd name="T82" fmla="*/ 2147483647 w 1868"/>
                  <a:gd name="T83" fmla="*/ 2147483647 h 1862"/>
                  <a:gd name="T84" fmla="*/ 2147483647 w 1868"/>
                  <a:gd name="T85" fmla="*/ 2147483647 h 1862"/>
                  <a:gd name="T86" fmla="*/ 2147483647 w 1868"/>
                  <a:gd name="T87" fmla="*/ 2147483647 h 1862"/>
                  <a:gd name="T88" fmla="*/ 2147483647 w 1868"/>
                  <a:gd name="T89" fmla="*/ 2147483647 h 1862"/>
                  <a:gd name="T90" fmla="*/ 2147483647 w 1868"/>
                  <a:gd name="T91" fmla="*/ 2147483647 h 1862"/>
                  <a:gd name="T92" fmla="*/ 2147483647 w 1868"/>
                  <a:gd name="T93" fmla="*/ 2147483647 h 1862"/>
                  <a:gd name="T94" fmla="*/ 2147483647 w 1868"/>
                  <a:gd name="T95" fmla="*/ 2147483647 h 1862"/>
                  <a:gd name="T96" fmla="*/ 2147483647 w 1868"/>
                  <a:gd name="T97" fmla="*/ 2147483647 h 1862"/>
                  <a:gd name="T98" fmla="*/ 2147483647 w 1868"/>
                  <a:gd name="T99" fmla="*/ 2147483647 h 1862"/>
                  <a:gd name="T100" fmla="*/ 2147483647 w 1868"/>
                  <a:gd name="T101" fmla="*/ 2147483647 h 1862"/>
                  <a:gd name="T102" fmla="*/ 2147483647 w 1868"/>
                  <a:gd name="T103" fmla="*/ 2147483647 h 1862"/>
                  <a:gd name="T104" fmla="*/ 2147483647 w 1868"/>
                  <a:gd name="T105" fmla="*/ 2147483647 h 1862"/>
                  <a:gd name="T106" fmla="*/ 2147483647 w 1868"/>
                  <a:gd name="T107" fmla="*/ 2147483647 h 1862"/>
                  <a:gd name="T108" fmla="*/ 2147483647 w 1868"/>
                  <a:gd name="T109" fmla="*/ 2147483647 h 1862"/>
                  <a:gd name="T110" fmla="*/ 2147483647 w 1868"/>
                  <a:gd name="T111" fmla="*/ 2147483647 h 1862"/>
                  <a:gd name="T112" fmla="*/ 2147483647 w 1868"/>
                  <a:gd name="T113" fmla="*/ 2147483647 h 186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868" h="1862">
                    <a:moveTo>
                      <a:pt x="1838" y="1114"/>
                    </a:moveTo>
                    <a:lnTo>
                      <a:pt x="1662" y="984"/>
                    </a:lnTo>
                    <a:lnTo>
                      <a:pt x="1664" y="948"/>
                    </a:lnTo>
                    <a:lnTo>
                      <a:pt x="1664" y="914"/>
                    </a:lnTo>
                    <a:lnTo>
                      <a:pt x="1662" y="880"/>
                    </a:lnTo>
                    <a:lnTo>
                      <a:pt x="1660" y="846"/>
                    </a:lnTo>
                    <a:lnTo>
                      <a:pt x="1828" y="710"/>
                    </a:lnTo>
                    <a:lnTo>
                      <a:pt x="1836" y="706"/>
                    </a:lnTo>
                    <a:lnTo>
                      <a:pt x="1844" y="698"/>
                    </a:lnTo>
                    <a:lnTo>
                      <a:pt x="1850" y="692"/>
                    </a:lnTo>
                    <a:lnTo>
                      <a:pt x="1854" y="684"/>
                    </a:lnTo>
                    <a:lnTo>
                      <a:pt x="1856" y="674"/>
                    </a:lnTo>
                    <a:lnTo>
                      <a:pt x="1858" y="664"/>
                    </a:lnTo>
                    <a:lnTo>
                      <a:pt x="1856" y="656"/>
                    </a:lnTo>
                    <a:lnTo>
                      <a:pt x="1854" y="646"/>
                    </a:lnTo>
                    <a:lnTo>
                      <a:pt x="1768" y="450"/>
                    </a:lnTo>
                    <a:lnTo>
                      <a:pt x="1762" y="440"/>
                    </a:lnTo>
                    <a:lnTo>
                      <a:pt x="1756" y="434"/>
                    </a:lnTo>
                    <a:lnTo>
                      <a:pt x="1750" y="428"/>
                    </a:lnTo>
                    <a:lnTo>
                      <a:pt x="1742" y="424"/>
                    </a:lnTo>
                    <a:lnTo>
                      <a:pt x="1732" y="420"/>
                    </a:lnTo>
                    <a:lnTo>
                      <a:pt x="1722" y="420"/>
                    </a:lnTo>
                    <a:lnTo>
                      <a:pt x="1714" y="420"/>
                    </a:lnTo>
                    <a:lnTo>
                      <a:pt x="1704" y="424"/>
                    </a:lnTo>
                    <a:lnTo>
                      <a:pt x="1492" y="456"/>
                    </a:lnTo>
                    <a:lnTo>
                      <a:pt x="1468" y="428"/>
                    </a:lnTo>
                    <a:lnTo>
                      <a:pt x="1442" y="402"/>
                    </a:lnTo>
                    <a:lnTo>
                      <a:pt x="1416" y="378"/>
                    </a:lnTo>
                    <a:lnTo>
                      <a:pt x="1388" y="356"/>
                    </a:lnTo>
                    <a:lnTo>
                      <a:pt x="1410" y="144"/>
                    </a:lnTo>
                    <a:lnTo>
                      <a:pt x="1414" y="134"/>
                    </a:lnTo>
                    <a:lnTo>
                      <a:pt x="1414" y="124"/>
                    </a:lnTo>
                    <a:lnTo>
                      <a:pt x="1414" y="116"/>
                    </a:lnTo>
                    <a:lnTo>
                      <a:pt x="1410" y="106"/>
                    </a:lnTo>
                    <a:lnTo>
                      <a:pt x="1406" y="98"/>
                    </a:lnTo>
                    <a:lnTo>
                      <a:pt x="1400" y="92"/>
                    </a:lnTo>
                    <a:lnTo>
                      <a:pt x="1392" y="86"/>
                    </a:lnTo>
                    <a:lnTo>
                      <a:pt x="1384" y="82"/>
                    </a:lnTo>
                    <a:lnTo>
                      <a:pt x="1184" y="2"/>
                    </a:lnTo>
                    <a:lnTo>
                      <a:pt x="1174" y="0"/>
                    </a:lnTo>
                    <a:lnTo>
                      <a:pt x="1164" y="0"/>
                    </a:lnTo>
                    <a:lnTo>
                      <a:pt x="1156" y="0"/>
                    </a:lnTo>
                    <a:lnTo>
                      <a:pt x="1146" y="4"/>
                    </a:lnTo>
                    <a:lnTo>
                      <a:pt x="1138" y="8"/>
                    </a:lnTo>
                    <a:lnTo>
                      <a:pt x="1132" y="14"/>
                    </a:lnTo>
                    <a:lnTo>
                      <a:pt x="1126" y="22"/>
                    </a:lnTo>
                    <a:lnTo>
                      <a:pt x="1120" y="30"/>
                    </a:lnTo>
                    <a:lnTo>
                      <a:pt x="994" y="200"/>
                    </a:lnTo>
                    <a:lnTo>
                      <a:pt x="958" y="198"/>
                    </a:lnTo>
                    <a:lnTo>
                      <a:pt x="920" y="198"/>
                    </a:lnTo>
                    <a:lnTo>
                      <a:pt x="884" y="200"/>
                    </a:lnTo>
                    <a:lnTo>
                      <a:pt x="848" y="204"/>
                    </a:lnTo>
                    <a:lnTo>
                      <a:pt x="712" y="34"/>
                    </a:lnTo>
                    <a:lnTo>
                      <a:pt x="708" y="26"/>
                    </a:lnTo>
                    <a:lnTo>
                      <a:pt x="702" y="18"/>
                    </a:lnTo>
                    <a:lnTo>
                      <a:pt x="694" y="12"/>
                    </a:lnTo>
                    <a:lnTo>
                      <a:pt x="686" y="8"/>
                    </a:lnTo>
                    <a:lnTo>
                      <a:pt x="676" y="6"/>
                    </a:lnTo>
                    <a:lnTo>
                      <a:pt x="668" y="6"/>
                    </a:lnTo>
                    <a:lnTo>
                      <a:pt x="658" y="6"/>
                    </a:lnTo>
                    <a:lnTo>
                      <a:pt x="648" y="10"/>
                    </a:lnTo>
                    <a:lnTo>
                      <a:pt x="452" y="94"/>
                    </a:lnTo>
                    <a:lnTo>
                      <a:pt x="444" y="100"/>
                    </a:lnTo>
                    <a:lnTo>
                      <a:pt x="436" y="106"/>
                    </a:lnTo>
                    <a:lnTo>
                      <a:pt x="430" y="114"/>
                    </a:lnTo>
                    <a:lnTo>
                      <a:pt x="426" y="122"/>
                    </a:lnTo>
                    <a:lnTo>
                      <a:pt x="424" y="130"/>
                    </a:lnTo>
                    <a:lnTo>
                      <a:pt x="422" y="140"/>
                    </a:lnTo>
                    <a:lnTo>
                      <a:pt x="424" y="150"/>
                    </a:lnTo>
                    <a:lnTo>
                      <a:pt x="426" y="158"/>
                    </a:lnTo>
                    <a:lnTo>
                      <a:pt x="458" y="376"/>
                    </a:lnTo>
                    <a:lnTo>
                      <a:pt x="434" y="398"/>
                    </a:lnTo>
                    <a:lnTo>
                      <a:pt x="410" y="422"/>
                    </a:lnTo>
                    <a:lnTo>
                      <a:pt x="388" y="446"/>
                    </a:lnTo>
                    <a:lnTo>
                      <a:pt x="366" y="472"/>
                    </a:lnTo>
                    <a:lnTo>
                      <a:pt x="146" y="448"/>
                    </a:lnTo>
                    <a:lnTo>
                      <a:pt x="136" y="446"/>
                    </a:lnTo>
                    <a:lnTo>
                      <a:pt x="126" y="444"/>
                    </a:lnTo>
                    <a:lnTo>
                      <a:pt x="116" y="446"/>
                    </a:lnTo>
                    <a:lnTo>
                      <a:pt x="108" y="448"/>
                    </a:lnTo>
                    <a:lnTo>
                      <a:pt x="100" y="454"/>
                    </a:lnTo>
                    <a:lnTo>
                      <a:pt x="92" y="460"/>
                    </a:lnTo>
                    <a:lnTo>
                      <a:pt x="86" y="468"/>
                    </a:lnTo>
                    <a:lnTo>
                      <a:pt x="82" y="476"/>
                    </a:lnTo>
                    <a:lnTo>
                      <a:pt x="4" y="676"/>
                    </a:lnTo>
                    <a:lnTo>
                      <a:pt x="0" y="684"/>
                    </a:lnTo>
                    <a:lnTo>
                      <a:pt x="0" y="694"/>
                    </a:lnTo>
                    <a:lnTo>
                      <a:pt x="2" y="704"/>
                    </a:lnTo>
                    <a:lnTo>
                      <a:pt x="4" y="712"/>
                    </a:lnTo>
                    <a:lnTo>
                      <a:pt x="8" y="720"/>
                    </a:lnTo>
                    <a:lnTo>
                      <a:pt x="14" y="728"/>
                    </a:lnTo>
                    <a:lnTo>
                      <a:pt x="22" y="734"/>
                    </a:lnTo>
                    <a:lnTo>
                      <a:pt x="30" y="738"/>
                    </a:lnTo>
                    <a:lnTo>
                      <a:pt x="208" y="870"/>
                    </a:lnTo>
                    <a:lnTo>
                      <a:pt x="206" y="906"/>
                    </a:lnTo>
                    <a:lnTo>
                      <a:pt x="206" y="942"/>
                    </a:lnTo>
                    <a:lnTo>
                      <a:pt x="208" y="978"/>
                    </a:lnTo>
                    <a:lnTo>
                      <a:pt x="212" y="1014"/>
                    </a:lnTo>
                    <a:lnTo>
                      <a:pt x="210" y="1014"/>
                    </a:lnTo>
                    <a:lnTo>
                      <a:pt x="36" y="1152"/>
                    </a:lnTo>
                    <a:lnTo>
                      <a:pt x="28" y="1158"/>
                    </a:lnTo>
                    <a:lnTo>
                      <a:pt x="20" y="1164"/>
                    </a:lnTo>
                    <a:lnTo>
                      <a:pt x="14" y="1172"/>
                    </a:lnTo>
                    <a:lnTo>
                      <a:pt x="10" y="1180"/>
                    </a:lnTo>
                    <a:lnTo>
                      <a:pt x="8" y="1188"/>
                    </a:lnTo>
                    <a:lnTo>
                      <a:pt x="6" y="1198"/>
                    </a:lnTo>
                    <a:lnTo>
                      <a:pt x="8" y="1208"/>
                    </a:lnTo>
                    <a:lnTo>
                      <a:pt x="10" y="1216"/>
                    </a:lnTo>
                    <a:lnTo>
                      <a:pt x="96" y="1414"/>
                    </a:lnTo>
                    <a:lnTo>
                      <a:pt x="102" y="1422"/>
                    </a:lnTo>
                    <a:lnTo>
                      <a:pt x="108" y="1430"/>
                    </a:lnTo>
                    <a:lnTo>
                      <a:pt x="114" y="1434"/>
                    </a:lnTo>
                    <a:lnTo>
                      <a:pt x="122" y="1440"/>
                    </a:lnTo>
                    <a:lnTo>
                      <a:pt x="132" y="1442"/>
                    </a:lnTo>
                    <a:lnTo>
                      <a:pt x="142" y="1442"/>
                    </a:lnTo>
                    <a:lnTo>
                      <a:pt x="150" y="1442"/>
                    </a:lnTo>
                    <a:lnTo>
                      <a:pt x="160" y="1438"/>
                    </a:lnTo>
                    <a:lnTo>
                      <a:pt x="380" y="1406"/>
                    </a:lnTo>
                    <a:lnTo>
                      <a:pt x="384" y="1404"/>
                    </a:lnTo>
                    <a:lnTo>
                      <a:pt x="406" y="1428"/>
                    </a:lnTo>
                    <a:lnTo>
                      <a:pt x="428" y="1450"/>
                    </a:lnTo>
                    <a:lnTo>
                      <a:pt x="452" y="1472"/>
                    </a:lnTo>
                    <a:lnTo>
                      <a:pt x="478" y="1494"/>
                    </a:lnTo>
                    <a:lnTo>
                      <a:pt x="476" y="1496"/>
                    </a:lnTo>
                    <a:lnTo>
                      <a:pt x="452" y="1716"/>
                    </a:lnTo>
                    <a:lnTo>
                      <a:pt x="448" y="1726"/>
                    </a:lnTo>
                    <a:lnTo>
                      <a:pt x="448" y="1736"/>
                    </a:lnTo>
                    <a:lnTo>
                      <a:pt x="450" y="1744"/>
                    </a:lnTo>
                    <a:lnTo>
                      <a:pt x="452" y="1754"/>
                    </a:lnTo>
                    <a:lnTo>
                      <a:pt x="456" y="1762"/>
                    </a:lnTo>
                    <a:lnTo>
                      <a:pt x="462" y="1770"/>
                    </a:lnTo>
                    <a:lnTo>
                      <a:pt x="470" y="1776"/>
                    </a:lnTo>
                    <a:lnTo>
                      <a:pt x="478" y="1780"/>
                    </a:lnTo>
                    <a:lnTo>
                      <a:pt x="678" y="1858"/>
                    </a:lnTo>
                    <a:lnTo>
                      <a:pt x="688" y="1860"/>
                    </a:lnTo>
                    <a:lnTo>
                      <a:pt x="698" y="1862"/>
                    </a:lnTo>
                    <a:lnTo>
                      <a:pt x="706" y="1860"/>
                    </a:lnTo>
                    <a:lnTo>
                      <a:pt x="716" y="1858"/>
                    </a:lnTo>
                    <a:lnTo>
                      <a:pt x="724" y="1852"/>
                    </a:lnTo>
                    <a:lnTo>
                      <a:pt x="732" y="1846"/>
                    </a:lnTo>
                    <a:lnTo>
                      <a:pt x="738" y="1840"/>
                    </a:lnTo>
                    <a:lnTo>
                      <a:pt x="742" y="1830"/>
                    </a:lnTo>
                    <a:lnTo>
                      <a:pt x="874" y="1652"/>
                    </a:lnTo>
                    <a:lnTo>
                      <a:pt x="908" y="1654"/>
                    </a:lnTo>
                    <a:lnTo>
                      <a:pt x="944" y="1656"/>
                    </a:lnTo>
                    <a:lnTo>
                      <a:pt x="978" y="1654"/>
                    </a:lnTo>
                    <a:lnTo>
                      <a:pt x="1012" y="1652"/>
                    </a:lnTo>
                    <a:lnTo>
                      <a:pt x="1012" y="1654"/>
                    </a:lnTo>
                    <a:lnTo>
                      <a:pt x="1152" y="1828"/>
                    </a:lnTo>
                    <a:lnTo>
                      <a:pt x="1156" y="1836"/>
                    </a:lnTo>
                    <a:lnTo>
                      <a:pt x="1162" y="1844"/>
                    </a:lnTo>
                    <a:lnTo>
                      <a:pt x="1170" y="1850"/>
                    </a:lnTo>
                    <a:lnTo>
                      <a:pt x="1178" y="1854"/>
                    </a:lnTo>
                    <a:lnTo>
                      <a:pt x="1188" y="1856"/>
                    </a:lnTo>
                    <a:lnTo>
                      <a:pt x="1196" y="1858"/>
                    </a:lnTo>
                    <a:lnTo>
                      <a:pt x="1206" y="1856"/>
                    </a:lnTo>
                    <a:lnTo>
                      <a:pt x="1216" y="1854"/>
                    </a:lnTo>
                    <a:lnTo>
                      <a:pt x="1412" y="1768"/>
                    </a:lnTo>
                    <a:lnTo>
                      <a:pt x="1420" y="1762"/>
                    </a:lnTo>
                    <a:lnTo>
                      <a:pt x="1428" y="1756"/>
                    </a:lnTo>
                    <a:lnTo>
                      <a:pt x="1434" y="1750"/>
                    </a:lnTo>
                    <a:lnTo>
                      <a:pt x="1438" y="1742"/>
                    </a:lnTo>
                    <a:lnTo>
                      <a:pt x="1440" y="1732"/>
                    </a:lnTo>
                    <a:lnTo>
                      <a:pt x="1442" y="1722"/>
                    </a:lnTo>
                    <a:lnTo>
                      <a:pt x="1440" y="1714"/>
                    </a:lnTo>
                    <a:lnTo>
                      <a:pt x="1438" y="1704"/>
                    </a:lnTo>
                    <a:lnTo>
                      <a:pt x="1404" y="1484"/>
                    </a:lnTo>
                    <a:lnTo>
                      <a:pt x="1432" y="1460"/>
                    </a:lnTo>
                    <a:lnTo>
                      <a:pt x="1458" y="1436"/>
                    </a:lnTo>
                    <a:lnTo>
                      <a:pt x="1482" y="1408"/>
                    </a:lnTo>
                    <a:lnTo>
                      <a:pt x="1506" y="1380"/>
                    </a:lnTo>
                    <a:lnTo>
                      <a:pt x="1724" y="1404"/>
                    </a:lnTo>
                    <a:lnTo>
                      <a:pt x="1734" y="1408"/>
                    </a:lnTo>
                    <a:lnTo>
                      <a:pt x="1742" y="1408"/>
                    </a:lnTo>
                    <a:lnTo>
                      <a:pt x="1752" y="1406"/>
                    </a:lnTo>
                    <a:lnTo>
                      <a:pt x="1760" y="1404"/>
                    </a:lnTo>
                    <a:lnTo>
                      <a:pt x="1770" y="1400"/>
                    </a:lnTo>
                    <a:lnTo>
                      <a:pt x="1776" y="1392"/>
                    </a:lnTo>
                    <a:lnTo>
                      <a:pt x="1782" y="1386"/>
                    </a:lnTo>
                    <a:lnTo>
                      <a:pt x="1786" y="1376"/>
                    </a:lnTo>
                    <a:lnTo>
                      <a:pt x="1866" y="1178"/>
                    </a:lnTo>
                    <a:lnTo>
                      <a:pt x="1868" y="1168"/>
                    </a:lnTo>
                    <a:lnTo>
                      <a:pt x="1868" y="1158"/>
                    </a:lnTo>
                    <a:lnTo>
                      <a:pt x="1868" y="1148"/>
                    </a:lnTo>
                    <a:lnTo>
                      <a:pt x="1864" y="1140"/>
                    </a:lnTo>
                    <a:lnTo>
                      <a:pt x="1860" y="1132"/>
                    </a:lnTo>
                    <a:lnTo>
                      <a:pt x="1854" y="1124"/>
                    </a:lnTo>
                    <a:lnTo>
                      <a:pt x="1846" y="1118"/>
                    </a:lnTo>
                    <a:lnTo>
                      <a:pt x="1838" y="1114"/>
                    </a:lnTo>
                    <a:close/>
                    <a:moveTo>
                      <a:pt x="786" y="1302"/>
                    </a:moveTo>
                    <a:lnTo>
                      <a:pt x="786" y="1302"/>
                    </a:lnTo>
                    <a:lnTo>
                      <a:pt x="750" y="1284"/>
                    </a:lnTo>
                    <a:lnTo>
                      <a:pt x="716" y="1264"/>
                    </a:lnTo>
                    <a:lnTo>
                      <a:pt x="684" y="1242"/>
                    </a:lnTo>
                    <a:lnTo>
                      <a:pt x="654" y="1216"/>
                    </a:lnTo>
                    <a:lnTo>
                      <a:pt x="628" y="1188"/>
                    </a:lnTo>
                    <a:lnTo>
                      <a:pt x="604" y="1156"/>
                    </a:lnTo>
                    <a:lnTo>
                      <a:pt x="584" y="1124"/>
                    </a:lnTo>
                    <a:lnTo>
                      <a:pt x="568" y="1090"/>
                    </a:lnTo>
                    <a:lnTo>
                      <a:pt x="554" y="1054"/>
                    </a:lnTo>
                    <a:lnTo>
                      <a:pt x="544" y="1018"/>
                    </a:lnTo>
                    <a:lnTo>
                      <a:pt x="538" y="980"/>
                    </a:lnTo>
                    <a:lnTo>
                      <a:pt x="534" y="940"/>
                    </a:lnTo>
                    <a:lnTo>
                      <a:pt x="536" y="902"/>
                    </a:lnTo>
                    <a:lnTo>
                      <a:pt x="540" y="862"/>
                    </a:lnTo>
                    <a:lnTo>
                      <a:pt x="548" y="824"/>
                    </a:lnTo>
                    <a:lnTo>
                      <a:pt x="562" y="784"/>
                    </a:lnTo>
                    <a:lnTo>
                      <a:pt x="578" y="748"/>
                    </a:lnTo>
                    <a:lnTo>
                      <a:pt x="598" y="714"/>
                    </a:lnTo>
                    <a:lnTo>
                      <a:pt x="622" y="682"/>
                    </a:lnTo>
                    <a:lnTo>
                      <a:pt x="648" y="652"/>
                    </a:lnTo>
                    <a:lnTo>
                      <a:pt x="676" y="626"/>
                    </a:lnTo>
                    <a:lnTo>
                      <a:pt x="706" y="602"/>
                    </a:lnTo>
                    <a:lnTo>
                      <a:pt x="740" y="582"/>
                    </a:lnTo>
                    <a:lnTo>
                      <a:pt x="774" y="566"/>
                    </a:lnTo>
                    <a:lnTo>
                      <a:pt x="810" y="552"/>
                    </a:lnTo>
                    <a:lnTo>
                      <a:pt x="846" y="542"/>
                    </a:lnTo>
                    <a:lnTo>
                      <a:pt x="884" y="536"/>
                    </a:lnTo>
                    <a:lnTo>
                      <a:pt x="922" y="532"/>
                    </a:lnTo>
                    <a:lnTo>
                      <a:pt x="962" y="534"/>
                    </a:lnTo>
                    <a:lnTo>
                      <a:pt x="1000" y="538"/>
                    </a:lnTo>
                    <a:lnTo>
                      <a:pt x="1040" y="546"/>
                    </a:lnTo>
                    <a:lnTo>
                      <a:pt x="1078" y="560"/>
                    </a:lnTo>
                    <a:lnTo>
                      <a:pt x="1116" y="576"/>
                    </a:lnTo>
                    <a:lnTo>
                      <a:pt x="1150" y="596"/>
                    </a:lnTo>
                    <a:lnTo>
                      <a:pt x="1182" y="620"/>
                    </a:lnTo>
                    <a:lnTo>
                      <a:pt x="1212" y="646"/>
                    </a:lnTo>
                    <a:lnTo>
                      <a:pt x="1238" y="674"/>
                    </a:lnTo>
                    <a:lnTo>
                      <a:pt x="1260" y="704"/>
                    </a:lnTo>
                    <a:lnTo>
                      <a:pt x="1282" y="738"/>
                    </a:lnTo>
                    <a:lnTo>
                      <a:pt x="1298" y="772"/>
                    </a:lnTo>
                    <a:lnTo>
                      <a:pt x="1312" y="808"/>
                    </a:lnTo>
                    <a:lnTo>
                      <a:pt x="1322" y="844"/>
                    </a:lnTo>
                    <a:lnTo>
                      <a:pt x="1328" y="882"/>
                    </a:lnTo>
                    <a:lnTo>
                      <a:pt x="1332" y="920"/>
                    </a:lnTo>
                    <a:lnTo>
                      <a:pt x="1330" y="960"/>
                    </a:lnTo>
                    <a:lnTo>
                      <a:pt x="1326" y="1000"/>
                    </a:lnTo>
                    <a:lnTo>
                      <a:pt x="1316" y="1038"/>
                    </a:lnTo>
                    <a:lnTo>
                      <a:pt x="1304" y="1076"/>
                    </a:lnTo>
                    <a:lnTo>
                      <a:pt x="1286" y="1114"/>
                    </a:lnTo>
                    <a:lnTo>
                      <a:pt x="1266" y="1148"/>
                    </a:lnTo>
                    <a:lnTo>
                      <a:pt x="1244" y="1180"/>
                    </a:lnTo>
                    <a:lnTo>
                      <a:pt x="1218" y="1210"/>
                    </a:lnTo>
                    <a:lnTo>
                      <a:pt x="1190" y="1236"/>
                    </a:lnTo>
                    <a:lnTo>
                      <a:pt x="1158" y="1260"/>
                    </a:lnTo>
                    <a:lnTo>
                      <a:pt x="1126" y="1280"/>
                    </a:lnTo>
                    <a:lnTo>
                      <a:pt x="1092" y="1296"/>
                    </a:lnTo>
                    <a:lnTo>
                      <a:pt x="1056" y="1310"/>
                    </a:lnTo>
                    <a:lnTo>
                      <a:pt x="1018" y="1320"/>
                    </a:lnTo>
                    <a:lnTo>
                      <a:pt x="982" y="1326"/>
                    </a:lnTo>
                    <a:lnTo>
                      <a:pt x="942" y="1330"/>
                    </a:lnTo>
                    <a:lnTo>
                      <a:pt x="904" y="1328"/>
                    </a:lnTo>
                    <a:lnTo>
                      <a:pt x="864" y="1324"/>
                    </a:lnTo>
                    <a:lnTo>
                      <a:pt x="826" y="1314"/>
                    </a:lnTo>
                    <a:lnTo>
                      <a:pt x="786" y="13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339" dirty="0">
                  <a:latin typeface="SimonKucher" pitchFamily="2" charset="0"/>
                </a:endParaRPr>
              </a:p>
            </p:txBody>
          </p:sp>
        </p:grpSp>
      </p:grpSp>
      <p:sp>
        <p:nvSpPr>
          <p:cNvPr id="59" name="Rectangle 58">
            <a:extLst>
              <a:ext uri="{FF2B5EF4-FFF2-40B4-BE49-F238E27FC236}">
                <a16:creationId xmlns:a16="http://schemas.microsoft.com/office/drawing/2014/main" id="{4182C15E-EEB7-6C17-D31D-28BF0DB93107}"/>
              </a:ext>
            </a:extLst>
          </p:cNvPr>
          <p:cNvSpPr/>
          <p:nvPr/>
        </p:nvSpPr>
        <p:spPr>
          <a:xfrm>
            <a:off x="9285107" y="4128353"/>
            <a:ext cx="3600000" cy="2537487"/>
          </a:xfrm>
          <a:prstGeom prst="rect">
            <a:avLst/>
          </a:prstGeom>
          <a:solidFill>
            <a:schemeClr val="accent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600"/>
              </a:spcBef>
              <a:spcAft>
                <a:spcPts val="0"/>
              </a:spcAft>
              <a:buClrTx/>
              <a:buSzPct val="100000"/>
              <a:buFontTx/>
              <a:buNone/>
              <a:tabLst/>
              <a:defRPr/>
            </a:pPr>
            <a:r>
              <a:rPr kumimoji="0" lang="en-US" sz="1600" b="1" i="0" u="none" strike="noStrike" kern="1200" cap="none" spc="0" normalizeH="0" baseline="0" noProof="0" dirty="0">
                <a:ln>
                  <a:noFill/>
                </a:ln>
                <a:solidFill>
                  <a:schemeClr val="bg1"/>
                </a:solidFill>
                <a:effectLst/>
                <a:uLnTx/>
                <a:uFillTx/>
                <a:latin typeface="+mj-lt"/>
                <a:ea typeface="+mn-ea"/>
                <a:cs typeface="+mn-cs"/>
              </a:rPr>
              <a:t>Topics: </a:t>
            </a:r>
          </a:p>
          <a:p>
            <a:pPr marL="270000" marR="0" lvl="0" indent="-270000" algn="l" defTabSz="995491" rtl="0" eaLnBrk="1" fontAlgn="auto" latinLnBrk="0" hangingPunct="1">
              <a:lnSpc>
                <a:spcPct val="100000"/>
              </a:lnSpc>
              <a:spcBef>
                <a:spcPts val="600"/>
              </a:spcBef>
              <a:spcAft>
                <a:spcPts val="0"/>
              </a:spcAft>
              <a:buClrTx/>
              <a:buSzPct val="100000"/>
              <a:buFont typeface="Wingdings" panose="05000000000000000000" pitchFamily="2" charset="2"/>
              <a:buChar char="§"/>
              <a:tabLst/>
              <a:defRPr/>
            </a:pPr>
            <a:r>
              <a:rPr kumimoji="0" lang="en-US" sz="1600" b="0" i="0" u="none" strike="noStrike" kern="1200" cap="none" spc="0" normalizeH="0" baseline="0" noProof="0" dirty="0">
                <a:ln>
                  <a:noFill/>
                </a:ln>
                <a:solidFill>
                  <a:schemeClr val="bg1"/>
                </a:solidFill>
                <a:effectLst/>
                <a:uLnTx/>
                <a:uFillTx/>
                <a:latin typeface="+mj-lt"/>
                <a:ea typeface="+mn-ea"/>
                <a:cs typeface="+mn-cs"/>
              </a:rPr>
              <a:t>Discounting methods, incl. trade terms</a:t>
            </a:r>
            <a:r>
              <a:rPr lang="en-US" sz="1600" dirty="0">
                <a:solidFill>
                  <a:schemeClr val="bg1"/>
                </a:solidFill>
                <a:latin typeface="+mj-lt"/>
              </a:rPr>
              <a:t> and </a:t>
            </a:r>
            <a:r>
              <a:rPr kumimoji="0" lang="en-US" sz="1600" b="0" i="0" u="none" strike="noStrike" kern="1200" cap="none" spc="0" normalizeH="0" baseline="0" noProof="0" dirty="0">
                <a:ln>
                  <a:noFill/>
                </a:ln>
                <a:solidFill>
                  <a:schemeClr val="bg1"/>
                </a:solidFill>
                <a:effectLst/>
                <a:uLnTx/>
                <a:uFillTx/>
                <a:latin typeface="+mj-lt"/>
                <a:ea typeface="+mn-ea"/>
                <a:cs typeface="+mn-cs"/>
              </a:rPr>
              <a:t>peer pricing</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chemeClr val="bg1"/>
                </a:solidFill>
                <a:effectLst/>
                <a:uLnTx/>
                <a:uFillTx/>
                <a:latin typeface="+mj-lt"/>
                <a:ea typeface="+mn-ea"/>
                <a:cs typeface="+mn-cs"/>
              </a:rPr>
              <a:t>Behavioral pricing</a:t>
            </a:r>
          </a:p>
          <a:p>
            <a:pPr marL="270000" marR="0" lvl="0" indent="-270000" algn="l" defTabSz="995491" rtl="0" eaLnBrk="1" fontAlgn="auto" latinLnBrk="0" hangingPunct="1">
              <a:lnSpc>
                <a:spcPct val="100000"/>
              </a:lnSpc>
              <a:spcBef>
                <a:spcPts val="600"/>
              </a:spcBef>
              <a:spcAft>
                <a:spcPts val="0"/>
              </a:spcAft>
              <a:buClrTx/>
              <a:buSzPct val="100000"/>
              <a:buFont typeface="Wingdings" panose="05000000000000000000" pitchFamily="2" charset="2"/>
              <a:buChar char="§"/>
              <a:tabLst/>
              <a:defRPr/>
            </a:pPr>
            <a:r>
              <a:rPr kumimoji="0" lang="en-US" sz="1600" b="0" i="0" u="none" strike="noStrike" kern="1200" cap="none" spc="0" normalizeH="0" baseline="0" noProof="0" dirty="0">
                <a:ln>
                  <a:noFill/>
                </a:ln>
                <a:solidFill>
                  <a:schemeClr val="bg1"/>
                </a:solidFill>
                <a:effectLst/>
                <a:uLnTx/>
                <a:uFillTx/>
                <a:latin typeface="+mj-lt"/>
                <a:ea typeface="+mn-ea"/>
                <a:cs typeface="+mn-cs"/>
              </a:rPr>
              <a:t>Price organization, reporting, training and incentives</a:t>
            </a:r>
          </a:p>
        </p:txBody>
      </p:sp>
      <p:sp>
        <p:nvSpPr>
          <p:cNvPr id="60" name="Rectangle 59">
            <a:extLst>
              <a:ext uri="{FF2B5EF4-FFF2-40B4-BE49-F238E27FC236}">
                <a16:creationId xmlns:a16="http://schemas.microsoft.com/office/drawing/2014/main" id="{B90F8DF4-91CE-55BE-6692-5A774184A018}"/>
              </a:ext>
            </a:extLst>
          </p:cNvPr>
          <p:cNvSpPr/>
          <p:nvPr/>
        </p:nvSpPr>
        <p:spPr>
          <a:xfrm>
            <a:off x="451788" y="1654058"/>
            <a:ext cx="3858768" cy="5299075"/>
          </a:xfrm>
          <a:prstGeom prst="rect">
            <a:avLst/>
          </a:prstGeom>
          <a:solidFill>
            <a:srgbClr val="EEF1F3"/>
          </a:solidFill>
          <a:ln w="9525">
            <a:noFill/>
          </a:ln>
          <a:effectLst>
            <a:outerShdw dist="50800" dir="5400000" algn="ctr" rotWithShape="0">
              <a:schemeClr val="accent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3600" tIns="1368000" rIns="182880" bIns="18288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1" i="0" u="none" strike="noStrike" kern="1200" cap="none" spc="0" normalizeH="0" baseline="0" noProof="0" dirty="0">
                <a:ln>
                  <a:noFill/>
                </a:ln>
                <a:solidFill>
                  <a:schemeClr val="accent1"/>
                </a:solidFill>
                <a:effectLst/>
                <a:uLnTx/>
                <a:uFillTx/>
                <a:latin typeface="+mj-lt"/>
                <a:ea typeface="+mn-ea"/>
                <a:cs typeface="+mn-cs"/>
              </a:rPr>
              <a:t>Price Strategy</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r>
              <a:rPr kumimoji="0" lang="en-US" sz="1800" b="0" i="0" u="none" strike="noStrike" kern="1200" cap="none" spc="0" normalizeH="0" baseline="0" noProof="0" dirty="0">
                <a:ln>
                  <a:noFill/>
                </a:ln>
                <a:solidFill>
                  <a:schemeClr val="accent1"/>
                </a:solidFill>
                <a:effectLst/>
                <a:uLnTx/>
                <a:uFillTx/>
                <a:latin typeface="+mj-lt"/>
                <a:ea typeface="+mn-ea"/>
                <a:cs typeface="+mn-cs"/>
              </a:rPr>
              <a:t>Set the right direction</a:t>
            </a:r>
          </a:p>
          <a:p>
            <a:pPr marL="0" marR="0" lvl="0" indent="0" algn="l" defTabSz="995491" rtl="0" eaLnBrk="1" fontAlgn="auto" latinLnBrk="0" hangingPunct="1">
              <a:lnSpc>
                <a:spcPct val="100000"/>
              </a:lnSpc>
              <a:spcBef>
                <a:spcPts val="0"/>
              </a:spcBef>
              <a:spcAft>
                <a:spcPts val="0"/>
              </a:spcAft>
              <a:buClrTx/>
              <a:buSzTx/>
              <a:buFont typeface="SimonKucher" pitchFamily="2" charset="0"/>
              <a:buNone/>
              <a:tabLst/>
              <a:defRPr/>
            </a:pPr>
            <a:endParaRPr kumimoji="0" lang="en-US" sz="1600" b="0" i="0" u="none" strike="noStrike" kern="1200" cap="none" spc="0" normalizeH="0" baseline="0" noProof="0" dirty="0">
              <a:ln>
                <a:noFill/>
              </a:ln>
              <a:solidFill>
                <a:schemeClr val="accent1"/>
              </a:solidFill>
              <a:effectLst/>
              <a:uLnTx/>
              <a:uFillTx/>
              <a:latin typeface="+mj-lt"/>
              <a:ea typeface="+mn-ea"/>
              <a:cs typeface="+mn-cs"/>
            </a:endParaRPr>
          </a:p>
        </p:txBody>
      </p:sp>
      <p:cxnSp>
        <p:nvCxnSpPr>
          <p:cNvPr id="61" name="Straight Connector 60">
            <a:extLst>
              <a:ext uri="{FF2B5EF4-FFF2-40B4-BE49-F238E27FC236}">
                <a16:creationId xmlns:a16="http://schemas.microsoft.com/office/drawing/2014/main" id="{52CDCA62-BB02-514D-8349-61A02D393C8C}"/>
              </a:ext>
            </a:extLst>
          </p:cNvPr>
          <p:cNvCxnSpPr>
            <a:cxnSpLocks/>
          </p:cNvCxnSpPr>
          <p:nvPr/>
        </p:nvCxnSpPr>
        <p:spPr>
          <a:xfrm>
            <a:off x="625205" y="3750927"/>
            <a:ext cx="666000"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14E54F36-DC3B-6EC4-0A2A-C623AE21D884}"/>
              </a:ext>
            </a:extLst>
          </p:cNvPr>
          <p:cNvGrpSpPr/>
          <p:nvPr/>
        </p:nvGrpSpPr>
        <p:grpSpPr>
          <a:xfrm>
            <a:off x="1932538" y="1512000"/>
            <a:ext cx="897269" cy="897269"/>
            <a:chOff x="598701" y="1868044"/>
            <a:chExt cx="897269" cy="897269"/>
          </a:xfrm>
        </p:grpSpPr>
        <p:sp>
          <p:nvSpPr>
            <p:cNvPr id="63" name="Oval 5">
              <a:extLst>
                <a:ext uri="{FF2B5EF4-FFF2-40B4-BE49-F238E27FC236}">
                  <a16:creationId xmlns:a16="http://schemas.microsoft.com/office/drawing/2014/main" id="{B358BFB7-7E4E-9D60-4BF7-E16547763195}"/>
                </a:ext>
              </a:extLst>
            </p:cNvPr>
            <p:cNvSpPr/>
            <p:nvPr/>
          </p:nvSpPr>
          <p:spPr>
            <a:xfrm>
              <a:off x="598701" y="1868044"/>
              <a:ext cx="897269" cy="897269"/>
            </a:xfrm>
            <a:prstGeom prst="roundRect">
              <a:avLst>
                <a:gd name="adj" fmla="val 9407"/>
              </a:avLst>
            </a:prstGeom>
            <a:solidFill>
              <a:srgbClr val="A8B9C3"/>
            </a:solidFill>
            <a:ln w="9525" cap="flat" cmpd="sng" algn="ctr">
              <a:noFill/>
              <a:prstDash val="solid"/>
              <a:miter lim="800000"/>
            </a:ln>
            <a:effectLst/>
          </p:spPr>
          <p:txBody>
            <a:bodyPr wrap="square"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SimonKucher" pitchFamily="2" charset="0"/>
              </a:endParaRPr>
            </a:p>
          </p:txBody>
        </p:sp>
        <p:grpSp>
          <p:nvGrpSpPr>
            <p:cNvPr id="64" name="Group 63">
              <a:extLst>
                <a:ext uri="{FF2B5EF4-FFF2-40B4-BE49-F238E27FC236}">
                  <a16:creationId xmlns:a16="http://schemas.microsoft.com/office/drawing/2014/main" id="{5A57571E-E7A2-8838-BC37-8FB09AF14889}"/>
                </a:ext>
              </a:extLst>
            </p:cNvPr>
            <p:cNvGrpSpPr/>
            <p:nvPr/>
          </p:nvGrpSpPr>
          <p:grpSpPr>
            <a:xfrm>
              <a:off x="908534" y="1971118"/>
              <a:ext cx="265922" cy="658367"/>
              <a:chOff x="4276077" y="5304198"/>
              <a:chExt cx="369160" cy="913964"/>
            </a:xfrm>
            <a:solidFill>
              <a:schemeClr val="bg1"/>
            </a:solidFill>
          </p:grpSpPr>
          <p:sp>
            <p:nvSpPr>
              <p:cNvPr id="65" name="Oval 31">
                <a:extLst>
                  <a:ext uri="{FF2B5EF4-FFF2-40B4-BE49-F238E27FC236}">
                    <a16:creationId xmlns:a16="http://schemas.microsoft.com/office/drawing/2014/main" id="{81D3B285-F21F-BED7-1011-E5E46F5EA762}"/>
                  </a:ext>
                </a:extLst>
              </p:cNvPr>
              <p:cNvSpPr/>
              <p:nvPr/>
            </p:nvSpPr>
            <p:spPr>
              <a:xfrm>
                <a:off x="4281334" y="5466223"/>
                <a:ext cx="358646" cy="207431"/>
              </a:xfrm>
              <a:custGeom>
                <a:avLst/>
                <a:gdLst/>
                <a:ahLst/>
                <a:cxnLst/>
                <a:rect l="l" t="t" r="r" b="b"/>
                <a:pathLst>
                  <a:path w="647764" h="374650">
                    <a:moveTo>
                      <a:pt x="324483" y="0"/>
                    </a:moveTo>
                    <a:cubicBezTo>
                      <a:pt x="373022" y="0"/>
                      <a:pt x="415201" y="71479"/>
                      <a:pt x="435929" y="176657"/>
                    </a:cubicBezTo>
                    <a:cubicBezTo>
                      <a:pt x="461679" y="152851"/>
                      <a:pt x="496320" y="139700"/>
                      <a:pt x="534033" y="139700"/>
                    </a:cubicBezTo>
                    <a:cubicBezTo>
                      <a:pt x="578806" y="139700"/>
                      <a:pt x="619251" y="158236"/>
                      <a:pt x="647764" y="188388"/>
                    </a:cubicBezTo>
                    <a:cubicBezTo>
                      <a:pt x="595964" y="206511"/>
                      <a:pt x="544130" y="249736"/>
                      <a:pt x="506737" y="310571"/>
                    </a:cubicBezTo>
                    <a:cubicBezTo>
                      <a:pt x="493849" y="331539"/>
                      <a:pt x="483602" y="353093"/>
                      <a:pt x="476470" y="374650"/>
                    </a:cubicBezTo>
                    <a:lnTo>
                      <a:pt x="166137" y="374650"/>
                    </a:lnTo>
                    <a:cubicBezTo>
                      <a:pt x="159012" y="353090"/>
                      <a:pt x="148766" y="331538"/>
                      <a:pt x="135879" y="310571"/>
                    </a:cubicBezTo>
                    <a:cubicBezTo>
                      <a:pt x="99721" y="251745"/>
                      <a:pt x="50060" y="209385"/>
                      <a:pt x="0" y="190172"/>
                    </a:cubicBezTo>
                    <a:cubicBezTo>
                      <a:pt x="28333" y="158875"/>
                      <a:pt x="69394" y="139700"/>
                      <a:pt x="114933" y="139700"/>
                    </a:cubicBezTo>
                    <a:cubicBezTo>
                      <a:pt x="152646" y="139700"/>
                      <a:pt x="187287" y="152851"/>
                      <a:pt x="213037" y="176657"/>
                    </a:cubicBezTo>
                    <a:cubicBezTo>
                      <a:pt x="233765" y="71479"/>
                      <a:pt x="275944" y="0"/>
                      <a:pt x="324483" y="0"/>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66" name="Freeform 83">
                <a:extLst>
                  <a:ext uri="{FF2B5EF4-FFF2-40B4-BE49-F238E27FC236}">
                    <a16:creationId xmlns:a16="http://schemas.microsoft.com/office/drawing/2014/main" id="{509A16FD-79B1-1608-EB38-E6649597C84A}"/>
                  </a:ext>
                </a:extLst>
              </p:cNvPr>
              <p:cNvSpPr/>
              <p:nvPr/>
            </p:nvSpPr>
            <p:spPr>
              <a:xfrm>
                <a:off x="4335846" y="5756056"/>
                <a:ext cx="249621" cy="288734"/>
              </a:xfrm>
              <a:custGeom>
                <a:avLst/>
                <a:gdLst>
                  <a:gd name="connsiteX0" fmla="*/ 120650 w 450850"/>
                  <a:gd name="connsiteY0" fmla="*/ 6350 h 520700"/>
                  <a:gd name="connsiteX1" fmla="*/ 336550 w 450850"/>
                  <a:gd name="connsiteY1" fmla="*/ 0 h 520700"/>
                  <a:gd name="connsiteX2" fmla="*/ 450850 w 450850"/>
                  <a:gd name="connsiteY2" fmla="*/ 520700 h 520700"/>
                  <a:gd name="connsiteX3" fmla="*/ 0 w 450850"/>
                  <a:gd name="connsiteY3" fmla="*/ 514350 h 520700"/>
                  <a:gd name="connsiteX4" fmla="*/ 120650 w 450850"/>
                  <a:gd name="connsiteY4" fmla="*/ 6350 h 520700"/>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5143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5143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5143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9906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9906 h 521493"/>
                  <a:gd name="connsiteX4" fmla="*/ 120650 w 450850"/>
                  <a:gd name="connsiteY4" fmla="*/ 0 h 521493"/>
                  <a:gd name="connsiteX0" fmla="*/ 120650 w 450850"/>
                  <a:gd name="connsiteY0" fmla="*/ 0 h 521493"/>
                  <a:gd name="connsiteX1" fmla="*/ 336550 w 450850"/>
                  <a:gd name="connsiteY1" fmla="*/ 793 h 521493"/>
                  <a:gd name="connsiteX2" fmla="*/ 450850 w 450850"/>
                  <a:gd name="connsiteY2" fmla="*/ 521493 h 521493"/>
                  <a:gd name="connsiteX3" fmla="*/ 0 w 450850"/>
                  <a:gd name="connsiteY3" fmla="*/ 519906 h 521493"/>
                  <a:gd name="connsiteX4" fmla="*/ 120650 w 450850"/>
                  <a:gd name="connsiteY4" fmla="*/ 0 h 52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850" h="521493">
                    <a:moveTo>
                      <a:pt x="120650" y="0"/>
                    </a:moveTo>
                    <a:lnTo>
                      <a:pt x="336550" y="793"/>
                    </a:lnTo>
                    <a:cubicBezTo>
                      <a:pt x="341312" y="255322"/>
                      <a:pt x="412750" y="347926"/>
                      <a:pt x="450850" y="521493"/>
                    </a:cubicBezTo>
                    <a:lnTo>
                      <a:pt x="0" y="519906"/>
                    </a:lnTo>
                    <a:cubicBezTo>
                      <a:pt x="40217" y="348192"/>
                      <a:pt x="113771" y="257439"/>
                      <a:pt x="120650" y="0"/>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67" name="Round Same Side Corner Rectangle 84">
                <a:extLst>
                  <a:ext uri="{FF2B5EF4-FFF2-40B4-BE49-F238E27FC236}">
                    <a16:creationId xmlns:a16="http://schemas.microsoft.com/office/drawing/2014/main" id="{088D6F43-588A-09AA-C6F6-2D25C7214040}"/>
                  </a:ext>
                </a:extLst>
              </p:cNvPr>
              <p:cNvSpPr/>
              <p:nvPr/>
            </p:nvSpPr>
            <p:spPr>
              <a:xfrm>
                <a:off x="4311016" y="6055667"/>
                <a:ext cx="299281" cy="39553"/>
              </a:xfrm>
              <a:prstGeom prst="round2SameRect">
                <a:avLst>
                  <a:gd name="adj1" fmla="val 50000"/>
                  <a:gd name="adj2" fmla="val 0"/>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68" name="Round Same Side Corner Rectangle 85">
                <a:extLst>
                  <a:ext uri="{FF2B5EF4-FFF2-40B4-BE49-F238E27FC236}">
                    <a16:creationId xmlns:a16="http://schemas.microsoft.com/office/drawing/2014/main" id="{86E1D9BD-A5AD-A95E-C7BF-747E70049F55}"/>
                  </a:ext>
                </a:extLst>
              </p:cNvPr>
              <p:cNvSpPr/>
              <p:nvPr/>
            </p:nvSpPr>
            <p:spPr>
              <a:xfrm>
                <a:off x="4276077" y="6106096"/>
                <a:ext cx="369160" cy="112066"/>
              </a:xfrm>
              <a:prstGeom prst="round2SameRect">
                <a:avLst>
                  <a:gd name="adj1" fmla="val 25904"/>
                  <a:gd name="adj2" fmla="val 0"/>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69" name="Rounded Rectangle 86">
                <a:extLst>
                  <a:ext uri="{FF2B5EF4-FFF2-40B4-BE49-F238E27FC236}">
                    <a16:creationId xmlns:a16="http://schemas.microsoft.com/office/drawing/2014/main" id="{928F6CAB-1156-5627-E20A-BADF6070314C}"/>
                  </a:ext>
                </a:extLst>
              </p:cNvPr>
              <p:cNvSpPr/>
              <p:nvPr/>
            </p:nvSpPr>
            <p:spPr>
              <a:xfrm>
                <a:off x="4355843" y="5684532"/>
                <a:ext cx="209628" cy="60647"/>
              </a:xfrm>
              <a:prstGeom prst="round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endParaRPr lang="en-US" sz="1400" b="1" dirty="0" err="1">
                  <a:solidFill>
                    <a:schemeClr val="tx1"/>
                  </a:solidFill>
                  <a:latin typeface="SimonKucher" pitchFamily="2" charset="0"/>
                </a:endParaRPr>
              </a:p>
            </p:txBody>
          </p:sp>
          <p:sp>
            <p:nvSpPr>
              <p:cNvPr id="70" name="Plus 87">
                <a:extLst>
                  <a:ext uri="{FF2B5EF4-FFF2-40B4-BE49-F238E27FC236}">
                    <a16:creationId xmlns:a16="http://schemas.microsoft.com/office/drawing/2014/main" id="{DF066797-FE45-DAE0-AB8D-9A08ABFC804B}"/>
                  </a:ext>
                </a:extLst>
              </p:cNvPr>
              <p:cNvSpPr>
                <a:spLocks noChangeAspect="1"/>
              </p:cNvSpPr>
              <p:nvPr/>
            </p:nvSpPr>
            <p:spPr>
              <a:xfrm>
                <a:off x="4352656" y="5304198"/>
                <a:ext cx="216000" cy="216000"/>
              </a:xfrm>
              <a:prstGeom prst="mathPlus">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ndParaRPr>
              </a:p>
            </p:txBody>
          </p:sp>
        </p:grpSp>
      </p:grpSp>
      <p:sp>
        <p:nvSpPr>
          <p:cNvPr id="71" name="Rectangle 70">
            <a:extLst>
              <a:ext uri="{FF2B5EF4-FFF2-40B4-BE49-F238E27FC236}">
                <a16:creationId xmlns:a16="http://schemas.microsoft.com/office/drawing/2014/main" id="{5F8BEFAF-1946-363F-37C4-7BCFBB913783}"/>
              </a:ext>
            </a:extLst>
          </p:cNvPr>
          <p:cNvSpPr/>
          <p:nvPr/>
        </p:nvSpPr>
        <p:spPr>
          <a:xfrm>
            <a:off x="581172" y="4128353"/>
            <a:ext cx="3600000" cy="2537487"/>
          </a:xfrm>
          <a:prstGeom prst="rect">
            <a:avLst/>
          </a:prstGeom>
          <a:solidFill>
            <a:srgbClr val="DCE3E7"/>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lvl="0" indent="0" algn="l" defTabSz="995491" rtl="0" eaLnBrk="1" fontAlgn="auto" latinLnBrk="0" hangingPunct="1">
              <a:lnSpc>
                <a:spcPct val="100000"/>
              </a:lnSpc>
              <a:spcBef>
                <a:spcPts val="600"/>
              </a:spcBef>
              <a:spcAft>
                <a:spcPts val="0"/>
              </a:spcAft>
              <a:buClrTx/>
              <a:buSzPct val="100000"/>
              <a:buFontTx/>
              <a:buNone/>
              <a:tabLst/>
              <a:defRPr/>
            </a:pPr>
            <a:r>
              <a:rPr kumimoji="0" lang="en-US" sz="1600" b="1" i="0" u="none" strike="noStrike" kern="1200" cap="none" spc="0" normalizeH="0" baseline="0" noProof="0" dirty="0">
                <a:ln>
                  <a:noFill/>
                </a:ln>
                <a:solidFill>
                  <a:schemeClr val="accent1"/>
                </a:solidFill>
                <a:effectLst/>
                <a:uLnTx/>
                <a:uFillTx/>
                <a:ea typeface="+mn-ea"/>
                <a:cs typeface="+mn-cs"/>
              </a:rPr>
              <a:t>Topics: </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chemeClr val="accent1"/>
                </a:solidFill>
                <a:effectLst/>
                <a:uLnTx/>
                <a:uFillTx/>
                <a:ea typeface="+mn-ea"/>
                <a:cs typeface="+mn-cs"/>
              </a:rPr>
              <a:t>Strategic pricing objectives</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chemeClr val="accent1"/>
                </a:solidFill>
                <a:effectLst/>
                <a:uLnTx/>
                <a:uFillTx/>
                <a:ea typeface="+mn-ea"/>
                <a:cs typeface="+mn-cs"/>
              </a:rPr>
              <a:t>Market and customer strategy</a:t>
            </a:r>
          </a:p>
          <a:p>
            <a:pPr marL="270000" indent="-270000">
              <a:spcBef>
                <a:spcPts val="600"/>
              </a:spcBef>
              <a:buSzPct val="100000"/>
              <a:buFont typeface="Wingdings" panose="05000000000000000000" pitchFamily="2" charset="2"/>
              <a:buChar char="§"/>
              <a:defRPr/>
            </a:pPr>
            <a:r>
              <a:rPr kumimoji="0" lang="en-US" sz="1600" b="0" i="0" u="none" strike="noStrike" kern="1200" cap="none" spc="0" normalizeH="0" baseline="0" noProof="0" dirty="0">
                <a:ln>
                  <a:noFill/>
                </a:ln>
                <a:solidFill>
                  <a:schemeClr val="accent1"/>
                </a:solidFill>
                <a:effectLst/>
                <a:uLnTx/>
                <a:uFillTx/>
                <a:ea typeface="+mn-ea"/>
                <a:cs typeface="+mn-cs"/>
              </a:rPr>
              <a:t>Optimizing the product portfolio and value proposition</a:t>
            </a:r>
          </a:p>
        </p:txBody>
      </p:sp>
      <p:sp>
        <p:nvSpPr>
          <p:cNvPr id="72" name="Rectangle 71">
            <a:extLst>
              <a:ext uri="{FF2B5EF4-FFF2-40B4-BE49-F238E27FC236}">
                <a16:creationId xmlns:a16="http://schemas.microsoft.com/office/drawing/2014/main" id="{3A783BB6-AEFE-71C1-80EF-BB4A59A8373E}"/>
              </a:ext>
            </a:extLst>
          </p:cNvPr>
          <p:cNvSpPr/>
          <p:nvPr/>
        </p:nvSpPr>
        <p:spPr>
          <a:xfrm>
            <a:off x="4800112" y="1654058"/>
            <a:ext cx="3858768" cy="5299075"/>
          </a:xfrm>
          <a:prstGeom prst="rect">
            <a:avLst/>
          </a:prstGeom>
          <a:solidFill>
            <a:schemeClr val="accent1">
              <a:lumMod val="20000"/>
              <a:lumOff val="80000"/>
            </a:schemeClr>
          </a:solidFill>
          <a:ln w="9525">
            <a:noFill/>
          </a:ln>
          <a:effectLst>
            <a:outerShdw dist="50800" dir="5400000" algn="ctr" rotWithShape="0">
              <a:schemeClr val="accent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368000" rIns="182880" bIns="182880" numCol="1" spcCol="0" rtlCol="0" fromWordArt="0" anchor="t" anchorCtr="0" forceAA="0" compatLnSpc="1">
            <a:prstTxWarp prst="textNoShape">
              <a:avLst/>
            </a:prstTxWarp>
            <a:noAutofit/>
          </a:bodyPr>
          <a:lstStyle/>
          <a:p>
            <a:r>
              <a:rPr lang="en-US" sz="1800" b="1">
                <a:solidFill>
                  <a:schemeClr val="accent1"/>
                </a:solidFill>
                <a:latin typeface="+mj-lt"/>
              </a:rPr>
              <a:t>Price Setting</a:t>
            </a:r>
          </a:p>
          <a:p>
            <a:r>
              <a:rPr lang="en-US" sz="1800" b="1">
                <a:solidFill>
                  <a:schemeClr val="accent1"/>
                </a:solidFill>
                <a:latin typeface="+mj-lt"/>
              </a:rPr>
              <a:t>Know the price you deserve</a:t>
            </a:r>
          </a:p>
          <a:p>
            <a:endParaRPr lang="en-US" sz="1800" b="1" dirty="0">
              <a:solidFill>
                <a:schemeClr val="accent1"/>
              </a:solidFill>
              <a:latin typeface="+mj-lt"/>
            </a:endParaRPr>
          </a:p>
        </p:txBody>
      </p:sp>
      <p:cxnSp>
        <p:nvCxnSpPr>
          <p:cNvPr id="73" name="Straight Connector 72">
            <a:extLst>
              <a:ext uri="{FF2B5EF4-FFF2-40B4-BE49-F238E27FC236}">
                <a16:creationId xmlns:a16="http://schemas.microsoft.com/office/drawing/2014/main" id="{429DCF61-9D58-B1EE-7DBF-DAE97323E1DB}"/>
              </a:ext>
            </a:extLst>
          </p:cNvPr>
          <p:cNvCxnSpPr>
            <a:cxnSpLocks/>
          </p:cNvCxnSpPr>
          <p:nvPr/>
        </p:nvCxnSpPr>
        <p:spPr>
          <a:xfrm>
            <a:off x="4950489" y="3750927"/>
            <a:ext cx="666000"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4" name="Rectangle 73">
            <a:extLst>
              <a:ext uri="{FF2B5EF4-FFF2-40B4-BE49-F238E27FC236}">
                <a16:creationId xmlns:a16="http://schemas.microsoft.com/office/drawing/2014/main" id="{627C68A0-1816-4ABE-C732-339DD16E1AFC}"/>
              </a:ext>
            </a:extLst>
          </p:cNvPr>
          <p:cNvSpPr/>
          <p:nvPr/>
        </p:nvSpPr>
        <p:spPr>
          <a:xfrm>
            <a:off x="4929496" y="4128353"/>
            <a:ext cx="3600000" cy="2537487"/>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spcBef>
                <a:spcPts val="600"/>
              </a:spcBef>
              <a:buSzPct val="100000"/>
            </a:pPr>
            <a:r>
              <a:rPr lang="en-US" sz="1600" b="1" dirty="0">
                <a:solidFill>
                  <a:schemeClr val="accent1"/>
                </a:solidFill>
                <a:latin typeface="+mj-lt"/>
              </a:rPr>
              <a:t>Topics: </a:t>
            </a:r>
          </a:p>
          <a:p>
            <a:pPr marL="270000" indent="-270000">
              <a:spcBef>
                <a:spcPts val="600"/>
              </a:spcBef>
              <a:buSzPct val="100000"/>
              <a:buFont typeface="Wingdings" panose="05000000000000000000" pitchFamily="2" charset="2"/>
              <a:buChar char="§"/>
            </a:pPr>
            <a:r>
              <a:rPr lang="en-US" sz="1600" dirty="0">
                <a:solidFill>
                  <a:schemeClr val="accent1"/>
                </a:solidFill>
                <a:latin typeface="+mj-lt"/>
              </a:rPr>
              <a:t>Optimizing the price structure and metrics, incl. bundling</a:t>
            </a:r>
          </a:p>
          <a:p>
            <a:pPr marL="270000" indent="-270000">
              <a:spcBef>
                <a:spcPts val="600"/>
              </a:spcBef>
              <a:buSzPct val="100000"/>
              <a:buFont typeface="Wingdings" panose="05000000000000000000" pitchFamily="2" charset="2"/>
              <a:buChar char="§"/>
            </a:pPr>
            <a:r>
              <a:rPr lang="en-US" sz="1600" dirty="0">
                <a:solidFill>
                  <a:schemeClr val="accent1"/>
                </a:solidFill>
                <a:latin typeface="+mj-lt"/>
              </a:rPr>
              <a:t>Price setting methods based on value, competition and cost</a:t>
            </a:r>
          </a:p>
          <a:p>
            <a:pPr marL="270000" indent="-270000">
              <a:spcBef>
                <a:spcPts val="600"/>
              </a:spcBef>
              <a:buSzPct val="100000"/>
              <a:buFont typeface="Wingdings" panose="05000000000000000000" pitchFamily="2" charset="2"/>
              <a:buChar char="§"/>
            </a:pPr>
            <a:r>
              <a:rPr lang="en-US" sz="1600" dirty="0">
                <a:solidFill>
                  <a:schemeClr val="accent1"/>
                </a:solidFill>
                <a:latin typeface="+mj-lt"/>
              </a:rPr>
              <a:t>Optimizing the price levels via price differentiation</a:t>
            </a:r>
          </a:p>
        </p:txBody>
      </p:sp>
      <p:grpSp>
        <p:nvGrpSpPr>
          <p:cNvPr id="75" name="Group 74">
            <a:extLst>
              <a:ext uri="{FF2B5EF4-FFF2-40B4-BE49-F238E27FC236}">
                <a16:creationId xmlns:a16="http://schemas.microsoft.com/office/drawing/2014/main" id="{C57BFFEE-9D33-0759-6ADD-DCDEC2BA5D31}"/>
              </a:ext>
            </a:extLst>
          </p:cNvPr>
          <p:cNvGrpSpPr/>
          <p:nvPr/>
        </p:nvGrpSpPr>
        <p:grpSpPr>
          <a:xfrm>
            <a:off x="6280862" y="1512000"/>
            <a:ext cx="897269" cy="897269"/>
            <a:chOff x="4950489" y="1868044"/>
            <a:chExt cx="897269" cy="897269"/>
          </a:xfrm>
        </p:grpSpPr>
        <p:sp>
          <p:nvSpPr>
            <p:cNvPr id="76" name="Oval 5">
              <a:extLst>
                <a:ext uri="{FF2B5EF4-FFF2-40B4-BE49-F238E27FC236}">
                  <a16:creationId xmlns:a16="http://schemas.microsoft.com/office/drawing/2014/main" id="{719C40C6-4D5F-C1DC-C01F-E60897B61461}"/>
                </a:ext>
              </a:extLst>
            </p:cNvPr>
            <p:cNvSpPr/>
            <p:nvPr/>
          </p:nvSpPr>
          <p:spPr>
            <a:xfrm>
              <a:off x="4950489" y="1868044"/>
              <a:ext cx="897269" cy="897269"/>
            </a:xfrm>
            <a:prstGeom prst="roundRect">
              <a:avLst>
                <a:gd name="adj" fmla="val 9407"/>
              </a:avLst>
            </a:prstGeom>
            <a:solidFill>
              <a:schemeClr val="accent1"/>
            </a:solidFill>
            <a:ln w="9525" cap="flat" cmpd="sng" algn="ctr">
              <a:noFill/>
              <a:prstDash val="solid"/>
              <a:miter lim="800000"/>
            </a:ln>
            <a:effectLst/>
          </p:spPr>
          <p:txBody>
            <a:bodyPr wrap="square"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SimonKucher" pitchFamily="2" charset="0"/>
              </a:endParaRPr>
            </a:p>
          </p:txBody>
        </p:sp>
        <p:sp>
          <p:nvSpPr>
            <p:cNvPr id="77" name="Freeform 412">
              <a:extLst>
                <a:ext uri="{FF2B5EF4-FFF2-40B4-BE49-F238E27FC236}">
                  <a16:creationId xmlns:a16="http://schemas.microsoft.com/office/drawing/2014/main" id="{B32E85A3-E32D-E974-EE8A-7E05FE885458}"/>
                </a:ext>
              </a:extLst>
            </p:cNvPr>
            <p:cNvSpPr/>
            <p:nvPr/>
          </p:nvSpPr>
          <p:spPr>
            <a:xfrm rot="18445589">
              <a:off x="5143728" y="2175355"/>
              <a:ext cx="552577" cy="276131"/>
            </a:xfrm>
            <a:custGeom>
              <a:avLst/>
              <a:gdLst>
                <a:gd name="connsiteX0" fmla="*/ 331486 w 407906"/>
                <a:gd name="connsiteY0" fmla="*/ 86671 h 203837"/>
                <a:gd name="connsiteX1" fmla="*/ 341100 w 407906"/>
                <a:gd name="connsiteY1" fmla="*/ 101861 h 203837"/>
                <a:gd name="connsiteX2" fmla="*/ 340439 w 407906"/>
                <a:gd name="connsiteY2" fmla="*/ 101885 h 203837"/>
                <a:gd name="connsiteX3" fmla="*/ 341131 w 407906"/>
                <a:gd name="connsiteY3" fmla="*/ 101912 h 203837"/>
                <a:gd name="connsiteX4" fmla="*/ 265663 w 407906"/>
                <a:gd name="connsiteY4" fmla="*/ 191628 h 203837"/>
                <a:gd name="connsiteX5" fmla="*/ 249314 w 407906"/>
                <a:gd name="connsiteY5" fmla="*/ 203216 h 203837"/>
                <a:gd name="connsiteX6" fmla="*/ 249408 w 407906"/>
                <a:gd name="connsiteY6" fmla="*/ 202287 h 203837"/>
                <a:gd name="connsiteX7" fmla="*/ 241733 w 407906"/>
                <a:gd name="connsiteY7" fmla="*/ 203837 h 203837"/>
                <a:gd name="connsiteX8" fmla="*/ 26550 w 407906"/>
                <a:gd name="connsiteY8" fmla="*/ 203837 h 203837"/>
                <a:gd name="connsiteX9" fmla="*/ 0 w 407906"/>
                <a:gd name="connsiteY9" fmla="*/ 177287 h 203837"/>
                <a:gd name="connsiteX10" fmla="*/ 0 w 407906"/>
                <a:gd name="connsiteY10" fmla="*/ 26550 h 203837"/>
                <a:gd name="connsiteX11" fmla="*/ 26550 w 407906"/>
                <a:gd name="connsiteY11" fmla="*/ 0 h 203837"/>
                <a:gd name="connsiteX12" fmla="*/ 241733 w 407906"/>
                <a:gd name="connsiteY12" fmla="*/ 0 h 203837"/>
                <a:gd name="connsiteX13" fmla="*/ 249190 w 407906"/>
                <a:gd name="connsiteY13" fmla="*/ 1506 h 203837"/>
                <a:gd name="connsiteX14" fmla="*/ 249082 w 407906"/>
                <a:gd name="connsiteY14" fmla="*/ 740 h 203837"/>
                <a:gd name="connsiteX15" fmla="*/ 259833 w 407906"/>
                <a:gd name="connsiteY15" fmla="*/ 7291 h 203837"/>
                <a:gd name="connsiteX16" fmla="*/ 259977 w 407906"/>
                <a:gd name="connsiteY16" fmla="*/ 7419 h 203837"/>
                <a:gd name="connsiteX17" fmla="*/ 260506 w 407906"/>
                <a:gd name="connsiteY17" fmla="*/ 7776 h 203837"/>
                <a:gd name="connsiteX18" fmla="*/ 260699 w 407906"/>
                <a:gd name="connsiteY18" fmla="*/ 8062 h 203837"/>
                <a:gd name="connsiteX19" fmla="*/ 265454 w 407906"/>
                <a:gd name="connsiteY19" fmla="*/ 12295 h 203837"/>
                <a:gd name="connsiteX20" fmla="*/ 285649 w 407906"/>
                <a:gd name="connsiteY20" fmla="*/ 33504 h 203837"/>
                <a:gd name="connsiteX21" fmla="*/ 289180 w 407906"/>
                <a:gd name="connsiteY21" fmla="*/ 37450 h 203837"/>
                <a:gd name="connsiteX22" fmla="*/ 288330 w 407906"/>
                <a:gd name="connsiteY22" fmla="*/ 37998 h 203837"/>
                <a:gd name="connsiteX23" fmla="*/ 269989 w 407906"/>
                <a:gd name="connsiteY23" fmla="*/ 56732 h 203837"/>
                <a:gd name="connsiteX24" fmla="*/ 263152 w 407906"/>
                <a:gd name="connsiteY24" fmla="*/ 67797 h 203837"/>
                <a:gd name="connsiteX25" fmla="*/ 258904 w 407906"/>
                <a:gd name="connsiteY25" fmla="*/ 68624 h 203837"/>
                <a:gd name="connsiteX26" fmla="*/ 248385 w 407906"/>
                <a:gd name="connsiteY26" fmla="*/ 75609 h 203837"/>
                <a:gd name="connsiteX27" fmla="*/ 248385 w 407906"/>
                <a:gd name="connsiteY27" fmla="*/ 120582 h 203837"/>
                <a:gd name="connsiteX28" fmla="*/ 293358 w 407906"/>
                <a:gd name="connsiteY28" fmla="*/ 120582 h 203837"/>
                <a:gd name="connsiteX29" fmla="*/ 302672 w 407906"/>
                <a:gd name="connsiteY29" fmla="*/ 98096 h 203837"/>
                <a:gd name="connsiteX30" fmla="*/ 302287 w 407906"/>
                <a:gd name="connsiteY30" fmla="*/ 96117 h 203837"/>
                <a:gd name="connsiteX31" fmla="*/ 306492 w 407906"/>
                <a:gd name="connsiteY31" fmla="*/ 89743 h 203837"/>
                <a:gd name="connsiteX32" fmla="*/ 319916 w 407906"/>
                <a:gd name="connsiteY32" fmla="*/ 76320 h 203837"/>
                <a:gd name="connsiteX33" fmla="*/ 322217 w 407906"/>
                <a:gd name="connsiteY33" fmla="*/ 75113 h 203837"/>
                <a:gd name="connsiteX34" fmla="*/ 390306 w 407906"/>
                <a:gd name="connsiteY34" fmla="*/ 51314 h 203837"/>
                <a:gd name="connsiteX35" fmla="*/ 380856 w 407906"/>
                <a:gd name="connsiteY35" fmla="*/ 157674 h 203837"/>
                <a:gd name="connsiteX36" fmla="*/ 361458 w 407906"/>
                <a:gd name="connsiteY36" fmla="*/ 172715 h 203837"/>
                <a:gd name="connsiteX37" fmla="*/ 360892 w 407906"/>
                <a:gd name="connsiteY37" fmla="*/ 172957 h 203837"/>
                <a:gd name="connsiteX38" fmla="*/ 353686 w 407906"/>
                <a:gd name="connsiteY38" fmla="*/ 178149 h 203837"/>
                <a:gd name="connsiteX39" fmla="*/ 342624 w 407906"/>
                <a:gd name="connsiteY39" fmla="*/ 184434 h 203837"/>
                <a:gd name="connsiteX40" fmla="*/ 315781 w 407906"/>
                <a:gd name="connsiteY40" fmla="*/ 194898 h 203837"/>
                <a:gd name="connsiteX41" fmla="*/ 300415 w 407906"/>
                <a:gd name="connsiteY41" fmla="*/ 201200 h 203837"/>
                <a:gd name="connsiteX42" fmla="*/ 299192 w 407906"/>
                <a:gd name="connsiteY42" fmla="*/ 201056 h 203837"/>
                <a:gd name="connsiteX43" fmla="*/ 297682 w 407906"/>
                <a:gd name="connsiteY43" fmla="*/ 201682 h 203837"/>
                <a:gd name="connsiteX44" fmla="*/ 289264 w 407906"/>
                <a:gd name="connsiteY44" fmla="*/ 198195 h 203837"/>
                <a:gd name="connsiteX45" fmla="*/ 285777 w 407906"/>
                <a:gd name="connsiteY45" fmla="*/ 189777 h 203837"/>
                <a:gd name="connsiteX46" fmla="*/ 286578 w 407906"/>
                <a:gd name="connsiteY46" fmla="*/ 185663 h 203837"/>
                <a:gd name="connsiteX47" fmla="*/ 286801 w 407906"/>
                <a:gd name="connsiteY47" fmla="*/ 185069 h 203837"/>
                <a:gd name="connsiteX48" fmla="*/ 289264 w 407906"/>
                <a:gd name="connsiteY48" fmla="*/ 181360 h 203837"/>
                <a:gd name="connsiteX49" fmla="*/ 293720 w 407906"/>
                <a:gd name="connsiteY49" fmla="*/ 179514 h 203837"/>
                <a:gd name="connsiteX50" fmla="*/ 292650 w 407906"/>
                <a:gd name="connsiteY50" fmla="*/ 179023 h 203837"/>
                <a:gd name="connsiteX51" fmla="*/ 296526 w 407906"/>
                <a:gd name="connsiteY51" fmla="*/ 178352 h 203837"/>
                <a:gd name="connsiteX52" fmla="*/ 297682 w 407906"/>
                <a:gd name="connsiteY52" fmla="*/ 177873 h 203837"/>
                <a:gd name="connsiteX53" fmla="*/ 298027 w 407906"/>
                <a:gd name="connsiteY53" fmla="*/ 178016 h 203837"/>
                <a:gd name="connsiteX54" fmla="*/ 305586 w 407906"/>
                <a:gd name="connsiteY54" fmla="*/ 175333 h 203837"/>
                <a:gd name="connsiteX55" fmla="*/ 313051 w 407906"/>
                <a:gd name="connsiteY55" fmla="*/ 172150 h 203837"/>
                <a:gd name="connsiteX56" fmla="*/ 334890 w 407906"/>
                <a:gd name="connsiteY56" fmla="*/ 163050 h 203837"/>
                <a:gd name="connsiteX57" fmla="*/ 344392 w 407906"/>
                <a:gd name="connsiteY57" fmla="*/ 158088 h 203837"/>
                <a:gd name="connsiteX58" fmla="*/ 348497 w 407906"/>
                <a:gd name="connsiteY58" fmla="*/ 155377 h 203837"/>
                <a:gd name="connsiteX59" fmla="*/ 352201 w 407906"/>
                <a:gd name="connsiteY59" fmla="*/ 153449 h 203837"/>
                <a:gd name="connsiteX60" fmla="*/ 362667 w 407906"/>
                <a:gd name="connsiteY60" fmla="*/ 144789 h 203837"/>
                <a:gd name="connsiteX61" fmla="*/ 376674 w 407906"/>
                <a:gd name="connsiteY61" fmla="*/ 124051 h 203837"/>
                <a:gd name="connsiteX62" fmla="*/ 376680 w 407906"/>
                <a:gd name="connsiteY62" fmla="*/ 124019 h 203837"/>
                <a:gd name="connsiteX63" fmla="*/ 378136 w 407906"/>
                <a:gd name="connsiteY63" fmla="*/ 122038 h 203837"/>
                <a:gd name="connsiteX64" fmla="*/ 384669 w 407906"/>
                <a:gd name="connsiteY64" fmla="*/ 101886 h 203837"/>
                <a:gd name="connsiteX65" fmla="*/ 383850 w 407906"/>
                <a:gd name="connsiteY65" fmla="*/ 87713 h 203837"/>
                <a:gd name="connsiteX66" fmla="*/ 383876 w 407906"/>
                <a:gd name="connsiteY66" fmla="*/ 85959 h 203837"/>
                <a:gd name="connsiteX67" fmla="*/ 383724 w 407906"/>
                <a:gd name="connsiteY67" fmla="*/ 85533 h 203837"/>
                <a:gd name="connsiteX68" fmla="*/ 383565 w 407906"/>
                <a:gd name="connsiteY68" fmla="*/ 82791 h 203837"/>
                <a:gd name="connsiteX69" fmla="*/ 381430 w 407906"/>
                <a:gd name="connsiteY69" fmla="*/ 79102 h 203837"/>
                <a:gd name="connsiteX70" fmla="*/ 381002 w 407906"/>
                <a:gd name="connsiteY70" fmla="*/ 77901 h 203837"/>
                <a:gd name="connsiteX71" fmla="*/ 379734 w 407906"/>
                <a:gd name="connsiteY71" fmla="*/ 76172 h 203837"/>
                <a:gd name="connsiteX72" fmla="*/ 374496 w 407906"/>
                <a:gd name="connsiteY72" fmla="*/ 67124 h 203837"/>
                <a:gd name="connsiteX73" fmla="*/ 300747 w 407906"/>
                <a:gd name="connsiteY73" fmla="*/ 77327 h 203837"/>
                <a:gd name="connsiteX74" fmla="*/ 286905 w 407906"/>
                <a:gd name="connsiteY74" fmla="*/ 96162 h 203837"/>
                <a:gd name="connsiteX75" fmla="*/ 285170 w 407906"/>
                <a:gd name="connsiteY75" fmla="*/ 101515 h 203837"/>
                <a:gd name="connsiteX76" fmla="*/ 285169 w 407906"/>
                <a:gd name="connsiteY76" fmla="*/ 101516 h 203837"/>
                <a:gd name="connsiteX77" fmla="*/ 283887 w 407906"/>
                <a:gd name="connsiteY77" fmla="*/ 105472 h 203837"/>
                <a:gd name="connsiteX78" fmla="*/ 281944 w 407906"/>
                <a:gd name="connsiteY78" fmla="*/ 108398 h 203837"/>
                <a:gd name="connsiteX79" fmla="*/ 264766 w 407906"/>
                <a:gd name="connsiteY79" fmla="*/ 108398 h 203837"/>
                <a:gd name="connsiteX80" fmla="*/ 261208 w 407906"/>
                <a:gd name="connsiteY80" fmla="*/ 99809 h 203837"/>
                <a:gd name="connsiteX81" fmla="*/ 262025 w 407906"/>
                <a:gd name="connsiteY81" fmla="*/ 95611 h 203837"/>
                <a:gd name="connsiteX82" fmla="*/ 262252 w 407906"/>
                <a:gd name="connsiteY82" fmla="*/ 95005 h 203837"/>
                <a:gd name="connsiteX83" fmla="*/ 262690 w 407906"/>
                <a:gd name="connsiteY83" fmla="*/ 94346 h 203837"/>
                <a:gd name="connsiteX84" fmla="*/ 262589 w 407906"/>
                <a:gd name="connsiteY84" fmla="*/ 94107 h 203837"/>
                <a:gd name="connsiteX85" fmla="*/ 265215 w 407906"/>
                <a:gd name="connsiteY85" fmla="*/ 87111 h 203837"/>
                <a:gd name="connsiteX86" fmla="*/ 283946 w 407906"/>
                <a:gd name="connsiteY86" fmla="*/ 60764 h 203837"/>
                <a:gd name="connsiteX87" fmla="*/ 390306 w 407906"/>
                <a:gd name="connsiteY87" fmla="*/ 51314 h 20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07906" h="203837">
                  <a:moveTo>
                    <a:pt x="331486" y="86671"/>
                  </a:moveTo>
                  <a:cubicBezTo>
                    <a:pt x="337059" y="93932"/>
                    <a:pt x="340709" y="99461"/>
                    <a:pt x="341100" y="101861"/>
                  </a:cubicBezTo>
                  <a:lnTo>
                    <a:pt x="340439" y="101885"/>
                  </a:lnTo>
                  <a:lnTo>
                    <a:pt x="341131" y="101912"/>
                  </a:lnTo>
                  <a:cubicBezTo>
                    <a:pt x="339587" y="111515"/>
                    <a:pt x="285997" y="171287"/>
                    <a:pt x="265663" y="191628"/>
                  </a:cubicBezTo>
                  <a:cubicBezTo>
                    <a:pt x="256706" y="199484"/>
                    <a:pt x="254449" y="202431"/>
                    <a:pt x="249314" y="203216"/>
                  </a:cubicBezTo>
                  <a:lnTo>
                    <a:pt x="249408" y="202287"/>
                  </a:lnTo>
                  <a:lnTo>
                    <a:pt x="241733" y="203837"/>
                  </a:lnTo>
                  <a:lnTo>
                    <a:pt x="26550" y="203837"/>
                  </a:lnTo>
                  <a:cubicBezTo>
                    <a:pt x="11887" y="203837"/>
                    <a:pt x="0" y="191950"/>
                    <a:pt x="0" y="177287"/>
                  </a:cubicBezTo>
                  <a:lnTo>
                    <a:pt x="0" y="26550"/>
                  </a:lnTo>
                  <a:cubicBezTo>
                    <a:pt x="0" y="11886"/>
                    <a:pt x="11887" y="0"/>
                    <a:pt x="26550" y="0"/>
                  </a:cubicBezTo>
                  <a:lnTo>
                    <a:pt x="241733" y="0"/>
                  </a:lnTo>
                  <a:lnTo>
                    <a:pt x="249190" y="1506"/>
                  </a:lnTo>
                  <a:lnTo>
                    <a:pt x="249082" y="740"/>
                  </a:lnTo>
                  <a:cubicBezTo>
                    <a:pt x="252934" y="1320"/>
                    <a:pt x="255171" y="3121"/>
                    <a:pt x="259833" y="7291"/>
                  </a:cubicBezTo>
                  <a:lnTo>
                    <a:pt x="259977" y="7419"/>
                  </a:lnTo>
                  <a:lnTo>
                    <a:pt x="260506" y="7776"/>
                  </a:lnTo>
                  <a:lnTo>
                    <a:pt x="260699" y="8062"/>
                  </a:lnTo>
                  <a:lnTo>
                    <a:pt x="265454" y="12295"/>
                  </a:lnTo>
                  <a:cubicBezTo>
                    <a:pt x="270548" y="17370"/>
                    <a:pt x="277725" y="24905"/>
                    <a:pt x="285649" y="33504"/>
                  </a:cubicBezTo>
                  <a:lnTo>
                    <a:pt x="289180" y="37450"/>
                  </a:lnTo>
                  <a:lnTo>
                    <a:pt x="288330" y="37998"/>
                  </a:lnTo>
                  <a:cubicBezTo>
                    <a:pt x="281413" y="43637"/>
                    <a:pt x="275297" y="49925"/>
                    <a:pt x="269989" y="56732"/>
                  </a:cubicBezTo>
                  <a:lnTo>
                    <a:pt x="263152" y="67797"/>
                  </a:lnTo>
                  <a:lnTo>
                    <a:pt x="258904" y="68624"/>
                  </a:lnTo>
                  <a:cubicBezTo>
                    <a:pt x="255077" y="70176"/>
                    <a:pt x="251489" y="72504"/>
                    <a:pt x="248385" y="75609"/>
                  </a:cubicBezTo>
                  <a:cubicBezTo>
                    <a:pt x="235965" y="88028"/>
                    <a:pt x="235965" y="108163"/>
                    <a:pt x="248385" y="120582"/>
                  </a:cubicBezTo>
                  <a:cubicBezTo>
                    <a:pt x="260804" y="133001"/>
                    <a:pt x="280939" y="133001"/>
                    <a:pt x="293358" y="120582"/>
                  </a:cubicBezTo>
                  <a:cubicBezTo>
                    <a:pt x="299567" y="114373"/>
                    <a:pt x="302672" y="106234"/>
                    <a:pt x="302672" y="98096"/>
                  </a:cubicBezTo>
                  <a:lnTo>
                    <a:pt x="302287" y="96117"/>
                  </a:lnTo>
                  <a:lnTo>
                    <a:pt x="306492" y="89743"/>
                  </a:lnTo>
                  <a:cubicBezTo>
                    <a:pt x="310424" y="84912"/>
                    <a:pt x="314902" y="80408"/>
                    <a:pt x="319916" y="76320"/>
                  </a:cubicBezTo>
                  <a:lnTo>
                    <a:pt x="322217" y="75113"/>
                  </a:lnTo>
                  <a:close/>
                  <a:moveTo>
                    <a:pt x="390306" y="51314"/>
                  </a:moveTo>
                  <a:cubicBezTo>
                    <a:pt x="417067" y="78075"/>
                    <a:pt x="412836" y="125694"/>
                    <a:pt x="380856" y="157674"/>
                  </a:cubicBezTo>
                  <a:cubicBezTo>
                    <a:pt x="374860" y="163670"/>
                    <a:pt x="368313" y="168691"/>
                    <a:pt x="361458" y="172715"/>
                  </a:cubicBezTo>
                  <a:lnTo>
                    <a:pt x="360892" y="172957"/>
                  </a:lnTo>
                  <a:lnTo>
                    <a:pt x="353686" y="178149"/>
                  </a:lnTo>
                  <a:cubicBezTo>
                    <a:pt x="350283" y="180339"/>
                    <a:pt x="346529" y="182500"/>
                    <a:pt x="342624" y="184434"/>
                  </a:cubicBezTo>
                  <a:cubicBezTo>
                    <a:pt x="334814" y="188301"/>
                    <a:pt x="323364" y="192168"/>
                    <a:pt x="315781" y="194898"/>
                  </a:cubicBezTo>
                  <a:cubicBezTo>
                    <a:pt x="310094" y="196946"/>
                    <a:pt x="304364" y="200486"/>
                    <a:pt x="300415" y="201200"/>
                  </a:cubicBezTo>
                  <a:lnTo>
                    <a:pt x="299192" y="201056"/>
                  </a:lnTo>
                  <a:lnTo>
                    <a:pt x="297682" y="201682"/>
                  </a:lnTo>
                  <a:cubicBezTo>
                    <a:pt x="294635" y="201681"/>
                    <a:pt x="291588" y="200519"/>
                    <a:pt x="289264" y="198195"/>
                  </a:cubicBezTo>
                  <a:cubicBezTo>
                    <a:pt x="286940" y="195870"/>
                    <a:pt x="285777" y="192824"/>
                    <a:pt x="285777" y="189777"/>
                  </a:cubicBezTo>
                  <a:lnTo>
                    <a:pt x="286578" y="185663"/>
                  </a:lnTo>
                  <a:lnTo>
                    <a:pt x="286801" y="185069"/>
                  </a:lnTo>
                  <a:lnTo>
                    <a:pt x="289264" y="181360"/>
                  </a:lnTo>
                  <a:lnTo>
                    <a:pt x="293720" y="179514"/>
                  </a:lnTo>
                  <a:lnTo>
                    <a:pt x="292650" y="179023"/>
                  </a:lnTo>
                  <a:lnTo>
                    <a:pt x="296526" y="178352"/>
                  </a:lnTo>
                  <a:lnTo>
                    <a:pt x="297682" y="177873"/>
                  </a:lnTo>
                  <a:lnTo>
                    <a:pt x="298027" y="178016"/>
                  </a:lnTo>
                  <a:lnTo>
                    <a:pt x="305586" y="175333"/>
                  </a:lnTo>
                  <a:cubicBezTo>
                    <a:pt x="307968" y="174283"/>
                    <a:pt x="310264" y="173174"/>
                    <a:pt x="313051" y="172150"/>
                  </a:cubicBezTo>
                  <a:cubicBezTo>
                    <a:pt x="320482" y="169420"/>
                    <a:pt x="327989" y="166917"/>
                    <a:pt x="334890" y="163050"/>
                  </a:cubicBezTo>
                  <a:cubicBezTo>
                    <a:pt x="337477" y="161600"/>
                    <a:pt x="341024" y="159894"/>
                    <a:pt x="344392" y="158088"/>
                  </a:cubicBezTo>
                  <a:lnTo>
                    <a:pt x="348497" y="155377"/>
                  </a:lnTo>
                  <a:lnTo>
                    <a:pt x="352201" y="153449"/>
                  </a:lnTo>
                  <a:cubicBezTo>
                    <a:pt x="355722" y="151091"/>
                    <a:pt x="359275" y="148181"/>
                    <a:pt x="362667" y="144789"/>
                  </a:cubicBezTo>
                  <a:cubicBezTo>
                    <a:pt x="369451" y="138004"/>
                    <a:pt x="374308" y="130576"/>
                    <a:pt x="376674" y="124051"/>
                  </a:cubicBezTo>
                  <a:lnTo>
                    <a:pt x="376680" y="124019"/>
                  </a:lnTo>
                  <a:lnTo>
                    <a:pt x="378136" y="122038"/>
                  </a:lnTo>
                  <a:cubicBezTo>
                    <a:pt x="381550" y="115408"/>
                    <a:pt x="383746" y="108559"/>
                    <a:pt x="384669" y="101886"/>
                  </a:cubicBezTo>
                  <a:lnTo>
                    <a:pt x="383850" y="87713"/>
                  </a:lnTo>
                  <a:lnTo>
                    <a:pt x="383876" y="85959"/>
                  </a:lnTo>
                  <a:lnTo>
                    <a:pt x="383724" y="85533"/>
                  </a:lnTo>
                  <a:lnTo>
                    <a:pt x="383565" y="82791"/>
                  </a:lnTo>
                  <a:lnTo>
                    <a:pt x="381430" y="79102"/>
                  </a:lnTo>
                  <a:lnTo>
                    <a:pt x="381002" y="77901"/>
                  </a:lnTo>
                  <a:lnTo>
                    <a:pt x="379734" y="76172"/>
                  </a:lnTo>
                  <a:lnTo>
                    <a:pt x="374496" y="67124"/>
                  </a:lnTo>
                  <a:cubicBezTo>
                    <a:pt x="356948" y="49576"/>
                    <a:pt x="323930" y="54144"/>
                    <a:pt x="300747" y="77327"/>
                  </a:cubicBezTo>
                  <a:cubicBezTo>
                    <a:pt x="294951" y="83123"/>
                    <a:pt x="290319" y="89533"/>
                    <a:pt x="286905" y="96162"/>
                  </a:cubicBezTo>
                  <a:lnTo>
                    <a:pt x="285170" y="101515"/>
                  </a:lnTo>
                  <a:lnTo>
                    <a:pt x="285169" y="101516"/>
                  </a:lnTo>
                  <a:lnTo>
                    <a:pt x="283887" y="105472"/>
                  </a:lnTo>
                  <a:lnTo>
                    <a:pt x="281944" y="108398"/>
                  </a:lnTo>
                  <a:cubicBezTo>
                    <a:pt x="277200" y="113141"/>
                    <a:pt x="269509" y="113141"/>
                    <a:pt x="264766" y="108398"/>
                  </a:cubicBezTo>
                  <a:cubicBezTo>
                    <a:pt x="262394" y="106026"/>
                    <a:pt x="261208" y="102917"/>
                    <a:pt x="261208" y="99809"/>
                  </a:cubicBezTo>
                  <a:lnTo>
                    <a:pt x="262025" y="95611"/>
                  </a:lnTo>
                  <a:lnTo>
                    <a:pt x="262252" y="95005"/>
                  </a:lnTo>
                  <a:lnTo>
                    <a:pt x="262690" y="94346"/>
                  </a:lnTo>
                  <a:lnTo>
                    <a:pt x="262589" y="94107"/>
                  </a:lnTo>
                  <a:lnTo>
                    <a:pt x="265215" y="87111"/>
                  </a:lnTo>
                  <a:cubicBezTo>
                    <a:pt x="269691" y="77732"/>
                    <a:pt x="275951" y="68760"/>
                    <a:pt x="283946" y="60764"/>
                  </a:cubicBezTo>
                  <a:cubicBezTo>
                    <a:pt x="315926" y="28785"/>
                    <a:pt x="363545" y="24554"/>
                    <a:pt x="390306" y="51314"/>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latin typeface="SimonKucher" pitchFamily="2" charset="0"/>
              </a:endParaRPr>
            </a:p>
          </p:txBody>
        </p:sp>
      </p:grpSp>
    </p:spTree>
    <p:extLst>
      <p:ext uri="{BB962C8B-B14F-4D97-AF65-F5344CB8AC3E}">
        <p14:creationId xmlns:p14="http://schemas.microsoft.com/office/powerpoint/2010/main" val="2100357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hink-cell data - do not delete" hidden="1">
            <a:extLst>
              <a:ext uri="{FF2B5EF4-FFF2-40B4-BE49-F238E27FC236}">
                <a16:creationId xmlns:a16="http://schemas.microsoft.com/office/drawing/2014/main" id="{1B6CB151-3CA9-B43E-FF99-56E4D1489DAC}"/>
              </a:ext>
            </a:extLst>
          </p:cNvPr>
          <p:cNvGraphicFramePr>
            <a:graphicFrameLocks noChangeAspect="1"/>
          </p:cNvGraphicFramePr>
          <p:nvPr>
            <p:custDataLst>
              <p:tags r:id="rId1"/>
            </p:custDataLst>
            <p:extLst>
              <p:ext uri="{D42A27DB-BD31-4B8C-83A1-F6EECF244321}">
                <p14:modId xmlns:p14="http://schemas.microsoft.com/office/powerpoint/2010/main" val="14444095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44" imgH="246" progId="TCLayout.ActiveDocument.1">
                  <p:embed/>
                </p:oleObj>
              </mc:Choice>
              <mc:Fallback>
                <p:oleObj name="think-cell Slide" r:id="rId4" imgW="244" imgH="24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56" name="Group 55">
            <a:extLst>
              <a:ext uri="{FF2B5EF4-FFF2-40B4-BE49-F238E27FC236}">
                <a16:creationId xmlns:a16="http://schemas.microsoft.com/office/drawing/2014/main" id="{63866B10-0D97-741F-E350-BE3CF3169788}"/>
              </a:ext>
            </a:extLst>
          </p:cNvPr>
          <p:cNvGrpSpPr/>
          <p:nvPr/>
        </p:nvGrpSpPr>
        <p:grpSpPr>
          <a:xfrm flipH="1" flipV="1">
            <a:off x="6511989" y="1152000"/>
            <a:ext cx="6927786" cy="3850406"/>
            <a:chOff x="-2" y="3711100"/>
            <a:chExt cx="6927786" cy="3850406"/>
          </a:xfrm>
        </p:grpSpPr>
        <p:sp>
          <p:nvSpPr>
            <p:cNvPr id="57" name="Diamond 56">
              <a:extLst>
                <a:ext uri="{FF2B5EF4-FFF2-40B4-BE49-F238E27FC236}">
                  <a16:creationId xmlns:a16="http://schemas.microsoft.com/office/drawing/2014/main" id="{435DF5C2-4A42-F6D9-85BE-E7AB058D0256}"/>
                </a:ext>
                <a:ext uri="{C183D7F6-B498-43B3-948B-1728B52AA6E4}">
                  <adec:decorative xmlns:adec="http://schemas.microsoft.com/office/drawing/2017/decorative" val="1"/>
                </a:ext>
              </a:extLst>
            </p:cNvPr>
            <p:cNvSpPr/>
            <p:nvPr userDrawn="1"/>
          </p:nvSpPr>
          <p:spPr>
            <a:xfrm>
              <a:off x="-2" y="3711100"/>
              <a:ext cx="2300115" cy="2300115"/>
            </a:xfrm>
            <a:prstGeom prst="diamond">
              <a:avLst/>
            </a:pr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sp>
          <p:nvSpPr>
            <p:cNvPr id="58" name="Freeform: Shape 57">
              <a:extLst>
                <a:ext uri="{FF2B5EF4-FFF2-40B4-BE49-F238E27FC236}">
                  <a16:creationId xmlns:a16="http://schemas.microsoft.com/office/drawing/2014/main" id="{B4FCA74A-7426-827C-A540-4BCA6C99124A}"/>
                </a:ext>
                <a:ext uri="{C183D7F6-B498-43B3-948B-1728B52AA6E4}">
                  <adec:decorative xmlns:adec="http://schemas.microsoft.com/office/drawing/2017/decorative" val="1"/>
                </a:ext>
              </a:extLst>
            </p:cNvPr>
            <p:cNvSpPr/>
            <p:nvPr userDrawn="1"/>
          </p:nvSpPr>
          <p:spPr>
            <a:xfrm>
              <a:off x="4627669"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sp>
          <p:nvSpPr>
            <p:cNvPr id="59" name="Freeform: Shape 58">
              <a:extLst>
                <a:ext uri="{FF2B5EF4-FFF2-40B4-BE49-F238E27FC236}">
                  <a16:creationId xmlns:a16="http://schemas.microsoft.com/office/drawing/2014/main" id="{0336A818-316F-1B88-0971-654DE396C7C5}"/>
                </a:ext>
                <a:ext uri="{C183D7F6-B498-43B3-948B-1728B52AA6E4}">
                  <adec:decorative xmlns:adec="http://schemas.microsoft.com/office/drawing/2017/decorative" val="1"/>
                </a:ext>
              </a:extLst>
            </p:cNvPr>
            <p:cNvSpPr/>
            <p:nvPr userDrawn="1"/>
          </p:nvSpPr>
          <p:spPr>
            <a:xfrm>
              <a:off x="2316478"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grpSp>
      <p:sp>
        <p:nvSpPr>
          <p:cNvPr id="30" name="Text Placeholder 29">
            <a:extLst>
              <a:ext uri="{FF2B5EF4-FFF2-40B4-BE49-F238E27FC236}">
                <a16:creationId xmlns:a16="http://schemas.microsoft.com/office/drawing/2014/main" id="{C8C198DA-A5A6-2274-B695-056AD4DC4755}"/>
              </a:ext>
            </a:extLst>
          </p:cNvPr>
          <p:cNvSpPr>
            <a:spLocks noGrp="1"/>
          </p:cNvSpPr>
          <p:nvPr>
            <p:ph type="body" sz="quarter" idx="19"/>
          </p:nvPr>
        </p:nvSpPr>
        <p:spPr/>
        <p:txBody>
          <a:bodyPr/>
          <a:lstStyle/>
          <a:p>
            <a:r>
              <a:rPr lang="en-US" sz="1200" dirty="0">
                <a:solidFill>
                  <a:schemeClr val="tx1"/>
                </a:solidFill>
              </a:rPr>
              <a:t>Price implementation</a:t>
            </a:r>
          </a:p>
        </p:txBody>
      </p:sp>
      <p:sp>
        <p:nvSpPr>
          <p:cNvPr id="28" name="Subtitle 27">
            <a:extLst>
              <a:ext uri="{FF2B5EF4-FFF2-40B4-BE49-F238E27FC236}">
                <a16:creationId xmlns:a16="http://schemas.microsoft.com/office/drawing/2014/main" id="{62B4C20D-A1C6-3DC5-A8FC-16AC6DE4ED22}"/>
              </a:ext>
            </a:extLst>
          </p:cNvPr>
          <p:cNvSpPr>
            <a:spLocks noGrp="1"/>
          </p:cNvSpPr>
          <p:nvPr>
            <p:ph type="subTitle" idx="13"/>
          </p:nvPr>
        </p:nvSpPr>
        <p:spPr>
          <a:xfrm>
            <a:off x="431800" y="1152000"/>
            <a:ext cx="12572376" cy="311654"/>
          </a:xfrm>
        </p:spPr>
        <p:txBody>
          <a:bodyPr/>
          <a:lstStyle/>
          <a:p>
            <a:endParaRPr lang="en-US"/>
          </a:p>
        </p:txBody>
      </p:sp>
      <p:sp>
        <p:nvSpPr>
          <p:cNvPr id="4" name="Footer Placeholder 3">
            <a:extLst>
              <a:ext uri="{FF2B5EF4-FFF2-40B4-BE49-F238E27FC236}">
                <a16:creationId xmlns:a16="http://schemas.microsoft.com/office/drawing/2014/main" id="{D3F77D47-4836-ECAD-621F-112F19C597DB}"/>
              </a:ext>
            </a:extLst>
          </p:cNvPr>
          <p:cNvSpPr>
            <a:spLocks noGrp="1"/>
          </p:cNvSpPr>
          <p:nvPr>
            <p:ph type="ftr" sz="quarter" idx="17"/>
          </p:nvPr>
        </p:nvSpPr>
        <p:spPr/>
        <p:txBody>
          <a:bodyPr/>
          <a:lstStyle/>
          <a:p>
            <a:pPr defTabSz="888980"/>
            <a:r>
              <a:rPr lang="de-DE"/>
              <a:t>Simon-Kucher | Pricing Excellence | Vereniging voor Mededingingsrecht | March 5th 2024</a:t>
            </a:r>
            <a:endParaRPr lang="de-DE" dirty="0"/>
          </a:p>
        </p:txBody>
      </p:sp>
      <p:sp>
        <p:nvSpPr>
          <p:cNvPr id="29" name="Text Placeholder 28">
            <a:extLst>
              <a:ext uri="{FF2B5EF4-FFF2-40B4-BE49-F238E27FC236}">
                <a16:creationId xmlns:a16="http://schemas.microsoft.com/office/drawing/2014/main" id="{324AA575-A570-8C33-CFAE-6EE39666E1A7}"/>
              </a:ext>
            </a:extLst>
          </p:cNvPr>
          <p:cNvSpPr>
            <a:spLocks noGrp="1"/>
          </p:cNvSpPr>
          <p:nvPr>
            <p:ph type="body" sz="quarter" idx="14"/>
          </p:nvPr>
        </p:nvSpPr>
        <p:spPr/>
        <p:txBody>
          <a:bodyPr/>
          <a:lstStyle/>
          <a:p>
            <a:r>
              <a:rPr lang="en-US" dirty="0"/>
              <a:t>Source: Simon-Kucher</a:t>
            </a:r>
          </a:p>
        </p:txBody>
      </p:sp>
      <p:sp>
        <p:nvSpPr>
          <p:cNvPr id="27" name="Title 26">
            <a:extLst>
              <a:ext uri="{FF2B5EF4-FFF2-40B4-BE49-F238E27FC236}">
                <a16:creationId xmlns:a16="http://schemas.microsoft.com/office/drawing/2014/main" id="{C4DF347D-0B30-92FE-C0C6-5854A58B25F9}"/>
              </a:ext>
            </a:extLst>
          </p:cNvPr>
          <p:cNvSpPr>
            <a:spLocks noGrp="1"/>
          </p:cNvSpPr>
          <p:nvPr>
            <p:ph type="title"/>
          </p:nvPr>
        </p:nvSpPr>
        <p:spPr>
          <a:xfrm>
            <a:off x="431800" y="396415"/>
            <a:ext cx="10440352" cy="667362"/>
          </a:xfrm>
        </p:spPr>
        <p:txBody>
          <a:bodyPr vert="horz"/>
          <a:lstStyle/>
          <a:p>
            <a:r>
              <a:rPr lang="en-US" dirty="0"/>
              <a:t>Trade terms can be used to steer desired behavior from your trade partner and have </a:t>
            </a:r>
            <a:r>
              <a:rPr lang="en-US" u="sng" dirty="0"/>
              <a:t>defendable</a:t>
            </a:r>
            <a:r>
              <a:rPr lang="en-US" dirty="0"/>
              <a:t> differences between partners</a:t>
            </a:r>
          </a:p>
        </p:txBody>
      </p:sp>
      <p:grpSp>
        <p:nvGrpSpPr>
          <p:cNvPr id="19" name="Group 18">
            <a:extLst>
              <a:ext uri="{FF2B5EF4-FFF2-40B4-BE49-F238E27FC236}">
                <a16:creationId xmlns:a16="http://schemas.microsoft.com/office/drawing/2014/main" id="{BB1721C6-BF7B-C222-8D9C-18D694C1CB54}"/>
              </a:ext>
            </a:extLst>
          </p:cNvPr>
          <p:cNvGrpSpPr/>
          <p:nvPr/>
        </p:nvGrpSpPr>
        <p:grpSpPr>
          <a:xfrm>
            <a:off x="5670688" y="1740513"/>
            <a:ext cx="2098399" cy="4771891"/>
            <a:chOff x="5225292" y="1801846"/>
            <a:chExt cx="2985390" cy="3843781"/>
          </a:xfrm>
        </p:grpSpPr>
        <p:sp>
          <p:nvSpPr>
            <p:cNvPr id="7" name="Rectangle 6">
              <a:extLst>
                <a:ext uri="{FF2B5EF4-FFF2-40B4-BE49-F238E27FC236}">
                  <a16:creationId xmlns:a16="http://schemas.microsoft.com/office/drawing/2014/main" id="{50768A3A-69D6-C519-9131-53198023F5AA}"/>
                </a:ext>
              </a:extLst>
            </p:cNvPr>
            <p:cNvSpPr/>
            <p:nvPr/>
          </p:nvSpPr>
          <p:spPr>
            <a:xfrm>
              <a:off x="5424319" y="1904427"/>
              <a:ext cx="2587336" cy="673955"/>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400" dirty="0">
                  <a:solidFill>
                    <a:schemeClr val="tx1"/>
                  </a:solidFill>
                </a:rPr>
                <a:t>VAT</a:t>
              </a:r>
            </a:p>
          </p:txBody>
        </p:sp>
        <p:sp>
          <p:nvSpPr>
            <p:cNvPr id="10" name="Rectangle 9">
              <a:extLst>
                <a:ext uri="{FF2B5EF4-FFF2-40B4-BE49-F238E27FC236}">
                  <a16:creationId xmlns:a16="http://schemas.microsoft.com/office/drawing/2014/main" id="{A2811694-8BA7-8449-F7EF-15DB761674E2}"/>
                </a:ext>
              </a:extLst>
            </p:cNvPr>
            <p:cNvSpPr/>
            <p:nvPr/>
          </p:nvSpPr>
          <p:spPr>
            <a:xfrm>
              <a:off x="5424319" y="2675822"/>
              <a:ext cx="2587336" cy="673955"/>
            </a:xfrm>
            <a:prstGeom prst="rect">
              <a:avLst/>
            </a:prstGeom>
            <a:solidFill>
              <a:schemeClr val="tx2">
                <a:lumMod val="60000"/>
                <a:lumOff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400" dirty="0">
                  <a:solidFill>
                    <a:schemeClr val="tx1"/>
                  </a:solidFill>
                </a:rPr>
                <a:t>TRADE MARGIN</a:t>
              </a:r>
            </a:p>
          </p:txBody>
        </p:sp>
        <p:sp>
          <p:nvSpPr>
            <p:cNvPr id="12" name="Rectangle 11">
              <a:extLst>
                <a:ext uri="{FF2B5EF4-FFF2-40B4-BE49-F238E27FC236}">
                  <a16:creationId xmlns:a16="http://schemas.microsoft.com/office/drawing/2014/main" id="{52D84CF0-26A3-0CBA-5334-A53ACEDA5778}"/>
                </a:ext>
              </a:extLst>
            </p:cNvPr>
            <p:cNvSpPr/>
            <p:nvPr/>
          </p:nvSpPr>
          <p:spPr>
            <a:xfrm>
              <a:off x="5424319" y="3447217"/>
              <a:ext cx="2587336" cy="673955"/>
            </a:xfrm>
            <a:prstGeom prst="rect">
              <a:avLst/>
            </a:prstGeom>
            <a:solidFill>
              <a:schemeClr val="tx2">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400" dirty="0">
                  <a:solidFill>
                    <a:schemeClr val="bg1"/>
                  </a:solidFill>
                </a:rPr>
                <a:t>UNCONDITIONAL </a:t>
              </a:r>
            </a:p>
            <a:p>
              <a:pPr algn="ctr"/>
              <a:r>
                <a:rPr lang="en-US" sz="1400" dirty="0">
                  <a:solidFill>
                    <a:schemeClr val="bg1"/>
                  </a:solidFill>
                </a:rPr>
                <a:t>DISCOUNTS</a:t>
              </a:r>
            </a:p>
          </p:txBody>
        </p:sp>
        <p:sp>
          <p:nvSpPr>
            <p:cNvPr id="13" name="Rectangle 12">
              <a:extLst>
                <a:ext uri="{FF2B5EF4-FFF2-40B4-BE49-F238E27FC236}">
                  <a16:creationId xmlns:a16="http://schemas.microsoft.com/office/drawing/2014/main" id="{426A49FF-3F47-1B14-FBD2-3FFDFF61EC6A}"/>
                </a:ext>
              </a:extLst>
            </p:cNvPr>
            <p:cNvSpPr/>
            <p:nvPr/>
          </p:nvSpPr>
          <p:spPr>
            <a:xfrm>
              <a:off x="5424319" y="4116031"/>
              <a:ext cx="2587336" cy="1427013"/>
            </a:xfrm>
            <a:prstGeom prst="rect">
              <a:avLst/>
            </a:prstGeom>
            <a:solidFill>
              <a:schemeClr val="tx2">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400" dirty="0">
                  <a:solidFill>
                    <a:schemeClr val="bg1"/>
                  </a:solidFill>
                </a:rPr>
                <a:t>CONDITIONAL DISCOUNTS</a:t>
              </a:r>
            </a:p>
          </p:txBody>
        </p:sp>
        <p:sp>
          <p:nvSpPr>
            <p:cNvPr id="8" name="Rectangle 7">
              <a:extLst>
                <a:ext uri="{FF2B5EF4-FFF2-40B4-BE49-F238E27FC236}">
                  <a16:creationId xmlns:a16="http://schemas.microsoft.com/office/drawing/2014/main" id="{51FA0094-2D0F-657D-03A5-1D9590DE069A}"/>
                </a:ext>
              </a:extLst>
            </p:cNvPr>
            <p:cNvSpPr/>
            <p:nvPr/>
          </p:nvSpPr>
          <p:spPr>
            <a:xfrm>
              <a:off x="5225292" y="1801846"/>
              <a:ext cx="2985390" cy="107722"/>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ndParaRPr>
            </a:p>
          </p:txBody>
        </p:sp>
        <p:sp>
          <p:nvSpPr>
            <p:cNvPr id="9" name="Rectangle 8">
              <a:extLst>
                <a:ext uri="{FF2B5EF4-FFF2-40B4-BE49-F238E27FC236}">
                  <a16:creationId xmlns:a16="http://schemas.microsoft.com/office/drawing/2014/main" id="{04CC581C-F51E-E8AA-86D3-6CE04E3314CB}"/>
                </a:ext>
              </a:extLst>
            </p:cNvPr>
            <p:cNvSpPr/>
            <p:nvPr/>
          </p:nvSpPr>
          <p:spPr>
            <a:xfrm>
              <a:off x="5225292" y="2573241"/>
              <a:ext cx="2985390" cy="107722"/>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ndParaRPr>
            </a:p>
          </p:txBody>
        </p:sp>
        <p:sp>
          <p:nvSpPr>
            <p:cNvPr id="11" name="Rectangle 10">
              <a:extLst>
                <a:ext uri="{FF2B5EF4-FFF2-40B4-BE49-F238E27FC236}">
                  <a16:creationId xmlns:a16="http://schemas.microsoft.com/office/drawing/2014/main" id="{075826D5-94D6-F413-79E0-0B36628F5183}"/>
                </a:ext>
              </a:extLst>
            </p:cNvPr>
            <p:cNvSpPr/>
            <p:nvPr/>
          </p:nvSpPr>
          <p:spPr>
            <a:xfrm>
              <a:off x="5225292" y="3344636"/>
              <a:ext cx="2985390" cy="107722"/>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ndParaRPr>
            </a:p>
          </p:txBody>
        </p:sp>
        <p:sp>
          <p:nvSpPr>
            <p:cNvPr id="14" name="Rectangle 13">
              <a:extLst>
                <a:ext uri="{FF2B5EF4-FFF2-40B4-BE49-F238E27FC236}">
                  <a16:creationId xmlns:a16="http://schemas.microsoft.com/office/drawing/2014/main" id="{425261B0-C6B5-194A-9BD8-6E8C1FCE8809}"/>
                </a:ext>
              </a:extLst>
            </p:cNvPr>
            <p:cNvSpPr/>
            <p:nvPr/>
          </p:nvSpPr>
          <p:spPr>
            <a:xfrm>
              <a:off x="5225292" y="5537905"/>
              <a:ext cx="2985390" cy="107722"/>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dirty="0" err="1">
                <a:solidFill>
                  <a:schemeClr val="tx1"/>
                </a:solidFill>
              </a:endParaRPr>
            </a:p>
          </p:txBody>
        </p:sp>
      </p:grpSp>
      <p:sp>
        <p:nvSpPr>
          <p:cNvPr id="20" name="TextBox 19">
            <a:extLst>
              <a:ext uri="{FF2B5EF4-FFF2-40B4-BE49-F238E27FC236}">
                <a16:creationId xmlns:a16="http://schemas.microsoft.com/office/drawing/2014/main" id="{3F4981EC-46F6-D431-852D-E71F52060409}"/>
              </a:ext>
            </a:extLst>
          </p:cNvPr>
          <p:cNvSpPr txBox="1"/>
          <p:nvPr/>
        </p:nvSpPr>
        <p:spPr>
          <a:xfrm>
            <a:off x="2464143" y="1564322"/>
            <a:ext cx="3075709" cy="815608"/>
          </a:xfrm>
          <a:prstGeom prst="rect">
            <a:avLst/>
          </a:prstGeom>
          <a:noFill/>
        </p:spPr>
        <p:txBody>
          <a:bodyPr wrap="square" lIns="0" tIns="0" rIns="0" bIns="0" rtlCol="0">
            <a:spAutoFit/>
          </a:bodyPr>
          <a:lstStyle/>
          <a:p>
            <a:pPr algn="r">
              <a:spcAft>
                <a:spcPts val="600"/>
              </a:spcAft>
            </a:pPr>
            <a:r>
              <a:rPr lang="en-US" sz="1600" b="1" dirty="0"/>
              <a:t>Recommended </a:t>
            </a:r>
            <a:br>
              <a:rPr lang="en-US" sz="1600" b="1" dirty="0"/>
            </a:br>
            <a:r>
              <a:rPr lang="en-US" sz="1600" b="1" dirty="0"/>
              <a:t>retail prices</a:t>
            </a:r>
          </a:p>
          <a:p>
            <a:pPr algn="r">
              <a:spcAft>
                <a:spcPts val="600"/>
              </a:spcAft>
            </a:pPr>
            <a:endParaRPr lang="en-US" sz="1600" b="1" dirty="0"/>
          </a:p>
        </p:txBody>
      </p:sp>
      <p:sp>
        <p:nvSpPr>
          <p:cNvPr id="21" name="TextBox 20">
            <a:extLst>
              <a:ext uri="{FF2B5EF4-FFF2-40B4-BE49-F238E27FC236}">
                <a16:creationId xmlns:a16="http://schemas.microsoft.com/office/drawing/2014/main" id="{58F909A8-6AAE-499F-97EA-2C27C0F48EE1}"/>
              </a:ext>
            </a:extLst>
          </p:cNvPr>
          <p:cNvSpPr txBox="1"/>
          <p:nvPr/>
        </p:nvSpPr>
        <p:spPr>
          <a:xfrm>
            <a:off x="7899922" y="3595640"/>
            <a:ext cx="3075709" cy="246221"/>
          </a:xfrm>
          <a:prstGeom prst="rect">
            <a:avLst/>
          </a:prstGeom>
          <a:noFill/>
        </p:spPr>
        <p:txBody>
          <a:bodyPr wrap="square" lIns="0" tIns="0" rIns="0" bIns="0" rtlCol="0">
            <a:spAutoFit/>
          </a:bodyPr>
          <a:lstStyle/>
          <a:p>
            <a:pPr>
              <a:spcAft>
                <a:spcPts val="600"/>
              </a:spcAft>
            </a:pPr>
            <a:r>
              <a:rPr lang="en-US" sz="1600" b="1" dirty="0"/>
              <a:t>Gross price</a:t>
            </a:r>
          </a:p>
        </p:txBody>
      </p:sp>
      <p:sp>
        <p:nvSpPr>
          <p:cNvPr id="22" name="TextBox 21">
            <a:extLst>
              <a:ext uri="{FF2B5EF4-FFF2-40B4-BE49-F238E27FC236}">
                <a16:creationId xmlns:a16="http://schemas.microsoft.com/office/drawing/2014/main" id="{7D67B5F6-FA5C-1329-87E2-87AA784AC1E3}"/>
              </a:ext>
            </a:extLst>
          </p:cNvPr>
          <p:cNvSpPr txBox="1"/>
          <p:nvPr/>
        </p:nvSpPr>
        <p:spPr>
          <a:xfrm>
            <a:off x="7899922" y="6322427"/>
            <a:ext cx="3075709" cy="246221"/>
          </a:xfrm>
          <a:prstGeom prst="rect">
            <a:avLst/>
          </a:prstGeom>
          <a:noFill/>
        </p:spPr>
        <p:txBody>
          <a:bodyPr wrap="square" lIns="0" tIns="0" rIns="0" bIns="0" rtlCol="0">
            <a:spAutoFit/>
          </a:bodyPr>
          <a:lstStyle/>
          <a:p>
            <a:pPr>
              <a:spcAft>
                <a:spcPts val="600"/>
              </a:spcAft>
            </a:pPr>
            <a:r>
              <a:rPr lang="en-US" sz="1600" b="1" dirty="0"/>
              <a:t>Net price</a:t>
            </a:r>
          </a:p>
        </p:txBody>
      </p:sp>
      <p:pic>
        <p:nvPicPr>
          <p:cNvPr id="24" name="GettyImages_Prostock-Studio_1305345553_ppt.jpg" descr="Woman choosing products in supermarket">
            <a:extLst>
              <a:ext uri="{FF2B5EF4-FFF2-40B4-BE49-F238E27FC236}">
                <a16:creationId xmlns:a16="http://schemas.microsoft.com/office/drawing/2014/main" id="{AA1D9146-856B-1346-9F87-627AA14E5AB2}"/>
              </a:ext>
            </a:extLst>
          </p:cNvPr>
          <p:cNvPicPr>
            <a:picLocks noChangeAspect="1"/>
          </p:cNvPicPr>
          <p:nvPr/>
        </p:nvPicPr>
        <p:blipFill rotWithShape="1">
          <a:blip r:embed="rId6"/>
          <a:srcRect l="16951" r="24855"/>
          <a:stretch/>
        </p:blipFill>
        <p:spPr>
          <a:xfrm>
            <a:off x="-5745" y="1740513"/>
            <a:ext cx="3861185" cy="4771892"/>
          </a:xfrm>
          <a:prstGeom prst="rect">
            <a:avLst/>
          </a:prstGeom>
        </p:spPr>
      </p:pic>
      <p:grpSp>
        <p:nvGrpSpPr>
          <p:cNvPr id="38" name="Group 37">
            <a:extLst>
              <a:ext uri="{FF2B5EF4-FFF2-40B4-BE49-F238E27FC236}">
                <a16:creationId xmlns:a16="http://schemas.microsoft.com/office/drawing/2014/main" id="{59CE9699-1B4F-D236-7A5D-04E7678FF0A7}"/>
              </a:ext>
            </a:extLst>
          </p:cNvPr>
          <p:cNvGrpSpPr>
            <a:grpSpLocks noChangeAspect="1"/>
          </p:cNvGrpSpPr>
          <p:nvPr/>
        </p:nvGrpSpPr>
        <p:grpSpPr>
          <a:xfrm>
            <a:off x="9584335" y="1740513"/>
            <a:ext cx="3853239" cy="4775253"/>
            <a:chOff x="5236244" y="0"/>
            <a:chExt cx="6103268" cy="7563674"/>
          </a:xfrm>
        </p:grpSpPr>
        <p:pic>
          <p:nvPicPr>
            <p:cNvPr id="36" name="GettyImages_monkeybusinessimages_1010835894_ppt.jpg" descr="Two businessmen shaking hands in office">
              <a:extLst>
                <a:ext uri="{FF2B5EF4-FFF2-40B4-BE49-F238E27FC236}">
                  <a16:creationId xmlns:a16="http://schemas.microsoft.com/office/drawing/2014/main" id="{81662B32-576F-D35A-8786-CA747388B283}"/>
                </a:ext>
              </a:extLst>
            </p:cNvPr>
            <p:cNvPicPr>
              <a:picLocks noChangeAspect="1"/>
            </p:cNvPicPr>
            <p:nvPr/>
          </p:nvPicPr>
          <p:blipFill rotWithShape="1">
            <a:blip r:embed="rId7"/>
            <a:srcRect l="46176" r="1"/>
            <a:stretch/>
          </p:blipFill>
          <p:spPr>
            <a:xfrm>
              <a:off x="5236244" y="0"/>
              <a:ext cx="6103268" cy="7559675"/>
            </a:xfrm>
            <a:prstGeom prst="rect">
              <a:avLst/>
            </a:prstGeom>
          </p:spPr>
        </p:pic>
        <p:sp>
          <p:nvSpPr>
            <p:cNvPr id="37" name="©GettyImages_monkeybusinessimages_1010835894_ppt.jpg">
              <a:extLst>
                <a:ext uri="{FF2B5EF4-FFF2-40B4-BE49-F238E27FC236}">
                  <a16:creationId xmlns:a16="http://schemas.microsoft.com/office/drawing/2014/main" id="{7ACE7ADA-3F57-333A-9CB4-28D89127BF74}"/>
                </a:ext>
              </a:extLst>
            </p:cNvPr>
            <p:cNvSpPr txBox="1"/>
            <p:nvPr/>
          </p:nvSpPr>
          <p:spPr>
            <a:xfrm>
              <a:off x="5236246" y="7486730"/>
              <a:ext cx="918520" cy="76944"/>
            </a:xfrm>
            <a:prstGeom prst="rect">
              <a:avLst/>
            </a:prstGeom>
            <a:noFill/>
          </p:spPr>
          <p:txBody>
            <a:bodyPr vert="horz" wrap="none" lIns="0" tIns="0" rIns="0" bIns="0" rtlCol="0" anchor="b">
              <a:spAutoFit/>
            </a:bodyPr>
            <a:lstStyle/>
            <a:p>
              <a:pPr algn="l">
                <a:spcAft>
                  <a:spcPts val="600"/>
                </a:spcAft>
              </a:pPr>
              <a:r>
                <a:rPr lang="en-US" sz="500" dirty="0">
                  <a:solidFill>
                    <a:srgbClr val="C0C0C0"/>
                  </a:solidFill>
                </a:rPr>
                <a:t>iStock/</a:t>
              </a:r>
              <a:r>
                <a:rPr lang="en-US" sz="500" dirty="0" err="1">
                  <a:solidFill>
                    <a:srgbClr val="C0C0C0"/>
                  </a:solidFill>
                </a:rPr>
                <a:t>monkeybusinessimages</a:t>
              </a:r>
              <a:endParaRPr lang="en-US" sz="500" dirty="0">
                <a:solidFill>
                  <a:srgbClr val="C0C0C0"/>
                </a:solidFill>
              </a:endParaRPr>
            </a:p>
          </p:txBody>
        </p:sp>
      </p:grpSp>
      <p:sp>
        <p:nvSpPr>
          <p:cNvPr id="41" name="Rectangle 40">
            <a:extLst>
              <a:ext uri="{FF2B5EF4-FFF2-40B4-BE49-F238E27FC236}">
                <a16:creationId xmlns:a16="http://schemas.microsoft.com/office/drawing/2014/main" id="{FD3AFF1B-0B96-DBC8-E0BC-AAC5A671F08B}"/>
              </a:ext>
            </a:extLst>
          </p:cNvPr>
          <p:cNvSpPr/>
          <p:nvPr>
            <p:custDataLst>
              <p:tags r:id="rId2"/>
            </p:custDataLst>
          </p:nvPr>
        </p:nvSpPr>
        <p:spPr>
          <a:xfrm>
            <a:off x="0" y="0"/>
            <a:ext cx="396000" cy="475785"/>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800" dirty="0">
                <a:solidFill>
                  <a:srgbClr val="FFFFFF"/>
                </a:solidFill>
              </a:rPr>
              <a:t>3</a:t>
            </a:r>
          </a:p>
        </p:txBody>
      </p:sp>
      <p:sp>
        <p:nvSpPr>
          <p:cNvPr id="54" name="Rectangle 53">
            <a:extLst>
              <a:ext uri="{FF2B5EF4-FFF2-40B4-BE49-F238E27FC236}">
                <a16:creationId xmlns:a16="http://schemas.microsoft.com/office/drawing/2014/main" id="{B3E028DD-8899-C991-3F48-90C97C289A51}"/>
              </a:ext>
            </a:extLst>
          </p:cNvPr>
          <p:cNvSpPr/>
          <p:nvPr/>
        </p:nvSpPr>
        <p:spPr>
          <a:xfrm>
            <a:off x="-5745" y="1740513"/>
            <a:ext cx="3861185" cy="2162120"/>
          </a:xfrm>
          <a:prstGeom prst="rect">
            <a:avLst/>
          </a:prstGeom>
          <a:gradFill>
            <a:gsLst>
              <a:gs pos="0">
                <a:schemeClr val="tx1">
                  <a:alpha val="44000"/>
                </a:schemeClr>
              </a:gs>
              <a:gs pos="100000">
                <a:schemeClr val="tx1">
                  <a:alpha val="0"/>
                </a:schemeClr>
              </a:gs>
            </a:gsLst>
            <a:lin ang="5400000" scaled="1"/>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12721"/>
              </a:solidFill>
              <a:effectLst/>
              <a:uLnTx/>
              <a:uFillTx/>
              <a:latin typeface="SimonKucher"/>
              <a:ea typeface="+mn-ea"/>
              <a:cs typeface="+mn-cs"/>
            </a:endParaRPr>
          </a:p>
        </p:txBody>
      </p:sp>
      <p:sp>
        <p:nvSpPr>
          <p:cNvPr id="40" name="TextBox 39">
            <a:extLst>
              <a:ext uri="{FF2B5EF4-FFF2-40B4-BE49-F238E27FC236}">
                <a16:creationId xmlns:a16="http://schemas.microsoft.com/office/drawing/2014/main" id="{0D2186DF-0AF1-A998-2AEB-18E44B3243A5}"/>
              </a:ext>
            </a:extLst>
          </p:cNvPr>
          <p:cNvSpPr txBox="1"/>
          <p:nvPr/>
        </p:nvSpPr>
        <p:spPr>
          <a:xfrm>
            <a:off x="431799" y="1867863"/>
            <a:ext cx="2706255" cy="553998"/>
          </a:xfrm>
          <a:prstGeom prst="rect">
            <a:avLst/>
          </a:prstGeom>
          <a:noFill/>
        </p:spPr>
        <p:txBody>
          <a:bodyPr wrap="square" lIns="0" tIns="0" rIns="0" bIns="0" rtlCol="0">
            <a:spAutoFit/>
          </a:bodyPr>
          <a:lstStyle/>
          <a:p>
            <a:pPr>
              <a:spcAft>
                <a:spcPts val="600"/>
              </a:spcAft>
            </a:pPr>
            <a:r>
              <a:rPr lang="en-US" sz="1800" dirty="0">
                <a:solidFill>
                  <a:schemeClr val="bg1"/>
                </a:solidFill>
              </a:rPr>
              <a:t>CONSUMER WILLINGNESS-TO-PAY</a:t>
            </a:r>
          </a:p>
        </p:txBody>
      </p:sp>
      <p:sp>
        <p:nvSpPr>
          <p:cNvPr id="55" name="Rectangle 54">
            <a:extLst>
              <a:ext uri="{FF2B5EF4-FFF2-40B4-BE49-F238E27FC236}">
                <a16:creationId xmlns:a16="http://schemas.microsoft.com/office/drawing/2014/main" id="{B61A7DCF-261E-0669-F64A-8EA44AE9838E}"/>
              </a:ext>
            </a:extLst>
          </p:cNvPr>
          <p:cNvSpPr/>
          <p:nvPr/>
        </p:nvSpPr>
        <p:spPr>
          <a:xfrm rot="10800000">
            <a:off x="9584334" y="4353646"/>
            <a:ext cx="3861185" cy="2162120"/>
          </a:xfrm>
          <a:prstGeom prst="rect">
            <a:avLst/>
          </a:prstGeom>
          <a:gradFill>
            <a:gsLst>
              <a:gs pos="0">
                <a:schemeClr val="tx1">
                  <a:alpha val="44000"/>
                </a:schemeClr>
              </a:gs>
              <a:gs pos="100000">
                <a:schemeClr val="tx1">
                  <a:alpha val="0"/>
                </a:schemeClr>
              </a:gs>
            </a:gsLst>
            <a:lin ang="5400000" scaled="1"/>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12721"/>
              </a:solidFill>
              <a:effectLst/>
              <a:uLnTx/>
              <a:uFillTx/>
              <a:latin typeface="SimonKucher"/>
              <a:ea typeface="+mn-ea"/>
              <a:cs typeface="+mn-cs"/>
            </a:endParaRPr>
          </a:p>
        </p:txBody>
      </p:sp>
      <p:sp>
        <p:nvSpPr>
          <p:cNvPr id="39" name="TextBox 38">
            <a:extLst>
              <a:ext uri="{FF2B5EF4-FFF2-40B4-BE49-F238E27FC236}">
                <a16:creationId xmlns:a16="http://schemas.microsoft.com/office/drawing/2014/main" id="{4262FA97-398B-686B-ADC2-869304824478}"/>
              </a:ext>
            </a:extLst>
          </p:cNvPr>
          <p:cNvSpPr txBox="1"/>
          <p:nvPr/>
        </p:nvSpPr>
        <p:spPr>
          <a:xfrm>
            <a:off x="10998730" y="5853677"/>
            <a:ext cx="2005446" cy="553998"/>
          </a:xfrm>
          <a:prstGeom prst="rect">
            <a:avLst/>
          </a:prstGeom>
          <a:noFill/>
        </p:spPr>
        <p:txBody>
          <a:bodyPr wrap="square" lIns="0" tIns="0" rIns="0" bIns="0" rtlCol="0">
            <a:spAutoFit/>
          </a:bodyPr>
          <a:lstStyle/>
          <a:p>
            <a:pPr algn="r">
              <a:spcAft>
                <a:spcPts val="600"/>
              </a:spcAft>
            </a:pPr>
            <a:r>
              <a:rPr lang="en-US" sz="1800" dirty="0">
                <a:solidFill>
                  <a:schemeClr val="bg1"/>
                </a:solidFill>
              </a:rPr>
              <a:t>TRADE INVESTMENTS</a:t>
            </a:r>
          </a:p>
        </p:txBody>
      </p:sp>
      <p:sp>
        <p:nvSpPr>
          <p:cNvPr id="60" name="Slide Number Placeholder 59">
            <a:extLst>
              <a:ext uri="{FF2B5EF4-FFF2-40B4-BE49-F238E27FC236}">
                <a16:creationId xmlns:a16="http://schemas.microsoft.com/office/drawing/2014/main" id="{996A30F6-4EE7-4B12-3801-4E1BB3D35D97}"/>
              </a:ext>
            </a:extLst>
          </p:cNvPr>
          <p:cNvSpPr>
            <a:spLocks noGrp="1"/>
          </p:cNvSpPr>
          <p:nvPr>
            <p:ph type="sldNum" sz="quarter" idx="18"/>
          </p:nvPr>
        </p:nvSpPr>
        <p:spPr/>
        <p:txBody>
          <a:bodyPr/>
          <a:lstStyle/>
          <a:p>
            <a:pPr defTabSz="888980"/>
            <a:fld id="{3A65056A-10E9-40C8-A093-AA138EB7B919}" type="slidenum">
              <a:rPr lang="de-DE" smtClean="0"/>
              <a:pPr defTabSz="888980"/>
              <a:t>17</a:t>
            </a:fld>
            <a:endParaRPr lang="de-DE" dirty="0"/>
          </a:p>
        </p:txBody>
      </p:sp>
    </p:spTree>
    <p:extLst>
      <p:ext uri="{BB962C8B-B14F-4D97-AF65-F5344CB8AC3E}">
        <p14:creationId xmlns:p14="http://schemas.microsoft.com/office/powerpoint/2010/main" val="1954961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F5CF926-5DBE-4147-8CC0-6F37E42C78A1}"/>
              </a:ext>
            </a:extLst>
          </p:cNvPr>
          <p:cNvGraphicFramePr>
            <a:graphicFrameLocks noChangeAspect="1"/>
          </p:cNvGraphicFramePr>
          <p:nvPr>
            <p:custDataLst>
              <p:tags r:id="rId1"/>
            </p:custDataLst>
            <p:extLst>
              <p:ext uri="{D42A27DB-BD31-4B8C-83A1-F6EECF244321}">
                <p14:modId xmlns:p14="http://schemas.microsoft.com/office/powerpoint/2010/main" val="27075859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9" imgH="499" progId="TCLayout.ActiveDocument.1">
                  <p:embed/>
                </p:oleObj>
              </mc:Choice>
              <mc:Fallback>
                <p:oleObj name="think-cell Slide" r:id="rId5" imgW="499" imgH="499" progId="TCLayout.ActiveDocument.1">
                  <p:embed/>
                  <p:pic>
                    <p:nvPicPr>
                      <p:cNvPr id="8" name="Object 7" hidden="1">
                        <a:extLst>
                          <a:ext uri="{FF2B5EF4-FFF2-40B4-BE49-F238E27FC236}">
                            <a16:creationId xmlns:a16="http://schemas.microsoft.com/office/drawing/2014/main" id="{FF5CF926-5DBE-4147-8CC0-6F37E42C78A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grpSp>
        <p:nvGrpSpPr>
          <p:cNvPr id="7" name="Group 6">
            <a:extLst>
              <a:ext uri="{FF2B5EF4-FFF2-40B4-BE49-F238E27FC236}">
                <a16:creationId xmlns:a16="http://schemas.microsoft.com/office/drawing/2014/main" id="{CB82C16A-63F4-830A-05C5-F9756466DA02}"/>
              </a:ext>
            </a:extLst>
          </p:cNvPr>
          <p:cNvGrpSpPr/>
          <p:nvPr/>
        </p:nvGrpSpPr>
        <p:grpSpPr>
          <a:xfrm flipH="1" flipV="1">
            <a:off x="6511989" y="1152000"/>
            <a:ext cx="6927786" cy="3850406"/>
            <a:chOff x="-2" y="3711100"/>
            <a:chExt cx="6927786" cy="3850406"/>
          </a:xfrm>
        </p:grpSpPr>
        <p:sp>
          <p:nvSpPr>
            <p:cNvPr id="10" name="Diamond 9">
              <a:extLst>
                <a:ext uri="{FF2B5EF4-FFF2-40B4-BE49-F238E27FC236}">
                  <a16:creationId xmlns:a16="http://schemas.microsoft.com/office/drawing/2014/main" id="{B297A4BF-6A4F-FFDA-FD80-FE704B858245}"/>
                </a:ext>
                <a:ext uri="{C183D7F6-B498-43B3-948B-1728B52AA6E4}">
                  <adec:decorative xmlns:adec="http://schemas.microsoft.com/office/drawing/2017/decorative" val="1"/>
                </a:ext>
              </a:extLst>
            </p:cNvPr>
            <p:cNvSpPr/>
            <p:nvPr userDrawn="1"/>
          </p:nvSpPr>
          <p:spPr>
            <a:xfrm>
              <a:off x="-2" y="3711100"/>
              <a:ext cx="2300115" cy="2300115"/>
            </a:xfrm>
            <a:prstGeom prst="diamond">
              <a:avLst/>
            </a:pr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sp>
          <p:nvSpPr>
            <p:cNvPr id="17" name="Freeform: Shape 16">
              <a:extLst>
                <a:ext uri="{FF2B5EF4-FFF2-40B4-BE49-F238E27FC236}">
                  <a16:creationId xmlns:a16="http://schemas.microsoft.com/office/drawing/2014/main" id="{B60C29C2-296E-6821-7C7E-9CB55FEC6876}"/>
                </a:ext>
                <a:ext uri="{C183D7F6-B498-43B3-948B-1728B52AA6E4}">
                  <adec:decorative xmlns:adec="http://schemas.microsoft.com/office/drawing/2017/decorative" val="1"/>
                </a:ext>
              </a:extLst>
            </p:cNvPr>
            <p:cNvSpPr/>
            <p:nvPr userDrawn="1"/>
          </p:nvSpPr>
          <p:spPr>
            <a:xfrm>
              <a:off x="4627669"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sp>
          <p:nvSpPr>
            <p:cNvPr id="20" name="Freeform: Shape 19">
              <a:extLst>
                <a:ext uri="{FF2B5EF4-FFF2-40B4-BE49-F238E27FC236}">
                  <a16:creationId xmlns:a16="http://schemas.microsoft.com/office/drawing/2014/main" id="{1BCF92D4-0024-1709-2C11-046FCE81891E}"/>
                </a:ext>
                <a:ext uri="{C183D7F6-B498-43B3-948B-1728B52AA6E4}">
                  <adec:decorative xmlns:adec="http://schemas.microsoft.com/office/drawing/2017/decorative" val="1"/>
                </a:ext>
              </a:extLst>
            </p:cNvPr>
            <p:cNvSpPr/>
            <p:nvPr userDrawn="1"/>
          </p:nvSpPr>
          <p:spPr>
            <a:xfrm>
              <a:off x="2316478"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grpSp>
      <p:sp>
        <p:nvSpPr>
          <p:cNvPr id="11" name="Rectangle 2">
            <a:extLst>
              <a:ext uri="{FF2B5EF4-FFF2-40B4-BE49-F238E27FC236}">
                <a16:creationId xmlns:a16="http://schemas.microsoft.com/office/drawing/2014/main" id="{264A5DC1-3E59-4611-BA4B-F95BAA454AE2}"/>
              </a:ext>
            </a:extLst>
          </p:cNvPr>
          <p:cNvSpPr>
            <a:spLocks noChangeArrowheads="1"/>
          </p:cNvSpPr>
          <p:nvPr/>
        </p:nvSpPr>
        <p:spPr bwMode="auto">
          <a:xfrm>
            <a:off x="431801" y="1653323"/>
            <a:ext cx="5966527" cy="4551361"/>
          </a:xfrm>
          <a:prstGeom prst="rect">
            <a:avLst/>
          </a:prstGeom>
          <a:solidFill>
            <a:schemeClr val="bg1"/>
          </a:solidFill>
          <a:ln w="6350" algn="ctr">
            <a:noFill/>
            <a:miter lim="800000"/>
            <a:headEnd/>
            <a:tailEnd/>
          </a:ln>
          <a:effectLst/>
        </p:spPr>
        <p:txBody>
          <a:bodyPr wrap="none" lIns="144000" tIns="180000" rIns="108000" bIns="0" anchor="t"/>
          <a:lstStyle/>
          <a:p>
            <a:pPr marL="0" marR="0" lvl="0" indent="0" algn="l" defTabSz="99549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39322B"/>
                </a:solidFill>
                <a:effectLst/>
                <a:uLnTx/>
                <a:uFillTx/>
                <a:latin typeface="SimonKucher"/>
                <a:ea typeface="+mn-ea"/>
                <a:cs typeface="+mn-cs"/>
              </a:rPr>
              <a:t>Often reality</a:t>
            </a:r>
          </a:p>
        </p:txBody>
      </p:sp>
      <p:sp>
        <p:nvSpPr>
          <p:cNvPr id="12" name="Rectangle 2">
            <a:extLst>
              <a:ext uri="{FF2B5EF4-FFF2-40B4-BE49-F238E27FC236}">
                <a16:creationId xmlns:a16="http://schemas.microsoft.com/office/drawing/2014/main" id="{8616A60A-CBA2-4F14-930C-4D72ED84D748}"/>
              </a:ext>
            </a:extLst>
          </p:cNvPr>
          <p:cNvSpPr>
            <a:spLocks noChangeArrowheads="1"/>
          </p:cNvSpPr>
          <p:nvPr/>
        </p:nvSpPr>
        <p:spPr bwMode="auto">
          <a:xfrm>
            <a:off x="7037849" y="1653323"/>
            <a:ext cx="5966527" cy="4551361"/>
          </a:xfrm>
          <a:prstGeom prst="rect">
            <a:avLst/>
          </a:prstGeom>
          <a:solidFill>
            <a:schemeClr val="bg1"/>
          </a:solidFill>
          <a:ln w="6350" algn="ctr">
            <a:noFill/>
            <a:miter lim="800000"/>
            <a:headEnd/>
            <a:tailEnd/>
          </a:ln>
          <a:effectLst/>
        </p:spPr>
        <p:txBody>
          <a:bodyPr wrap="none" lIns="144000" tIns="180000" rIns="108000" bIns="0" anchor="t"/>
          <a:lstStyle/>
          <a:p>
            <a:pPr marL="0" marR="0" lvl="0" indent="0" algn="l" defTabSz="99549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39322B"/>
                </a:solidFill>
                <a:effectLst/>
                <a:uLnTx/>
                <a:uFillTx/>
                <a:latin typeface="SimonKucher"/>
                <a:ea typeface="+mn-ea"/>
                <a:cs typeface="+mn-cs"/>
              </a:rPr>
              <a:t>How it should be</a:t>
            </a:r>
          </a:p>
        </p:txBody>
      </p:sp>
      <p:sp>
        <p:nvSpPr>
          <p:cNvPr id="5" name="SBsb background">
            <a:extLst>
              <a:ext uri="{FF2B5EF4-FFF2-40B4-BE49-F238E27FC236}">
                <a16:creationId xmlns:a16="http://schemas.microsoft.com/office/drawing/2014/main" id="{854F7A84-AEDD-5E1F-1B52-987433CD6566}"/>
              </a:ext>
            </a:extLst>
          </p:cNvPr>
          <p:cNvSpPr/>
          <p:nvPr>
            <p:custDataLst>
              <p:tags r:id="rId2"/>
            </p:custDataLst>
          </p:nvPr>
        </p:nvSpPr>
        <p:spPr>
          <a:xfrm>
            <a:off x="0" y="6119689"/>
            <a:ext cx="13439775" cy="1439986"/>
          </a:xfrm>
          <a:prstGeom prst="rect">
            <a:avLst/>
          </a:prstGeom>
          <a:solidFill>
            <a:schemeClr val="accent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12721"/>
              </a:solidFill>
              <a:effectLst/>
              <a:uLnTx/>
              <a:uFillTx/>
              <a:latin typeface="SimonKucher"/>
              <a:ea typeface="+mn-ea"/>
              <a:cs typeface="+mn-cs"/>
            </a:endParaRPr>
          </a:p>
        </p:txBody>
      </p:sp>
      <p:sp>
        <p:nvSpPr>
          <p:cNvPr id="109" name="Text Placeholder 108">
            <a:extLst>
              <a:ext uri="{FF2B5EF4-FFF2-40B4-BE49-F238E27FC236}">
                <a16:creationId xmlns:a16="http://schemas.microsoft.com/office/drawing/2014/main" id="{15CB71E1-B0FF-A34B-45D4-5D4F2E8EBBF0}"/>
              </a:ext>
            </a:extLst>
          </p:cNvPr>
          <p:cNvSpPr>
            <a:spLocks noGrp="1"/>
          </p:cNvSpPr>
          <p:nvPr>
            <p:ph type="body" sz="quarter" idx="19"/>
          </p:nvPr>
        </p:nvSpPr>
        <p:spPr/>
        <p:txBody>
          <a:bodyPr/>
          <a:lstStyle/>
          <a:p>
            <a:r>
              <a:rPr lang="en-US" sz="1200" dirty="0">
                <a:solidFill>
                  <a:schemeClr val="tx1"/>
                </a:solidFill>
              </a:rPr>
              <a:t>Price implementation</a:t>
            </a:r>
          </a:p>
        </p:txBody>
      </p:sp>
      <p:sp>
        <p:nvSpPr>
          <p:cNvPr id="6" name="Title 5">
            <a:extLst>
              <a:ext uri="{FF2B5EF4-FFF2-40B4-BE49-F238E27FC236}">
                <a16:creationId xmlns:a16="http://schemas.microsoft.com/office/drawing/2014/main" id="{B7155684-16BB-4016-81C6-29A10CD1BF7A}"/>
              </a:ext>
            </a:extLst>
          </p:cNvPr>
          <p:cNvSpPr>
            <a:spLocks noGrp="1"/>
          </p:cNvSpPr>
          <p:nvPr>
            <p:ph type="title"/>
          </p:nvPr>
        </p:nvSpPr>
        <p:spPr>
          <a:xfrm>
            <a:off x="431800" y="398722"/>
            <a:ext cx="10800000" cy="667362"/>
          </a:xfrm>
        </p:spPr>
        <p:txBody>
          <a:bodyPr vert="horz"/>
          <a:lstStyle/>
          <a:p>
            <a:r>
              <a:rPr lang="en-US" dirty="0"/>
              <a:t>Trade term framework should balance what the trade partner does for you and what it gets in return</a:t>
            </a:r>
          </a:p>
        </p:txBody>
      </p:sp>
      <p:sp>
        <p:nvSpPr>
          <p:cNvPr id="108" name="Subtitle 107">
            <a:extLst>
              <a:ext uri="{FF2B5EF4-FFF2-40B4-BE49-F238E27FC236}">
                <a16:creationId xmlns:a16="http://schemas.microsoft.com/office/drawing/2014/main" id="{AD40A5EF-5AF0-37EB-EE64-9E4B10F0F2C5}"/>
              </a:ext>
            </a:extLst>
          </p:cNvPr>
          <p:cNvSpPr>
            <a:spLocks noGrp="1"/>
          </p:cNvSpPr>
          <p:nvPr>
            <p:ph type="subTitle" idx="13"/>
          </p:nvPr>
        </p:nvSpPr>
        <p:spPr>
          <a:xfrm>
            <a:off x="432000" y="1152000"/>
            <a:ext cx="12572376" cy="318924"/>
          </a:xfrm>
        </p:spPr>
        <p:txBody>
          <a:bodyPr/>
          <a:lstStyle/>
          <a:p>
            <a:endParaRPr lang="en-US" dirty="0"/>
          </a:p>
        </p:txBody>
      </p:sp>
      <p:sp>
        <p:nvSpPr>
          <p:cNvPr id="9" name="Footer Placeholder 8">
            <a:extLst>
              <a:ext uri="{FF2B5EF4-FFF2-40B4-BE49-F238E27FC236}">
                <a16:creationId xmlns:a16="http://schemas.microsoft.com/office/drawing/2014/main" id="{9A24EB62-9154-4C3D-9A57-0ED107E45095}"/>
              </a:ext>
            </a:extLst>
          </p:cNvPr>
          <p:cNvSpPr>
            <a:spLocks noGrp="1"/>
          </p:cNvSpPr>
          <p:nvPr>
            <p:ph type="ftr" sz="quarter" idx="17"/>
          </p:nvPr>
        </p:nvSpPr>
        <p:spPr/>
        <p:txBody>
          <a:bodyPr/>
          <a:lstStyle/>
          <a:p>
            <a:pPr marL="0" marR="0" lvl="0" indent="0" algn="l" defTabSz="88898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SimonKucher"/>
                <a:ea typeface="+mn-ea"/>
                <a:cs typeface="+mn-cs"/>
              </a:rPr>
              <a:t>Simon-Kucher | Pricing Excellence | Vereniging voor Mededingingsrecht | March 5th 2024</a:t>
            </a:r>
            <a:endParaRPr kumimoji="0" lang="en-US" sz="800" b="0" i="0" u="none" strike="noStrike" kern="1200" cap="none" spc="0" normalizeH="0" baseline="0" noProof="0" dirty="0">
              <a:ln>
                <a:noFill/>
              </a:ln>
              <a:solidFill>
                <a:srgbClr val="FFFFFF"/>
              </a:solidFill>
              <a:effectLst/>
              <a:uLnTx/>
              <a:uFillTx/>
              <a:latin typeface="SimonKucher"/>
              <a:ea typeface="+mn-ea"/>
              <a:cs typeface="+mn-cs"/>
            </a:endParaRPr>
          </a:p>
        </p:txBody>
      </p:sp>
      <p:sp>
        <p:nvSpPr>
          <p:cNvPr id="112" name="Text Placeholder 3">
            <a:extLst>
              <a:ext uri="{FF2B5EF4-FFF2-40B4-BE49-F238E27FC236}">
                <a16:creationId xmlns:a16="http://schemas.microsoft.com/office/drawing/2014/main" id="{5A527D61-5767-4FD0-B958-733E4718A3AA}"/>
              </a:ext>
            </a:extLst>
          </p:cNvPr>
          <p:cNvSpPr>
            <a:spLocks noGrp="1"/>
          </p:cNvSpPr>
          <p:nvPr>
            <p:ph type="body" sz="quarter" idx="14"/>
          </p:nvPr>
        </p:nvSpPr>
        <p:spPr/>
        <p:txBody>
          <a:bodyPr/>
          <a:lstStyle/>
          <a:p>
            <a:r>
              <a:rPr lang="en-US" dirty="0">
                <a:solidFill>
                  <a:schemeClr val="lt1"/>
                </a:solidFill>
              </a:rPr>
              <a:t>Source: Simon-Kucher</a:t>
            </a:r>
          </a:p>
        </p:txBody>
      </p:sp>
      <p:grpSp>
        <p:nvGrpSpPr>
          <p:cNvPr id="15" name="Group 14">
            <a:extLst>
              <a:ext uri="{FF2B5EF4-FFF2-40B4-BE49-F238E27FC236}">
                <a16:creationId xmlns:a16="http://schemas.microsoft.com/office/drawing/2014/main" id="{07CE0B1D-1B68-7C62-96C0-2B29F997C437}"/>
              </a:ext>
            </a:extLst>
          </p:cNvPr>
          <p:cNvGrpSpPr/>
          <p:nvPr/>
        </p:nvGrpSpPr>
        <p:grpSpPr>
          <a:xfrm>
            <a:off x="681146" y="2674835"/>
            <a:ext cx="5433105" cy="2964171"/>
            <a:chOff x="1090059" y="2979511"/>
            <a:chExt cx="4635438" cy="2528983"/>
          </a:xfrm>
        </p:grpSpPr>
        <p:sp>
          <p:nvSpPr>
            <p:cNvPr id="18" name="AutoShape 5">
              <a:extLst>
                <a:ext uri="{FF2B5EF4-FFF2-40B4-BE49-F238E27FC236}">
                  <a16:creationId xmlns:a16="http://schemas.microsoft.com/office/drawing/2014/main" id="{BDFE26D2-A083-45BA-B06D-E768A5423ED3}"/>
                </a:ext>
              </a:extLst>
            </p:cNvPr>
            <p:cNvSpPr>
              <a:spLocks noChangeArrowheads="1"/>
            </p:cNvSpPr>
            <p:nvPr/>
          </p:nvSpPr>
          <p:spPr bwMode="gray">
            <a:xfrm flipH="1">
              <a:off x="3091194" y="4863034"/>
              <a:ext cx="603428" cy="645460"/>
            </a:xfrm>
            <a:prstGeom prst="triangle">
              <a:avLst>
                <a:gd name="adj" fmla="val 50000"/>
              </a:avLst>
            </a:prstGeom>
            <a:solidFill>
              <a:schemeClr val="accent1">
                <a:lumMod val="75000"/>
              </a:schemeClr>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oAutofit/>
            </a:bodyPr>
            <a:lstStyle/>
            <a:p>
              <a:pPr marL="0" marR="0" lvl="0" indent="0" algn="ctr" defTabSz="995491" rtl="0" eaLnBrk="0" fontAlgn="auto" latinLnBrk="0" hangingPunct="0">
                <a:lnSpc>
                  <a:spcPct val="100000"/>
                </a:lnSpc>
                <a:spcBef>
                  <a:spcPct val="50000"/>
                </a:spcBef>
                <a:spcAft>
                  <a:spcPts val="0"/>
                </a:spcAft>
                <a:buClr>
                  <a:srgbClr val="000000"/>
                </a:buClr>
                <a:buSzTx/>
                <a:buFont typeface="Wingdings" pitchFamily="2" charset="2"/>
                <a:buNone/>
                <a:tabLst/>
                <a:defRPr/>
              </a:pPr>
              <a:endParaRPr kumimoji="0" lang="en-US" sz="1800" b="1" i="0" u="none" strike="noStrike" kern="1200" cap="none" spc="0" normalizeH="0" baseline="0" noProof="0" dirty="0">
                <a:ln>
                  <a:noFill/>
                </a:ln>
                <a:solidFill>
                  <a:srgbClr val="39322B"/>
                </a:solidFill>
                <a:effectLst/>
                <a:uLnTx/>
                <a:uFillTx/>
                <a:ea typeface="+mn-ea"/>
                <a:cs typeface="+mn-cs"/>
                <a:sym typeface="SimonKucher" pitchFamily="2" charset="0"/>
              </a:endParaRPr>
            </a:p>
          </p:txBody>
        </p:sp>
        <p:sp>
          <p:nvSpPr>
            <p:cNvPr id="19" name="Rectangle 6">
              <a:extLst>
                <a:ext uri="{FF2B5EF4-FFF2-40B4-BE49-F238E27FC236}">
                  <a16:creationId xmlns:a16="http://schemas.microsoft.com/office/drawing/2014/main" id="{43E2877D-69B1-4F09-B800-794A2A119837}"/>
                </a:ext>
              </a:extLst>
            </p:cNvPr>
            <p:cNvSpPr>
              <a:spLocks noChangeArrowheads="1"/>
            </p:cNvSpPr>
            <p:nvPr/>
          </p:nvSpPr>
          <p:spPr bwMode="gray">
            <a:xfrm rot="900000" flipH="1" flipV="1">
              <a:off x="1090059" y="4838801"/>
              <a:ext cx="4620773" cy="234745"/>
            </a:xfrm>
            <a:prstGeom prst="rect">
              <a:avLst/>
            </a:prstGeom>
            <a:solidFill>
              <a:schemeClr val="accent1"/>
            </a:solidFill>
            <a:ln w="9525">
              <a:noFill/>
              <a:miter lim="800000"/>
              <a:headEnd/>
              <a:tailEnd/>
            </a:ln>
            <a:effectLst/>
          </p:spPr>
          <p:txBody>
            <a:bodyPr anchor="ctr">
              <a:noAutofit/>
            </a:bodyPr>
            <a:lstStyle/>
            <a:p>
              <a:pPr marL="0" marR="0" lvl="0" indent="0" algn="ctr" defTabSz="995491" rtl="0" eaLnBrk="0" fontAlgn="auto" latinLnBrk="0" hangingPunct="0">
                <a:lnSpc>
                  <a:spcPct val="100000"/>
                </a:lnSpc>
                <a:spcBef>
                  <a:spcPct val="50000"/>
                </a:spcBef>
                <a:spcAft>
                  <a:spcPts val="0"/>
                </a:spcAft>
                <a:buClr>
                  <a:srgbClr val="000000"/>
                </a:buClr>
                <a:buSzTx/>
                <a:buFont typeface="Wingdings" pitchFamily="2" charset="2"/>
                <a:buNone/>
                <a:tabLst/>
                <a:defRPr/>
              </a:pPr>
              <a:endParaRPr kumimoji="0" lang="en-US" sz="1800" b="1" i="0" u="none" strike="noStrike" kern="1200" cap="none" spc="0" normalizeH="0" baseline="0" noProof="0" dirty="0">
                <a:ln>
                  <a:noFill/>
                </a:ln>
                <a:solidFill>
                  <a:srgbClr val="39322B"/>
                </a:solidFill>
                <a:effectLst/>
                <a:uLnTx/>
                <a:uFillTx/>
                <a:ea typeface="+mn-ea"/>
                <a:cs typeface="+mn-cs"/>
                <a:sym typeface="SimonKucher" pitchFamily="2" charset="0"/>
              </a:endParaRPr>
            </a:p>
          </p:txBody>
        </p:sp>
        <p:pic>
          <p:nvPicPr>
            <p:cNvPr id="33" name="Picture 32">
              <a:extLst>
                <a:ext uri="{FF2B5EF4-FFF2-40B4-BE49-F238E27FC236}">
                  <a16:creationId xmlns:a16="http://schemas.microsoft.com/office/drawing/2014/main" id="{5EAF1074-A714-45A8-9A12-E2D044B0EB7B}"/>
                </a:ext>
              </a:extLst>
            </p:cNvPr>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872573">
              <a:off x="1379841" y="3842706"/>
              <a:ext cx="571125" cy="570864"/>
            </a:xfrm>
            <a:prstGeom prst="rect">
              <a:avLst/>
            </a:prstGeom>
          </p:spPr>
        </p:pic>
        <p:sp>
          <p:nvSpPr>
            <p:cNvPr id="34" name="Rectangle 33">
              <a:extLst>
                <a:ext uri="{FF2B5EF4-FFF2-40B4-BE49-F238E27FC236}">
                  <a16:creationId xmlns:a16="http://schemas.microsoft.com/office/drawing/2014/main" id="{D53DBFFA-F3B0-40C6-B619-C282015C8D95}"/>
                </a:ext>
              </a:extLst>
            </p:cNvPr>
            <p:cNvSpPr/>
            <p:nvPr/>
          </p:nvSpPr>
          <p:spPr bwMode="auto">
            <a:xfrm rot="911339">
              <a:off x="1478107" y="4082807"/>
              <a:ext cx="323032" cy="244247"/>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39322B"/>
                </a:solidFill>
                <a:effectLst/>
                <a:uLnTx/>
                <a:uFillTx/>
                <a:ea typeface="+mn-ea"/>
                <a:cs typeface="+mn-cs"/>
              </a:endParaRPr>
            </a:p>
          </p:txBody>
        </p:sp>
        <p:pic>
          <p:nvPicPr>
            <p:cNvPr id="31" name="Picture 30">
              <a:extLst>
                <a:ext uri="{FF2B5EF4-FFF2-40B4-BE49-F238E27FC236}">
                  <a16:creationId xmlns:a16="http://schemas.microsoft.com/office/drawing/2014/main" id="{8185E74D-19C3-4AED-88E3-C32A7DF5726A}"/>
                </a:ext>
              </a:extLst>
            </p:cNvPr>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900000">
              <a:off x="4305950" y="4664703"/>
              <a:ext cx="571125" cy="570864"/>
            </a:xfrm>
            <a:prstGeom prst="rect">
              <a:avLst/>
            </a:prstGeom>
          </p:spPr>
        </p:pic>
        <p:sp>
          <p:nvSpPr>
            <p:cNvPr id="32" name="Rectangle 31">
              <a:extLst>
                <a:ext uri="{FF2B5EF4-FFF2-40B4-BE49-F238E27FC236}">
                  <a16:creationId xmlns:a16="http://schemas.microsoft.com/office/drawing/2014/main" id="{0F8A1C9C-F840-439E-87EC-0FF5275BD613}"/>
                </a:ext>
              </a:extLst>
            </p:cNvPr>
            <p:cNvSpPr/>
            <p:nvPr/>
          </p:nvSpPr>
          <p:spPr bwMode="auto">
            <a:xfrm rot="911339">
              <a:off x="4410384" y="4886486"/>
              <a:ext cx="323032" cy="244247"/>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39322B"/>
                </a:solidFill>
                <a:effectLst/>
                <a:uLnTx/>
                <a:uFillTx/>
                <a:ea typeface="+mn-ea"/>
                <a:cs typeface="+mn-cs"/>
              </a:endParaRPr>
            </a:p>
          </p:txBody>
        </p:sp>
        <p:pic>
          <p:nvPicPr>
            <p:cNvPr id="29" name="Picture 28">
              <a:extLst>
                <a:ext uri="{FF2B5EF4-FFF2-40B4-BE49-F238E27FC236}">
                  <a16:creationId xmlns:a16="http://schemas.microsoft.com/office/drawing/2014/main" id="{C82E1159-7C1E-4372-A1BC-F6D03C2109D6}"/>
                </a:ext>
              </a:extLst>
            </p:cNvPr>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900000">
              <a:off x="4649045" y="4757301"/>
              <a:ext cx="571125" cy="570864"/>
            </a:xfrm>
            <a:prstGeom prst="rect">
              <a:avLst/>
            </a:prstGeom>
          </p:spPr>
        </p:pic>
        <p:sp>
          <p:nvSpPr>
            <p:cNvPr id="30" name="Rectangle 29">
              <a:extLst>
                <a:ext uri="{FF2B5EF4-FFF2-40B4-BE49-F238E27FC236}">
                  <a16:creationId xmlns:a16="http://schemas.microsoft.com/office/drawing/2014/main" id="{0FD43DFE-8A40-4670-9D8D-BAF19ED523B0}"/>
                </a:ext>
              </a:extLst>
            </p:cNvPr>
            <p:cNvSpPr/>
            <p:nvPr/>
          </p:nvSpPr>
          <p:spPr bwMode="auto">
            <a:xfrm rot="975728">
              <a:off x="4752277" y="4990666"/>
              <a:ext cx="323032" cy="244247"/>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39322B"/>
                </a:solidFill>
                <a:effectLst/>
                <a:uLnTx/>
                <a:uFillTx/>
                <a:ea typeface="+mn-ea"/>
                <a:cs typeface="+mn-cs"/>
              </a:endParaRPr>
            </a:p>
          </p:txBody>
        </p:sp>
        <p:pic>
          <p:nvPicPr>
            <p:cNvPr id="27" name="Picture 26">
              <a:extLst>
                <a:ext uri="{FF2B5EF4-FFF2-40B4-BE49-F238E27FC236}">
                  <a16:creationId xmlns:a16="http://schemas.microsoft.com/office/drawing/2014/main" id="{32F828FE-AAD2-4DFB-82F5-854BB3259A2C}"/>
                </a:ext>
              </a:extLst>
            </p:cNvPr>
            <p:cNvPicPr>
              <a:picLocks noChangeAspect="1"/>
            </p:cNvPicPr>
            <p:nvPr/>
          </p:nvPicPr>
          <p:blipFill>
            <a:blip r:embed="rId8" cstate="print">
              <a:duotone>
                <a:schemeClr val="accent2">
                  <a:shade val="45000"/>
                  <a:satMod val="135000"/>
                </a:schemeClr>
                <a:prstClr val="white"/>
              </a:duotone>
              <a:extLst>
                <a:ext uri="{BEBA8EAE-BF5A-486C-A8C5-ECC9F3942E4B}">
                  <a14:imgProps xmlns:a14="http://schemas.microsoft.com/office/drawing/2010/main">
                    <a14:imgLayer r:embed="rId9">
                      <a14:imgEffect>
                        <a14:colorTemperature colorTemp="10300"/>
                      </a14:imgEffect>
                    </a14:imgLayer>
                  </a14:imgProps>
                </a:ext>
                <a:ext uri="{28A0092B-C50C-407E-A947-70E740481C1C}">
                  <a14:useLocalDpi xmlns:a14="http://schemas.microsoft.com/office/drawing/2010/main" val="0"/>
                </a:ext>
              </a:extLst>
            </a:blip>
            <a:stretch>
              <a:fillRect/>
            </a:stretch>
          </p:blipFill>
          <p:spPr>
            <a:xfrm rot="900000">
              <a:off x="5019258" y="4855807"/>
              <a:ext cx="571125" cy="570864"/>
            </a:xfrm>
            <a:prstGeom prst="rect">
              <a:avLst/>
            </a:prstGeom>
          </p:spPr>
        </p:pic>
        <p:sp>
          <p:nvSpPr>
            <p:cNvPr id="28" name="Rectangle 27">
              <a:extLst>
                <a:ext uri="{FF2B5EF4-FFF2-40B4-BE49-F238E27FC236}">
                  <a16:creationId xmlns:a16="http://schemas.microsoft.com/office/drawing/2014/main" id="{3F4B52B9-D963-42C5-906F-D3D9B155019C}"/>
                </a:ext>
              </a:extLst>
            </p:cNvPr>
            <p:cNvSpPr/>
            <p:nvPr/>
          </p:nvSpPr>
          <p:spPr bwMode="auto">
            <a:xfrm rot="839899">
              <a:off x="5137000" y="5101911"/>
              <a:ext cx="323032" cy="244247"/>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39322B"/>
                </a:solidFill>
                <a:effectLst/>
                <a:uLnTx/>
                <a:uFillTx/>
                <a:ea typeface="+mn-ea"/>
                <a:cs typeface="+mn-cs"/>
              </a:endParaRPr>
            </a:p>
          </p:txBody>
        </p:sp>
        <p:pic>
          <p:nvPicPr>
            <p:cNvPr id="25" name="Picture 24">
              <a:extLst>
                <a:ext uri="{FF2B5EF4-FFF2-40B4-BE49-F238E27FC236}">
                  <a16:creationId xmlns:a16="http://schemas.microsoft.com/office/drawing/2014/main" id="{B75FB9CF-3702-4DE3-9DE5-D07E1DA94F9F}"/>
                </a:ext>
              </a:extLst>
            </p:cNvPr>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904817">
              <a:off x="4741864" y="4466556"/>
              <a:ext cx="571125" cy="570864"/>
            </a:xfrm>
            <a:prstGeom prst="rect">
              <a:avLst/>
            </a:prstGeom>
          </p:spPr>
        </p:pic>
        <p:sp>
          <p:nvSpPr>
            <p:cNvPr id="26" name="Rectangle 25">
              <a:extLst>
                <a:ext uri="{FF2B5EF4-FFF2-40B4-BE49-F238E27FC236}">
                  <a16:creationId xmlns:a16="http://schemas.microsoft.com/office/drawing/2014/main" id="{D3ED7BB2-0202-4B35-9857-C1E538CC1E8D}"/>
                </a:ext>
              </a:extLst>
            </p:cNvPr>
            <p:cNvSpPr/>
            <p:nvPr/>
          </p:nvSpPr>
          <p:spPr bwMode="auto">
            <a:xfrm rot="904817">
              <a:off x="4880456" y="4654753"/>
              <a:ext cx="323032" cy="244247"/>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39322B"/>
                </a:solidFill>
                <a:effectLst/>
                <a:uLnTx/>
                <a:uFillTx/>
                <a:ea typeface="+mn-ea"/>
                <a:cs typeface="+mn-cs"/>
              </a:endParaRPr>
            </a:p>
          </p:txBody>
        </p:sp>
        <p:sp>
          <p:nvSpPr>
            <p:cNvPr id="35" name="Text Box 13">
              <a:extLst>
                <a:ext uri="{FF2B5EF4-FFF2-40B4-BE49-F238E27FC236}">
                  <a16:creationId xmlns:a16="http://schemas.microsoft.com/office/drawing/2014/main" id="{DB0752C8-3848-4BD3-91DF-8A5D1CD74421}"/>
                </a:ext>
              </a:extLst>
            </p:cNvPr>
            <p:cNvSpPr txBox="1">
              <a:spLocks noChangeArrowheads="1"/>
            </p:cNvSpPr>
            <p:nvPr/>
          </p:nvSpPr>
          <p:spPr bwMode="gray">
            <a:xfrm>
              <a:off x="1265858" y="2979511"/>
              <a:ext cx="1304111" cy="71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95491" rtl="0" eaLnBrk="1" fontAlgn="auto" latinLnBrk="0" hangingPunct="1">
                <a:lnSpc>
                  <a:spcPct val="90000"/>
                </a:lnSpc>
                <a:spcBef>
                  <a:spcPct val="50000"/>
                </a:spcBef>
                <a:spcAft>
                  <a:spcPts val="0"/>
                </a:spcAft>
                <a:buClrTx/>
                <a:buSzTx/>
                <a:buFont typeface="SimonKucher" pitchFamily="2" charset="0"/>
                <a:buNone/>
                <a:tabLst/>
                <a:defRPr/>
              </a:pPr>
              <a:r>
                <a:rPr kumimoji="0" lang="en-US" sz="1800" b="0" i="0" u="none" strike="noStrike" kern="1200" cap="none" spc="0" normalizeH="0" baseline="0" noProof="0" dirty="0">
                  <a:ln>
                    <a:noFill/>
                  </a:ln>
                  <a:solidFill>
                    <a:srgbClr val="39322B"/>
                  </a:solidFill>
                  <a:effectLst/>
                  <a:uLnTx/>
                  <a:uFillTx/>
                  <a:ea typeface="+mn-ea"/>
                  <a:cs typeface="+mn-cs"/>
                  <a:sym typeface="SimonKucher" pitchFamily="2" charset="0"/>
                </a:rPr>
                <a:t>The customer gives:</a:t>
              </a:r>
            </a:p>
          </p:txBody>
        </p:sp>
        <p:sp>
          <p:nvSpPr>
            <p:cNvPr id="36" name="Text Box 14">
              <a:extLst>
                <a:ext uri="{FF2B5EF4-FFF2-40B4-BE49-F238E27FC236}">
                  <a16:creationId xmlns:a16="http://schemas.microsoft.com/office/drawing/2014/main" id="{C9EFB462-A6DB-4EA7-9068-7C47CE50E147}"/>
                </a:ext>
              </a:extLst>
            </p:cNvPr>
            <p:cNvSpPr txBox="1">
              <a:spLocks noChangeArrowheads="1"/>
            </p:cNvSpPr>
            <p:nvPr/>
          </p:nvSpPr>
          <p:spPr bwMode="gray">
            <a:xfrm>
              <a:off x="4466297" y="3593580"/>
              <a:ext cx="1259200" cy="71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95491" rtl="0" eaLnBrk="1" fontAlgn="auto" latinLnBrk="0" hangingPunct="1">
                <a:lnSpc>
                  <a:spcPct val="90000"/>
                </a:lnSpc>
                <a:spcBef>
                  <a:spcPct val="50000"/>
                </a:spcBef>
                <a:spcAft>
                  <a:spcPts val="0"/>
                </a:spcAft>
                <a:buClrTx/>
                <a:buSzTx/>
                <a:buFont typeface="SimonKucher" pitchFamily="2" charset="0"/>
                <a:buNone/>
                <a:tabLst/>
                <a:defRPr/>
              </a:pPr>
              <a:r>
                <a:rPr kumimoji="0" lang="en-US" sz="1800" b="0" i="0" u="none" strike="noStrike" kern="1200" cap="none" spc="0" normalizeH="0" baseline="0" noProof="0" dirty="0">
                  <a:ln>
                    <a:noFill/>
                  </a:ln>
                  <a:solidFill>
                    <a:srgbClr val="39322B"/>
                  </a:solidFill>
                  <a:effectLst/>
                  <a:uLnTx/>
                  <a:uFillTx/>
                  <a:ea typeface="+mn-ea"/>
                  <a:cs typeface="+mn-cs"/>
                  <a:sym typeface="SimonKucher" pitchFamily="2" charset="0"/>
                </a:rPr>
                <a:t>The customer gets: </a:t>
              </a:r>
            </a:p>
          </p:txBody>
        </p:sp>
      </p:grpSp>
      <p:grpSp>
        <p:nvGrpSpPr>
          <p:cNvPr id="13" name="Group 12">
            <a:extLst>
              <a:ext uri="{FF2B5EF4-FFF2-40B4-BE49-F238E27FC236}">
                <a16:creationId xmlns:a16="http://schemas.microsoft.com/office/drawing/2014/main" id="{7F4EAEEB-9EFA-82B9-A5F8-E89D2853C602}"/>
              </a:ext>
            </a:extLst>
          </p:cNvPr>
          <p:cNvGrpSpPr/>
          <p:nvPr/>
        </p:nvGrpSpPr>
        <p:grpSpPr>
          <a:xfrm>
            <a:off x="7036067" y="2511745"/>
            <a:ext cx="5998997" cy="3373405"/>
            <a:chOff x="7336821" y="2652181"/>
            <a:chExt cx="5516318" cy="3101980"/>
          </a:xfrm>
        </p:grpSpPr>
        <p:sp>
          <p:nvSpPr>
            <p:cNvPr id="80" name="AutoShape 17">
              <a:extLst>
                <a:ext uri="{FF2B5EF4-FFF2-40B4-BE49-F238E27FC236}">
                  <a16:creationId xmlns:a16="http://schemas.microsoft.com/office/drawing/2014/main" id="{5788BDEB-91EA-473B-82B6-F2FEE0783493}"/>
                </a:ext>
              </a:extLst>
            </p:cNvPr>
            <p:cNvSpPr>
              <a:spLocks noChangeArrowheads="1"/>
            </p:cNvSpPr>
            <p:nvPr/>
          </p:nvSpPr>
          <p:spPr bwMode="gray">
            <a:xfrm>
              <a:off x="12042034" y="4936669"/>
              <a:ext cx="124771" cy="102111"/>
            </a:xfrm>
            <a:prstGeom prst="triangle">
              <a:avLst>
                <a:gd name="adj" fmla="val 50000"/>
              </a:avLst>
            </a:prstGeom>
            <a:solidFill>
              <a:schemeClr val="accent1">
                <a:lumMod val="75000"/>
              </a:schemeClr>
            </a:solidFill>
            <a:ln w="9525">
              <a:noFill/>
              <a:miter lim="800000"/>
              <a:headEnd/>
              <a:tailEnd/>
            </a:ln>
            <a:effectLst/>
          </p:spPr>
          <p:txBody>
            <a:bodyPr anchor="ctr">
              <a:noAutofit/>
            </a:bodyPr>
            <a:lstStyle/>
            <a:p>
              <a:pPr marL="0" marR="0" lvl="0" indent="0" algn="ctr" defTabSz="995491" rtl="0" eaLnBrk="0" fontAlgn="auto" latinLnBrk="0" hangingPunct="0">
                <a:lnSpc>
                  <a:spcPct val="100000"/>
                </a:lnSpc>
                <a:spcBef>
                  <a:spcPct val="50000"/>
                </a:spcBef>
                <a:spcAft>
                  <a:spcPts val="0"/>
                </a:spcAft>
                <a:buClr>
                  <a:srgbClr val="000000"/>
                </a:buClr>
                <a:buSzTx/>
                <a:buFont typeface="Wingdings" pitchFamily="2" charset="2"/>
                <a:buNone/>
                <a:tabLst/>
                <a:defRPr/>
              </a:pPr>
              <a:endParaRPr kumimoji="0" lang="en-US" sz="1000" b="1" i="0" u="none" strike="noStrike" kern="1200" cap="none" spc="0" normalizeH="0" baseline="0" noProof="0" dirty="0">
                <a:ln>
                  <a:noFill/>
                </a:ln>
                <a:solidFill>
                  <a:srgbClr val="39322B"/>
                </a:solidFill>
                <a:effectLst/>
                <a:uLnTx/>
                <a:uFillTx/>
                <a:ea typeface="+mn-ea"/>
                <a:cs typeface="+mn-cs"/>
                <a:sym typeface="SimonKucher" pitchFamily="2" charset="0"/>
              </a:endParaRPr>
            </a:p>
          </p:txBody>
        </p:sp>
        <p:sp>
          <p:nvSpPr>
            <p:cNvPr id="81" name="Rectangle 20">
              <a:extLst>
                <a:ext uri="{FF2B5EF4-FFF2-40B4-BE49-F238E27FC236}">
                  <a16:creationId xmlns:a16="http://schemas.microsoft.com/office/drawing/2014/main" id="{C7072753-035D-4385-A8B1-05A903FF621B}"/>
                </a:ext>
              </a:extLst>
            </p:cNvPr>
            <p:cNvSpPr>
              <a:spLocks noChangeArrowheads="1"/>
            </p:cNvSpPr>
            <p:nvPr/>
          </p:nvSpPr>
          <p:spPr bwMode="gray">
            <a:xfrm flipV="1">
              <a:off x="11746076" y="4934715"/>
              <a:ext cx="716686" cy="31575"/>
            </a:xfrm>
            <a:prstGeom prst="rect">
              <a:avLst/>
            </a:prstGeom>
            <a:solidFill>
              <a:schemeClr val="accent1"/>
            </a:solidFill>
            <a:ln w="9525">
              <a:noFill/>
              <a:miter lim="800000"/>
              <a:headEnd/>
              <a:tailEnd/>
            </a:ln>
            <a:effectLst/>
          </p:spPr>
          <p:txBody>
            <a:bodyPr anchor="ctr">
              <a:noAutofit/>
            </a:bodyPr>
            <a:lstStyle/>
            <a:p>
              <a:pPr marL="0" marR="0" lvl="0" indent="0" algn="ctr" defTabSz="995491" rtl="0" eaLnBrk="0" fontAlgn="auto" latinLnBrk="0" hangingPunct="0">
                <a:lnSpc>
                  <a:spcPct val="100000"/>
                </a:lnSpc>
                <a:spcBef>
                  <a:spcPct val="50000"/>
                </a:spcBef>
                <a:spcAft>
                  <a:spcPts val="0"/>
                </a:spcAft>
                <a:buClr>
                  <a:srgbClr val="000000"/>
                </a:buClr>
                <a:buSzTx/>
                <a:buFont typeface="Wingdings" pitchFamily="2" charset="2"/>
                <a:buNone/>
                <a:tabLst/>
                <a:defRPr/>
              </a:pPr>
              <a:endParaRPr kumimoji="0" lang="en-US" sz="1000" b="1" i="0" u="none" strike="noStrike" kern="1200" cap="none" spc="0" normalizeH="0" baseline="0" noProof="0" dirty="0">
                <a:ln>
                  <a:noFill/>
                </a:ln>
                <a:solidFill>
                  <a:srgbClr val="39322B"/>
                </a:solidFill>
                <a:effectLst/>
                <a:uLnTx/>
                <a:uFillTx/>
                <a:ea typeface="+mn-ea"/>
                <a:cs typeface="+mn-cs"/>
                <a:sym typeface="SimonKucher" pitchFamily="2" charset="0"/>
              </a:endParaRPr>
            </a:p>
          </p:txBody>
        </p:sp>
        <p:grpSp>
          <p:nvGrpSpPr>
            <p:cNvPr id="82" name="Group 81">
              <a:extLst>
                <a:ext uri="{FF2B5EF4-FFF2-40B4-BE49-F238E27FC236}">
                  <a16:creationId xmlns:a16="http://schemas.microsoft.com/office/drawing/2014/main" id="{69F8E89E-7E02-4214-A1D6-8E5707C62508}"/>
                </a:ext>
              </a:extLst>
            </p:cNvPr>
            <p:cNvGrpSpPr/>
            <p:nvPr/>
          </p:nvGrpSpPr>
          <p:grpSpPr>
            <a:xfrm>
              <a:off x="11747532" y="4852100"/>
              <a:ext cx="117688" cy="96157"/>
              <a:chOff x="2925884" y="5340869"/>
              <a:chExt cx="877367" cy="877367"/>
            </a:xfrm>
          </p:grpSpPr>
          <p:pic>
            <p:nvPicPr>
              <p:cNvPr id="98" name="Picture 97">
                <a:extLst>
                  <a:ext uri="{FF2B5EF4-FFF2-40B4-BE49-F238E27FC236}">
                    <a16:creationId xmlns:a16="http://schemas.microsoft.com/office/drawing/2014/main" id="{9ED882AF-3D40-45B9-BFDA-2078076FDC54}"/>
                  </a:ext>
                </a:extLst>
              </p:cNvPr>
              <p:cNvPicPr>
                <a:picLocks noChangeAspect="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925884" y="5340869"/>
                <a:ext cx="877367" cy="877367"/>
              </a:xfrm>
              <a:prstGeom prst="rect">
                <a:avLst/>
              </a:prstGeom>
            </p:spPr>
          </p:pic>
          <p:sp>
            <p:nvSpPr>
              <p:cNvPr id="99" name="Rectangle 98">
                <a:extLst>
                  <a:ext uri="{FF2B5EF4-FFF2-40B4-BE49-F238E27FC236}">
                    <a16:creationId xmlns:a16="http://schemas.microsoft.com/office/drawing/2014/main" id="{6B47ABDB-C51E-49FF-AD53-B27D7CA0E7AF}"/>
                  </a:ext>
                </a:extLst>
              </p:cNvPr>
              <p:cNvSpPr/>
              <p:nvPr/>
            </p:nvSpPr>
            <p:spPr bwMode="auto">
              <a:xfrm>
                <a:off x="3094935" y="5695360"/>
                <a:ext cx="496244" cy="375386"/>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39322B"/>
                  </a:solidFill>
                  <a:effectLst/>
                  <a:uLnTx/>
                  <a:uFillTx/>
                  <a:ea typeface="+mn-ea"/>
                  <a:cs typeface="+mn-cs"/>
                </a:endParaRPr>
              </a:p>
            </p:txBody>
          </p:sp>
        </p:grpSp>
        <p:grpSp>
          <p:nvGrpSpPr>
            <p:cNvPr id="83" name="Group 82">
              <a:extLst>
                <a:ext uri="{FF2B5EF4-FFF2-40B4-BE49-F238E27FC236}">
                  <a16:creationId xmlns:a16="http://schemas.microsoft.com/office/drawing/2014/main" id="{E60A3EA3-BB5A-4EAB-A14F-C6FAE2D67047}"/>
                </a:ext>
              </a:extLst>
            </p:cNvPr>
            <p:cNvGrpSpPr/>
            <p:nvPr/>
          </p:nvGrpSpPr>
          <p:grpSpPr>
            <a:xfrm>
              <a:off x="11857412" y="4852100"/>
              <a:ext cx="117688" cy="96157"/>
              <a:chOff x="2925884" y="5340869"/>
              <a:chExt cx="877367" cy="877367"/>
            </a:xfrm>
          </p:grpSpPr>
          <p:pic>
            <p:nvPicPr>
              <p:cNvPr id="96" name="Picture 95">
                <a:extLst>
                  <a:ext uri="{FF2B5EF4-FFF2-40B4-BE49-F238E27FC236}">
                    <a16:creationId xmlns:a16="http://schemas.microsoft.com/office/drawing/2014/main" id="{E0377845-0645-470F-8944-7E19430CA7F3}"/>
                  </a:ext>
                </a:extLst>
              </p:cNvPr>
              <p:cNvPicPr>
                <a:picLocks noChangeAspect="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925884" y="5340869"/>
                <a:ext cx="877367" cy="877367"/>
              </a:xfrm>
              <a:prstGeom prst="rect">
                <a:avLst/>
              </a:prstGeom>
            </p:spPr>
          </p:pic>
          <p:sp>
            <p:nvSpPr>
              <p:cNvPr id="97" name="Rectangle 96">
                <a:extLst>
                  <a:ext uri="{FF2B5EF4-FFF2-40B4-BE49-F238E27FC236}">
                    <a16:creationId xmlns:a16="http://schemas.microsoft.com/office/drawing/2014/main" id="{E436C6D9-6D0D-4A86-93CE-EF2A425B0733}"/>
                  </a:ext>
                </a:extLst>
              </p:cNvPr>
              <p:cNvSpPr/>
              <p:nvPr/>
            </p:nvSpPr>
            <p:spPr bwMode="auto">
              <a:xfrm>
                <a:off x="3094935" y="5695360"/>
                <a:ext cx="496244" cy="375386"/>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39322B"/>
                  </a:solidFill>
                  <a:effectLst/>
                  <a:uLnTx/>
                  <a:uFillTx/>
                  <a:ea typeface="+mn-ea"/>
                  <a:cs typeface="+mn-cs"/>
                </a:endParaRPr>
              </a:p>
            </p:txBody>
          </p:sp>
        </p:grpSp>
        <p:grpSp>
          <p:nvGrpSpPr>
            <p:cNvPr id="84" name="Group 83">
              <a:extLst>
                <a:ext uri="{FF2B5EF4-FFF2-40B4-BE49-F238E27FC236}">
                  <a16:creationId xmlns:a16="http://schemas.microsoft.com/office/drawing/2014/main" id="{5F6F903B-1655-4463-B0A4-683DC2EB0979}"/>
                </a:ext>
              </a:extLst>
            </p:cNvPr>
            <p:cNvGrpSpPr/>
            <p:nvPr/>
          </p:nvGrpSpPr>
          <p:grpSpPr>
            <a:xfrm>
              <a:off x="11801212" y="4800801"/>
              <a:ext cx="117688" cy="96157"/>
              <a:chOff x="2935073" y="5340869"/>
              <a:chExt cx="877367" cy="877367"/>
            </a:xfrm>
          </p:grpSpPr>
          <p:pic>
            <p:nvPicPr>
              <p:cNvPr id="94" name="Picture 93">
                <a:extLst>
                  <a:ext uri="{FF2B5EF4-FFF2-40B4-BE49-F238E27FC236}">
                    <a16:creationId xmlns:a16="http://schemas.microsoft.com/office/drawing/2014/main" id="{F2E6AFA4-178B-4BA4-A535-B509553EA774}"/>
                  </a:ext>
                </a:extLst>
              </p:cNvPr>
              <p:cNvPicPr>
                <a:picLocks noChangeAspect="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935073" y="5340869"/>
                <a:ext cx="877367" cy="877367"/>
              </a:xfrm>
              <a:prstGeom prst="rect">
                <a:avLst/>
              </a:prstGeom>
            </p:spPr>
          </p:pic>
          <p:sp>
            <p:nvSpPr>
              <p:cNvPr id="95" name="Rectangle 94">
                <a:extLst>
                  <a:ext uri="{FF2B5EF4-FFF2-40B4-BE49-F238E27FC236}">
                    <a16:creationId xmlns:a16="http://schemas.microsoft.com/office/drawing/2014/main" id="{D4CB520D-F16C-4C48-A27E-9900FD3EC122}"/>
                  </a:ext>
                </a:extLst>
              </p:cNvPr>
              <p:cNvSpPr/>
              <p:nvPr/>
            </p:nvSpPr>
            <p:spPr bwMode="auto">
              <a:xfrm>
                <a:off x="3094935" y="5695360"/>
                <a:ext cx="496244" cy="375386"/>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39322B"/>
                  </a:solidFill>
                  <a:effectLst/>
                  <a:uLnTx/>
                  <a:uFillTx/>
                  <a:ea typeface="+mn-ea"/>
                  <a:cs typeface="+mn-cs"/>
                </a:endParaRPr>
              </a:p>
            </p:txBody>
          </p:sp>
        </p:grpSp>
        <p:grpSp>
          <p:nvGrpSpPr>
            <p:cNvPr id="85" name="Group 84">
              <a:extLst>
                <a:ext uri="{FF2B5EF4-FFF2-40B4-BE49-F238E27FC236}">
                  <a16:creationId xmlns:a16="http://schemas.microsoft.com/office/drawing/2014/main" id="{EFF68456-6751-4228-AC79-8057DAAD73F9}"/>
                </a:ext>
              </a:extLst>
            </p:cNvPr>
            <p:cNvGrpSpPr/>
            <p:nvPr/>
          </p:nvGrpSpPr>
          <p:grpSpPr>
            <a:xfrm>
              <a:off x="12232347" y="4852100"/>
              <a:ext cx="117688" cy="96157"/>
              <a:chOff x="2898317" y="5340869"/>
              <a:chExt cx="877367" cy="877367"/>
            </a:xfrm>
          </p:grpSpPr>
          <p:pic>
            <p:nvPicPr>
              <p:cNvPr id="92" name="Picture 91">
                <a:extLst>
                  <a:ext uri="{FF2B5EF4-FFF2-40B4-BE49-F238E27FC236}">
                    <a16:creationId xmlns:a16="http://schemas.microsoft.com/office/drawing/2014/main" id="{27478226-1F78-4BAD-A1EC-37A669A36B47}"/>
                  </a:ext>
                </a:extLst>
              </p:cNvPr>
              <p:cNvPicPr>
                <a:picLocks noChangeAspect="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898317" y="5340869"/>
                <a:ext cx="877367" cy="877367"/>
              </a:xfrm>
              <a:prstGeom prst="rect">
                <a:avLst/>
              </a:prstGeom>
            </p:spPr>
          </p:pic>
          <p:sp>
            <p:nvSpPr>
              <p:cNvPr id="93" name="Rectangle 92">
                <a:extLst>
                  <a:ext uri="{FF2B5EF4-FFF2-40B4-BE49-F238E27FC236}">
                    <a16:creationId xmlns:a16="http://schemas.microsoft.com/office/drawing/2014/main" id="{F58869DE-3E7C-4460-B0A2-3EA022E0B978}"/>
                  </a:ext>
                </a:extLst>
              </p:cNvPr>
              <p:cNvSpPr/>
              <p:nvPr/>
            </p:nvSpPr>
            <p:spPr bwMode="auto">
              <a:xfrm>
                <a:off x="3094935" y="5695360"/>
                <a:ext cx="496244" cy="375386"/>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39322B"/>
                  </a:solidFill>
                  <a:effectLst/>
                  <a:uLnTx/>
                  <a:uFillTx/>
                  <a:ea typeface="+mn-ea"/>
                  <a:cs typeface="+mn-cs"/>
                </a:endParaRPr>
              </a:p>
            </p:txBody>
          </p:sp>
        </p:grpSp>
        <p:grpSp>
          <p:nvGrpSpPr>
            <p:cNvPr id="86" name="Group 85">
              <a:extLst>
                <a:ext uri="{FF2B5EF4-FFF2-40B4-BE49-F238E27FC236}">
                  <a16:creationId xmlns:a16="http://schemas.microsoft.com/office/drawing/2014/main" id="{B4FD5873-18BC-4F2B-BE0B-92CFA17F7AD7}"/>
                </a:ext>
              </a:extLst>
            </p:cNvPr>
            <p:cNvGrpSpPr/>
            <p:nvPr/>
          </p:nvGrpSpPr>
          <p:grpSpPr>
            <a:xfrm>
              <a:off x="12342227" y="4852100"/>
              <a:ext cx="117688" cy="96157"/>
              <a:chOff x="2898317" y="5340869"/>
              <a:chExt cx="877367" cy="877367"/>
            </a:xfrm>
          </p:grpSpPr>
          <p:pic>
            <p:nvPicPr>
              <p:cNvPr id="90" name="Picture 89">
                <a:extLst>
                  <a:ext uri="{FF2B5EF4-FFF2-40B4-BE49-F238E27FC236}">
                    <a16:creationId xmlns:a16="http://schemas.microsoft.com/office/drawing/2014/main" id="{B11A27A2-1926-4344-8927-330D796D920A}"/>
                  </a:ext>
                </a:extLst>
              </p:cNvPr>
              <p:cNvPicPr>
                <a:picLocks noChangeAspect="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898317" y="5340869"/>
                <a:ext cx="877367" cy="877367"/>
              </a:xfrm>
              <a:prstGeom prst="rect">
                <a:avLst/>
              </a:prstGeom>
            </p:spPr>
          </p:pic>
          <p:sp>
            <p:nvSpPr>
              <p:cNvPr id="91" name="Rectangle 90">
                <a:extLst>
                  <a:ext uri="{FF2B5EF4-FFF2-40B4-BE49-F238E27FC236}">
                    <a16:creationId xmlns:a16="http://schemas.microsoft.com/office/drawing/2014/main" id="{75BBE89E-A621-4337-AB96-8524F62C14C2}"/>
                  </a:ext>
                </a:extLst>
              </p:cNvPr>
              <p:cNvSpPr/>
              <p:nvPr/>
            </p:nvSpPr>
            <p:spPr bwMode="auto">
              <a:xfrm>
                <a:off x="3094935" y="5695360"/>
                <a:ext cx="496244" cy="375386"/>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39322B"/>
                  </a:solidFill>
                  <a:effectLst/>
                  <a:uLnTx/>
                  <a:uFillTx/>
                  <a:ea typeface="+mn-ea"/>
                  <a:cs typeface="+mn-cs"/>
                </a:endParaRPr>
              </a:p>
            </p:txBody>
          </p:sp>
        </p:grpSp>
        <p:grpSp>
          <p:nvGrpSpPr>
            <p:cNvPr id="87" name="Group 86">
              <a:extLst>
                <a:ext uri="{FF2B5EF4-FFF2-40B4-BE49-F238E27FC236}">
                  <a16:creationId xmlns:a16="http://schemas.microsoft.com/office/drawing/2014/main" id="{FF06B172-698D-410E-A6AD-084018A03235}"/>
                </a:ext>
              </a:extLst>
            </p:cNvPr>
            <p:cNvGrpSpPr/>
            <p:nvPr/>
          </p:nvGrpSpPr>
          <p:grpSpPr>
            <a:xfrm>
              <a:off x="12286027" y="4800801"/>
              <a:ext cx="117688" cy="96157"/>
              <a:chOff x="2907506" y="5340869"/>
              <a:chExt cx="877367" cy="877367"/>
            </a:xfrm>
          </p:grpSpPr>
          <p:pic>
            <p:nvPicPr>
              <p:cNvPr id="88" name="Picture 87">
                <a:extLst>
                  <a:ext uri="{FF2B5EF4-FFF2-40B4-BE49-F238E27FC236}">
                    <a16:creationId xmlns:a16="http://schemas.microsoft.com/office/drawing/2014/main" id="{A73E70B2-2AB1-404C-B077-FEFD6B383E05}"/>
                  </a:ext>
                </a:extLst>
              </p:cNvPr>
              <p:cNvPicPr>
                <a:picLocks noChangeAspect="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907506" y="5340869"/>
                <a:ext cx="877367" cy="877367"/>
              </a:xfrm>
              <a:prstGeom prst="rect">
                <a:avLst/>
              </a:prstGeom>
            </p:spPr>
          </p:pic>
          <p:sp>
            <p:nvSpPr>
              <p:cNvPr id="89" name="Rectangle 88">
                <a:extLst>
                  <a:ext uri="{FF2B5EF4-FFF2-40B4-BE49-F238E27FC236}">
                    <a16:creationId xmlns:a16="http://schemas.microsoft.com/office/drawing/2014/main" id="{817D8C5C-18EA-4921-9133-792BB78F7C95}"/>
                  </a:ext>
                </a:extLst>
              </p:cNvPr>
              <p:cNvSpPr/>
              <p:nvPr/>
            </p:nvSpPr>
            <p:spPr bwMode="auto">
              <a:xfrm>
                <a:off x="3094935" y="5695360"/>
                <a:ext cx="496244" cy="375386"/>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39322B"/>
                  </a:solidFill>
                  <a:effectLst/>
                  <a:uLnTx/>
                  <a:uFillTx/>
                  <a:ea typeface="+mn-ea"/>
                  <a:cs typeface="+mn-cs"/>
                </a:endParaRPr>
              </a:p>
            </p:txBody>
          </p:sp>
        </p:grpSp>
        <p:sp>
          <p:nvSpPr>
            <p:cNvPr id="78" name="Text Box 13">
              <a:extLst>
                <a:ext uri="{FF2B5EF4-FFF2-40B4-BE49-F238E27FC236}">
                  <a16:creationId xmlns:a16="http://schemas.microsoft.com/office/drawing/2014/main" id="{872FC108-3ABA-4331-B18C-0747BACD445C}"/>
                </a:ext>
              </a:extLst>
            </p:cNvPr>
            <p:cNvSpPr txBox="1">
              <a:spLocks noChangeArrowheads="1"/>
            </p:cNvSpPr>
            <p:nvPr/>
          </p:nvSpPr>
          <p:spPr bwMode="gray">
            <a:xfrm>
              <a:off x="11360761" y="5045609"/>
              <a:ext cx="778435" cy="390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rIns="0">
              <a:spAutoFit/>
            </a:bodyPr>
            <a:lstStyle/>
            <a:p>
              <a:pPr marL="0" marR="0" lvl="0" indent="0" algn="ctr" defTabSz="995491" rtl="0" eaLnBrk="1" fontAlgn="auto" latinLnBrk="0" hangingPunct="1">
                <a:lnSpc>
                  <a:spcPct val="90000"/>
                </a:lnSpc>
                <a:spcBef>
                  <a:spcPct val="50000"/>
                </a:spcBef>
                <a:spcAft>
                  <a:spcPts val="0"/>
                </a:spcAft>
                <a:buClrTx/>
                <a:buSzTx/>
                <a:buFont typeface="SimonKucher" pitchFamily="2" charset="0"/>
                <a:buNone/>
                <a:tabLst/>
                <a:defRPr/>
              </a:pPr>
              <a:r>
                <a:rPr kumimoji="0" lang="en-US" sz="1200" b="0" i="0" u="none" strike="noStrike" kern="1200" cap="none" spc="0" normalizeH="0" baseline="0" noProof="0" dirty="0">
                  <a:ln>
                    <a:noFill/>
                  </a:ln>
                  <a:solidFill>
                    <a:srgbClr val="39322B"/>
                  </a:solidFill>
                  <a:effectLst/>
                  <a:uLnTx/>
                  <a:uFillTx/>
                  <a:ea typeface="+mn-ea"/>
                  <a:cs typeface="+mn-cs"/>
                  <a:sym typeface="SimonKucher" pitchFamily="2" charset="0"/>
                </a:rPr>
                <a:t>Customer </a:t>
              </a:r>
              <a:br>
                <a:rPr kumimoji="0" lang="en-US" sz="1200" b="0" i="0" u="none" strike="noStrike" kern="1200" cap="none" spc="0" normalizeH="0" baseline="0" noProof="0" dirty="0">
                  <a:ln>
                    <a:noFill/>
                  </a:ln>
                  <a:solidFill>
                    <a:srgbClr val="39322B"/>
                  </a:solidFill>
                  <a:effectLst/>
                  <a:uLnTx/>
                  <a:uFillTx/>
                  <a:ea typeface="+mn-ea"/>
                  <a:cs typeface="+mn-cs"/>
                  <a:sym typeface="SimonKucher" pitchFamily="2" charset="0"/>
                </a:rPr>
              </a:br>
              <a:r>
                <a:rPr kumimoji="0" lang="en-US" sz="1200" b="0" i="0" u="none" strike="noStrike" kern="1200" cap="none" spc="0" normalizeH="0" baseline="0" noProof="0" dirty="0">
                  <a:ln>
                    <a:noFill/>
                  </a:ln>
                  <a:solidFill>
                    <a:srgbClr val="39322B"/>
                  </a:solidFill>
                  <a:effectLst/>
                  <a:uLnTx/>
                  <a:uFillTx/>
                  <a:ea typeface="+mn-ea"/>
                  <a:cs typeface="+mn-cs"/>
                  <a:sym typeface="SimonKucher" pitchFamily="2" charset="0"/>
                </a:rPr>
                <a:t>gives</a:t>
              </a:r>
            </a:p>
          </p:txBody>
        </p:sp>
        <p:sp>
          <p:nvSpPr>
            <p:cNvPr id="79" name="Text Box 14">
              <a:extLst>
                <a:ext uri="{FF2B5EF4-FFF2-40B4-BE49-F238E27FC236}">
                  <a16:creationId xmlns:a16="http://schemas.microsoft.com/office/drawing/2014/main" id="{D8841A3F-E98A-46A7-9D16-C250D44122F9}"/>
                </a:ext>
              </a:extLst>
            </p:cNvPr>
            <p:cNvSpPr txBox="1">
              <a:spLocks noChangeArrowheads="1"/>
            </p:cNvSpPr>
            <p:nvPr/>
          </p:nvSpPr>
          <p:spPr bwMode="gray">
            <a:xfrm>
              <a:off x="12074704" y="5045609"/>
              <a:ext cx="778435" cy="390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rIns="0">
              <a:spAutoFit/>
            </a:bodyPr>
            <a:lstStyle>
              <a:defPPr>
                <a:defRPr lang="de-DE"/>
              </a:defPPr>
              <a:lvl1pPr defTabSz="914400">
                <a:lnSpc>
                  <a:spcPct val="90000"/>
                </a:lnSpc>
                <a:spcBef>
                  <a:spcPct val="50000"/>
                </a:spcBef>
                <a:buFont typeface="SimonKucher" pitchFamily="2" charset="0"/>
                <a:defRPr sz="1200">
                  <a:latin typeface="SimonKucher" pitchFamily="2" charset="0"/>
                </a:defRPr>
              </a:lvl1pPr>
            </a:lstStyle>
            <a:p>
              <a:pPr marL="0" marR="0" lvl="0" indent="0" algn="ctr" defTabSz="914400" rtl="0" eaLnBrk="1" fontAlgn="auto" latinLnBrk="0" hangingPunct="1">
                <a:lnSpc>
                  <a:spcPct val="90000"/>
                </a:lnSpc>
                <a:spcBef>
                  <a:spcPct val="50000"/>
                </a:spcBef>
                <a:spcAft>
                  <a:spcPts val="0"/>
                </a:spcAft>
                <a:buClrTx/>
                <a:buSzTx/>
                <a:buFont typeface="SimonKucher" pitchFamily="2" charset="0"/>
                <a:buNone/>
                <a:tabLst/>
                <a:defRPr/>
              </a:pPr>
              <a:r>
                <a:rPr kumimoji="0" lang="en-US" sz="1200" b="0" i="0" u="none" strike="noStrike" kern="1200" cap="none" spc="0" normalizeH="0" baseline="0" noProof="0" dirty="0">
                  <a:ln>
                    <a:noFill/>
                  </a:ln>
                  <a:solidFill>
                    <a:srgbClr val="39322B"/>
                  </a:solidFill>
                  <a:effectLst/>
                  <a:uLnTx/>
                  <a:uFillTx/>
                  <a:latin typeface="+mn-lt"/>
                  <a:ea typeface="+mn-ea"/>
                  <a:cs typeface="+mn-cs"/>
                  <a:sym typeface="SimonKucher" pitchFamily="2" charset="0"/>
                </a:rPr>
                <a:t>Customer gets </a:t>
              </a:r>
            </a:p>
          </p:txBody>
        </p:sp>
        <p:sp>
          <p:nvSpPr>
            <p:cNvPr id="43" name="AutoShape 17">
              <a:extLst>
                <a:ext uri="{FF2B5EF4-FFF2-40B4-BE49-F238E27FC236}">
                  <a16:creationId xmlns:a16="http://schemas.microsoft.com/office/drawing/2014/main" id="{E066354D-5B29-479D-97AB-A57962B3CDBA}"/>
                </a:ext>
              </a:extLst>
            </p:cNvPr>
            <p:cNvSpPr>
              <a:spLocks noChangeArrowheads="1"/>
            </p:cNvSpPr>
            <p:nvPr/>
          </p:nvSpPr>
          <p:spPr bwMode="gray">
            <a:xfrm>
              <a:off x="9976538" y="4600407"/>
              <a:ext cx="124771" cy="102111"/>
            </a:xfrm>
            <a:prstGeom prst="triangle">
              <a:avLst>
                <a:gd name="adj" fmla="val 50000"/>
              </a:avLst>
            </a:prstGeom>
            <a:solidFill>
              <a:schemeClr val="accent1">
                <a:lumMod val="75000"/>
              </a:schemeClr>
            </a:solidFill>
            <a:ln w="9525">
              <a:noFill/>
              <a:miter lim="800000"/>
              <a:headEnd/>
              <a:tailEnd/>
            </a:ln>
            <a:effectLst/>
          </p:spPr>
          <p:txBody>
            <a:bodyPr anchor="ctr">
              <a:noAutofit/>
            </a:bodyPr>
            <a:lstStyle/>
            <a:p>
              <a:pPr marL="0" marR="0" lvl="0" indent="0" algn="ctr" defTabSz="995491" rtl="0" eaLnBrk="0" fontAlgn="auto" latinLnBrk="0" hangingPunct="0">
                <a:lnSpc>
                  <a:spcPct val="100000"/>
                </a:lnSpc>
                <a:spcBef>
                  <a:spcPct val="50000"/>
                </a:spcBef>
                <a:spcAft>
                  <a:spcPts val="0"/>
                </a:spcAft>
                <a:buClr>
                  <a:srgbClr val="000000"/>
                </a:buClr>
                <a:buSzTx/>
                <a:buFont typeface="Wingdings" pitchFamily="2" charset="2"/>
                <a:buNone/>
                <a:tabLst/>
                <a:defRPr/>
              </a:pPr>
              <a:endParaRPr kumimoji="0" lang="en-US" sz="1000" b="1" i="0" u="none" strike="noStrike" kern="1200" cap="none" spc="0" normalizeH="0" baseline="0" noProof="0" dirty="0">
                <a:ln>
                  <a:noFill/>
                </a:ln>
                <a:solidFill>
                  <a:srgbClr val="39322B"/>
                </a:solidFill>
                <a:effectLst/>
                <a:uLnTx/>
                <a:uFillTx/>
                <a:ea typeface="+mn-ea"/>
                <a:cs typeface="+mn-cs"/>
                <a:sym typeface="SimonKucher" pitchFamily="2" charset="0"/>
              </a:endParaRPr>
            </a:p>
          </p:txBody>
        </p:sp>
        <p:sp>
          <p:nvSpPr>
            <p:cNvPr id="44" name="Rectangle 20">
              <a:extLst>
                <a:ext uri="{FF2B5EF4-FFF2-40B4-BE49-F238E27FC236}">
                  <a16:creationId xmlns:a16="http://schemas.microsoft.com/office/drawing/2014/main" id="{95E1D0C9-BD5E-4C70-956C-D3068EC27311}"/>
                </a:ext>
              </a:extLst>
            </p:cNvPr>
            <p:cNvSpPr>
              <a:spLocks noChangeArrowheads="1"/>
            </p:cNvSpPr>
            <p:nvPr/>
          </p:nvSpPr>
          <p:spPr bwMode="gray">
            <a:xfrm flipV="1">
              <a:off x="9680580" y="4598453"/>
              <a:ext cx="716686" cy="31575"/>
            </a:xfrm>
            <a:prstGeom prst="rect">
              <a:avLst/>
            </a:prstGeom>
            <a:solidFill>
              <a:schemeClr val="accent1"/>
            </a:solidFill>
            <a:ln w="9525">
              <a:noFill/>
              <a:miter lim="800000"/>
              <a:headEnd/>
              <a:tailEnd/>
            </a:ln>
            <a:effectLst/>
          </p:spPr>
          <p:txBody>
            <a:bodyPr anchor="ctr">
              <a:noAutofit/>
            </a:bodyPr>
            <a:lstStyle/>
            <a:p>
              <a:pPr marL="0" marR="0" lvl="0" indent="0" algn="ctr" defTabSz="995491" rtl="0" eaLnBrk="0" fontAlgn="auto" latinLnBrk="0" hangingPunct="0">
                <a:lnSpc>
                  <a:spcPct val="100000"/>
                </a:lnSpc>
                <a:spcBef>
                  <a:spcPct val="50000"/>
                </a:spcBef>
                <a:spcAft>
                  <a:spcPts val="0"/>
                </a:spcAft>
                <a:buClr>
                  <a:srgbClr val="000000"/>
                </a:buClr>
                <a:buSzTx/>
                <a:buFont typeface="Wingdings" pitchFamily="2" charset="2"/>
                <a:buNone/>
                <a:tabLst/>
                <a:defRPr/>
              </a:pPr>
              <a:endParaRPr kumimoji="0" lang="en-US" sz="1000" b="1" i="0" u="none" strike="noStrike" kern="1200" cap="none" spc="0" normalizeH="0" baseline="0" noProof="0" dirty="0">
                <a:ln>
                  <a:noFill/>
                </a:ln>
                <a:solidFill>
                  <a:srgbClr val="39322B"/>
                </a:solidFill>
                <a:effectLst/>
                <a:uLnTx/>
                <a:uFillTx/>
                <a:ea typeface="+mn-ea"/>
                <a:cs typeface="+mn-cs"/>
                <a:sym typeface="SimonKucher" pitchFamily="2" charset="0"/>
              </a:endParaRPr>
            </a:p>
          </p:txBody>
        </p:sp>
        <p:pic>
          <p:nvPicPr>
            <p:cNvPr id="72" name="Picture 71">
              <a:extLst>
                <a:ext uri="{FF2B5EF4-FFF2-40B4-BE49-F238E27FC236}">
                  <a16:creationId xmlns:a16="http://schemas.microsoft.com/office/drawing/2014/main" id="{7B27087F-E83B-4D39-8DDD-5A48E5328AFD}"/>
                </a:ext>
              </a:extLst>
            </p:cNvPr>
            <p:cNvPicPr>
              <a:picLocks noChangeAspect="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682036" y="4515839"/>
              <a:ext cx="117688" cy="96157"/>
            </a:xfrm>
            <a:prstGeom prst="rect">
              <a:avLst/>
            </a:prstGeom>
          </p:spPr>
        </p:pic>
        <p:sp>
          <p:nvSpPr>
            <p:cNvPr id="73" name="Rectangle 72">
              <a:extLst>
                <a:ext uri="{FF2B5EF4-FFF2-40B4-BE49-F238E27FC236}">
                  <a16:creationId xmlns:a16="http://schemas.microsoft.com/office/drawing/2014/main" id="{17E8BCBE-EEEB-4925-BA04-0ADEAF2A9541}"/>
                </a:ext>
              </a:extLst>
            </p:cNvPr>
            <p:cNvSpPr/>
            <p:nvPr/>
          </p:nvSpPr>
          <p:spPr bwMode="auto">
            <a:xfrm>
              <a:off x="9704712" y="4554690"/>
              <a:ext cx="66565" cy="41141"/>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39322B"/>
                </a:solidFill>
                <a:effectLst/>
                <a:uLnTx/>
                <a:uFillTx/>
                <a:ea typeface="+mn-ea"/>
                <a:cs typeface="+mn-cs"/>
              </a:endParaRPr>
            </a:p>
          </p:txBody>
        </p:sp>
        <p:pic>
          <p:nvPicPr>
            <p:cNvPr id="70" name="Picture 69">
              <a:extLst>
                <a:ext uri="{FF2B5EF4-FFF2-40B4-BE49-F238E27FC236}">
                  <a16:creationId xmlns:a16="http://schemas.microsoft.com/office/drawing/2014/main" id="{C746DE73-BFE5-4693-B403-D67E7D8B0FD9}"/>
                </a:ext>
              </a:extLst>
            </p:cNvPr>
            <p:cNvPicPr>
              <a:picLocks noChangeAspect="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791917" y="4515839"/>
              <a:ext cx="117688" cy="96157"/>
            </a:xfrm>
            <a:prstGeom prst="rect">
              <a:avLst/>
            </a:prstGeom>
          </p:spPr>
        </p:pic>
        <p:sp>
          <p:nvSpPr>
            <p:cNvPr id="71" name="Rectangle 70">
              <a:extLst>
                <a:ext uri="{FF2B5EF4-FFF2-40B4-BE49-F238E27FC236}">
                  <a16:creationId xmlns:a16="http://schemas.microsoft.com/office/drawing/2014/main" id="{49C593FE-1E7C-4F02-B451-9E925FA80CF8}"/>
                </a:ext>
              </a:extLst>
            </p:cNvPr>
            <p:cNvSpPr/>
            <p:nvPr/>
          </p:nvSpPr>
          <p:spPr bwMode="auto">
            <a:xfrm>
              <a:off x="9814593" y="4554690"/>
              <a:ext cx="66565" cy="41141"/>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39322B"/>
                </a:solidFill>
                <a:effectLst/>
                <a:uLnTx/>
                <a:uFillTx/>
                <a:ea typeface="+mn-ea"/>
                <a:cs typeface="+mn-cs"/>
              </a:endParaRPr>
            </a:p>
          </p:txBody>
        </p:sp>
        <p:pic>
          <p:nvPicPr>
            <p:cNvPr id="68" name="Picture 67">
              <a:extLst>
                <a:ext uri="{FF2B5EF4-FFF2-40B4-BE49-F238E27FC236}">
                  <a16:creationId xmlns:a16="http://schemas.microsoft.com/office/drawing/2014/main" id="{D3ED2C1C-AF5E-4F53-9121-3AC4DE7D3400}"/>
                </a:ext>
              </a:extLst>
            </p:cNvPr>
            <p:cNvPicPr>
              <a:picLocks noChangeAspect="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166851" y="4515839"/>
              <a:ext cx="117688" cy="96157"/>
            </a:xfrm>
            <a:prstGeom prst="rect">
              <a:avLst/>
            </a:prstGeom>
          </p:spPr>
        </p:pic>
        <p:sp>
          <p:nvSpPr>
            <p:cNvPr id="69" name="Rectangle 68">
              <a:extLst>
                <a:ext uri="{FF2B5EF4-FFF2-40B4-BE49-F238E27FC236}">
                  <a16:creationId xmlns:a16="http://schemas.microsoft.com/office/drawing/2014/main" id="{45B95A35-6670-4AA0-BD09-3C59B64F15DB}"/>
                </a:ext>
              </a:extLst>
            </p:cNvPr>
            <p:cNvSpPr/>
            <p:nvPr/>
          </p:nvSpPr>
          <p:spPr bwMode="auto">
            <a:xfrm>
              <a:off x="10193225" y="4554690"/>
              <a:ext cx="66565" cy="41141"/>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39322B"/>
                </a:solidFill>
                <a:effectLst/>
                <a:uLnTx/>
                <a:uFillTx/>
                <a:ea typeface="+mn-ea"/>
                <a:cs typeface="+mn-cs"/>
              </a:endParaRPr>
            </a:p>
          </p:txBody>
        </p:sp>
        <p:pic>
          <p:nvPicPr>
            <p:cNvPr id="66" name="Picture 65">
              <a:extLst>
                <a:ext uri="{FF2B5EF4-FFF2-40B4-BE49-F238E27FC236}">
                  <a16:creationId xmlns:a16="http://schemas.microsoft.com/office/drawing/2014/main" id="{0D6341CA-18E3-4CCE-8DD9-577CA0DB63B7}"/>
                </a:ext>
              </a:extLst>
            </p:cNvPr>
            <p:cNvPicPr>
              <a:picLocks noChangeAspect="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276731" y="4515839"/>
              <a:ext cx="117688" cy="96157"/>
            </a:xfrm>
            <a:prstGeom prst="rect">
              <a:avLst/>
            </a:prstGeom>
          </p:spPr>
        </p:pic>
        <p:sp>
          <p:nvSpPr>
            <p:cNvPr id="67" name="Rectangle 66">
              <a:extLst>
                <a:ext uri="{FF2B5EF4-FFF2-40B4-BE49-F238E27FC236}">
                  <a16:creationId xmlns:a16="http://schemas.microsoft.com/office/drawing/2014/main" id="{A2838F60-7B51-4326-9BD6-1AA545FF37F5}"/>
                </a:ext>
              </a:extLst>
            </p:cNvPr>
            <p:cNvSpPr/>
            <p:nvPr/>
          </p:nvSpPr>
          <p:spPr bwMode="auto">
            <a:xfrm>
              <a:off x="10303105" y="4554690"/>
              <a:ext cx="66565" cy="41141"/>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39322B"/>
                </a:solidFill>
                <a:effectLst/>
                <a:uLnTx/>
                <a:uFillTx/>
                <a:ea typeface="+mn-ea"/>
                <a:cs typeface="+mn-cs"/>
              </a:endParaRPr>
            </a:p>
          </p:txBody>
        </p:sp>
        <p:sp>
          <p:nvSpPr>
            <p:cNvPr id="49" name="Text Box 13">
              <a:extLst>
                <a:ext uri="{FF2B5EF4-FFF2-40B4-BE49-F238E27FC236}">
                  <a16:creationId xmlns:a16="http://schemas.microsoft.com/office/drawing/2014/main" id="{172B0F73-BB4F-4738-84C7-80A685621C4A}"/>
                </a:ext>
              </a:extLst>
            </p:cNvPr>
            <p:cNvSpPr txBox="1">
              <a:spLocks noChangeArrowheads="1"/>
            </p:cNvSpPr>
            <p:nvPr/>
          </p:nvSpPr>
          <p:spPr bwMode="gray">
            <a:xfrm>
              <a:off x="9295266" y="4709347"/>
              <a:ext cx="778436" cy="390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rIns="0">
              <a:spAutoFit/>
            </a:bodyPr>
            <a:lstStyle/>
            <a:p>
              <a:pPr marL="0" marR="0" lvl="0" indent="0" algn="ctr" defTabSz="995491" rtl="0" eaLnBrk="1" fontAlgn="auto" latinLnBrk="0" hangingPunct="1">
                <a:lnSpc>
                  <a:spcPct val="90000"/>
                </a:lnSpc>
                <a:spcBef>
                  <a:spcPct val="50000"/>
                </a:spcBef>
                <a:spcAft>
                  <a:spcPts val="0"/>
                </a:spcAft>
                <a:buClrTx/>
                <a:buSzTx/>
                <a:buFont typeface="SimonKucher" pitchFamily="2" charset="0"/>
                <a:buNone/>
                <a:tabLst/>
                <a:defRPr/>
              </a:pPr>
              <a:r>
                <a:rPr kumimoji="0" lang="en-US" sz="1200" b="0" i="0" u="none" strike="noStrike" kern="1200" cap="none" spc="0" normalizeH="0" baseline="0" noProof="0" dirty="0">
                  <a:ln>
                    <a:noFill/>
                  </a:ln>
                  <a:solidFill>
                    <a:srgbClr val="39322B"/>
                  </a:solidFill>
                  <a:effectLst/>
                  <a:uLnTx/>
                  <a:uFillTx/>
                  <a:ea typeface="+mn-ea"/>
                  <a:cs typeface="+mn-cs"/>
                  <a:sym typeface="SimonKucher" pitchFamily="2" charset="0"/>
                </a:rPr>
                <a:t>Customer </a:t>
              </a:r>
              <a:br>
                <a:rPr kumimoji="0" lang="en-US" sz="1200" b="0" i="0" u="none" strike="noStrike" kern="1200" cap="none" spc="0" normalizeH="0" baseline="0" noProof="0" dirty="0">
                  <a:ln>
                    <a:noFill/>
                  </a:ln>
                  <a:solidFill>
                    <a:srgbClr val="39322B"/>
                  </a:solidFill>
                  <a:effectLst/>
                  <a:uLnTx/>
                  <a:uFillTx/>
                  <a:ea typeface="+mn-ea"/>
                  <a:cs typeface="+mn-cs"/>
                  <a:sym typeface="SimonKucher" pitchFamily="2" charset="0"/>
                </a:rPr>
              </a:br>
              <a:r>
                <a:rPr kumimoji="0" lang="en-US" sz="1200" b="0" i="0" u="none" strike="noStrike" kern="1200" cap="none" spc="0" normalizeH="0" baseline="0" noProof="0" dirty="0">
                  <a:ln>
                    <a:noFill/>
                  </a:ln>
                  <a:solidFill>
                    <a:srgbClr val="39322B"/>
                  </a:solidFill>
                  <a:effectLst/>
                  <a:uLnTx/>
                  <a:uFillTx/>
                  <a:ea typeface="+mn-ea"/>
                  <a:cs typeface="+mn-cs"/>
                  <a:sym typeface="SimonKucher" pitchFamily="2" charset="0"/>
                </a:rPr>
                <a:t>gives</a:t>
              </a:r>
            </a:p>
          </p:txBody>
        </p:sp>
        <p:sp>
          <p:nvSpPr>
            <p:cNvPr id="50" name="Text Box 14">
              <a:extLst>
                <a:ext uri="{FF2B5EF4-FFF2-40B4-BE49-F238E27FC236}">
                  <a16:creationId xmlns:a16="http://schemas.microsoft.com/office/drawing/2014/main" id="{2007A292-56FB-4071-80AF-EE518186C676}"/>
                </a:ext>
              </a:extLst>
            </p:cNvPr>
            <p:cNvSpPr txBox="1">
              <a:spLocks noChangeArrowheads="1"/>
            </p:cNvSpPr>
            <p:nvPr/>
          </p:nvSpPr>
          <p:spPr bwMode="gray">
            <a:xfrm>
              <a:off x="10009207" y="4709347"/>
              <a:ext cx="778435" cy="390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rIns="0">
              <a:spAutoFit/>
            </a:bodyPr>
            <a:lstStyle>
              <a:defPPr>
                <a:defRPr lang="de-DE"/>
              </a:defPPr>
              <a:lvl1pPr defTabSz="914400">
                <a:lnSpc>
                  <a:spcPct val="90000"/>
                </a:lnSpc>
                <a:spcBef>
                  <a:spcPct val="50000"/>
                </a:spcBef>
                <a:buFont typeface="SimonKucher" pitchFamily="2" charset="0"/>
                <a:defRPr sz="1200">
                  <a:latin typeface="SimonKucher" pitchFamily="2" charset="0"/>
                </a:defRPr>
              </a:lvl1pPr>
            </a:lstStyle>
            <a:p>
              <a:pPr marL="0" marR="0" lvl="0" indent="0" algn="ctr" defTabSz="914400" rtl="0" eaLnBrk="1" fontAlgn="auto" latinLnBrk="0" hangingPunct="1">
                <a:lnSpc>
                  <a:spcPct val="90000"/>
                </a:lnSpc>
                <a:spcBef>
                  <a:spcPct val="50000"/>
                </a:spcBef>
                <a:spcAft>
                  <a:spcPts val="0"/>
                </a:spcAft>
                <a:buClrTx/>
                <a:buSzTx/>
                <a:buFont typeface="SimonKucher" pitchFamily="2" charset="0"/>
                <a:buNone/>
                <a:tabLst/>
                <a:defRPr/>
              </a:pPr>
              <a:r>
                <a:rPr kumimoji="0" lang="en-US" sz="1200" b="0" i="0" u="none" strike="noStrike" kern="1200" cap="none" spc="0" normalizeH="0" baseline="0" noProof="0" dirty="0">
                  <a:ln>
                    <a:noFill/>
                  </a:ln>
                  <a:solidFill>
                    <a:srgbClr val="39322B"/>
                  </a:solidFill>
                  <a:effectLst/>
                  <a:uLnTx/>
                  <a:uFillTx/>
                  <a:latin typeface="+mn-lt"/>
                  <a:ea typeface="+mn-ea"/>
                  <a:cs typeface="+mn-cs"/>
                  <a:sym typeface="SimonKucher" pitchFamily="2" charset="0"/>
                </a:rPr>
                <a:t>Customer gets </a:t>
              </a:r>
            </a:p>
          </p:txBody>
        </p:sp>
        <p:sp>
          <p:nvSpPr>
            <p:cNvPr id="53" name="AutoShape 17">
              <a:extLst>
                <a:ext uri="{FF2B5EF4-FFF2-40B4-BE49-F238E27FC236}">
                  <a16:creationId xmlns:a16="http://schemas.microsoft.com/office/drawing/2014/main" id="{E25F9E76-6255-4197-AA88-D5EF49939A33}"/>
                </a:ext>
              </a:extLst>
            </p:cNvPr>
            <p:cNvSpPr>
              <a:spLocks noChangeArrowheads="1"/>
            </p:cNvSpPr>
            <p:nvPr/>
          </p:nvSpPr>
          <p:spPr bwMode="gray">
            <a:xfrm>
              <a:off x="8018093" y="4249554"/>
              <a:ext cx="124771" cy="102111"/>
            </a:xfrm>
            <a:prstGeom prst="triangle">
              <a:avLst>
                <a:gd name="adj" fmla="val 50000"/>
              </a:avLst>
            </a:prstGeom>
            <a:solidFill>
              <a:schemeClr val="accent1">
                <a:lumMod val="75000"/>
              </a:schemeClr>
            </a:solidFill>
            <a:ln w="9525">
              <a:noFill/>
              <a:miter lim="800000"/>
              <a:headEnd/>
              <a:tailEnd/>
            </a:ln>
            <a:effectLst/>
          </p:spPr>
          <p:txBody>
            <a:bodyPr anchor="ctr">
              <a:noAutofit/>
            </a:bodyPr>
            <a:lstStyle/>
            <a:p>
              <a:pPr marL="0" marR="0" lvl="0" indent="0" algn="ctr" defTabSz="995491" rtl="0" eaLnBrk="0" fontAlgn="auto" latinLnBrk="0" hangingPunct="0">
                <a:lnSpc>
                  <a:spcPct val="100000"/>
                </a:lnSpc>
                <a:spcBef>
                  <a:spcPct val="50000"/>
                </a:spcBef>
                <a:spcAft>
                  <a:spcPts val="0"/>
                </a:spcAft>
                <a:buClr>
                  <a:srgbClr val="000000"/>
                </a:buClr>
                <a:buSzTx/>
                <a:buFont typeface="Wingdings" pitchFamily="2" charset="2"/>
                <a:buNone/>
                <a:tabLst/>
                <a:defRPr/>
              </a:pPr>
              <a:endParaRPr kumimoji="0" lang="en-US" sz="1000" b="1" i="0" u="none" strike="noStrike" kern="1200" cap="none" spc="0" normalizeH="0" baseline="0" noProof="0" dirty="0">
                <a:ln>
                  <a:noFill/>
                </a:ln>
                <a:solidFill>
                  <a:srgbClr val="39322B"/>
                </a:solidFill>
                <a:effectLst/>
                <a:uLnTx/>
                <a:uFillTx/>
                <a:ea typeface="+mn-ea"/>
                <a:cs typeface="+mn-cs"/>
                <a:sym typeface="SimonKucher" pitchFamily="2" charset="0"/>
              </a:endParaRPr>
            </a:p>
          </p:txBody>
        </p:sp>
        <p:sp>
          <p:nvSpPr>
            <p:cNvPr id="54" name="Rectangle 20">
              <a:extLst>
                <a:ext uri="{FF2B5EF4-FFF2-40B4-BE49-F238E27FC236}">
                  <a16:creationId xmlns:a16="http://schemas.microsoft.com/office/drawing/2014/main" id="{49AD1604-4C51-4CAC-AD6D-529B71D53502}"/>
                </a:ext>
              </a:extLst>
            </p:cNvPr>
            <p:cNvSpPr>
              <a:spLocks noChangeArrowheads="1"/>
            </p:cNvSpPr>
            <p:nvPr/>
          </p:nvSpPr>
          <p:spPr bwMode="gray">
            <a:xfrm flipV="1">
              <a:off x="7722135" y="4247600"/>
              <a:ext cx="716686" cy="31575"/>
            </a:xfrm>
            <a:prstGeom prst="rect">
              <a:avLst/>
            </a:prstGeom>
            <a:solidFill>
              <a:schemeClr val="accent1"/>
            </a:solidFill>
            <a:ln w="9525">
              <a:noFill/>
              <a:miter lim="800000"/>
              <a:headEnd/>
              <a:tailEnd/>
            </a:ln>
            <a:effectLst/>
          </p:spPr>
          <p:txBody>
            <a:bodyPr anchor="ctr">
              <a:noAutofit/>
            </a:bodyPr>
            <a:lstStyle/>
            <a:p>
              <a:pPr marL="0" marR="0" lvl="0" indent="0" algn="ctr" defTabSz="995491" rtl="0" eaLnBrk="0" fontAlgn="auto" latinLnBrk="0" hangingPunct="0">
                <a:lnSpc>
                  <a:spcPct val="100000"/>
                </a:lnSpc>
                <a:spcBef>
                  <a:spcPct val="50000"/>
                </a:spcBef>
                <a:spcAft>
                  <a:spcPts val="0"/>
                </a:spcAft>
                <a:buClr>
                  <a:srgbClr val="000000"/>
                </a:buClr>
                <a:buSzTx/>
                <a:buFont typeface="Wingdings" pitchFamily="2" charset="2"/>
                <a:buNone/>
                <a:tabLst/>
                <a:defRPr/>
              </a:pPr>
              <a:endParaRPr kumimoji="0" lang="en-US" sz="1000" b="1" i="0" u="none" strike="noStrike" kern="1200" cap="none" spc="0" normalizeH="0" baseline="0" noProof="0" dirty="0">
                <a:ln>
                  <a:noFill/>
                </a:ln>
                <a:solidFill>
                  <a:srgbClr val="39322B"/>
                </a:solidFill>
                <a:effectLst/>
                <a:uLnTx/>
                <a:uFillTx/>
                <a:ea typeface="+mn-ea"/>
                <a:cs typeface="+mn-cs"/>
                <a:sym typeface="SimonKucher" pitchFamily="2" charset="0"/>
              </a:endParaRPr>
            </a:p>
          </p:txBody>
        </p:sp>
        <p:pic>
          <p:nvPicPr>
            <p:cNvPr id="64" name="Picture 63">
              <a:extLst>
                <a:ext uri="{FF2B5EF4-FFF2-40B4-BE49-F238E27FC236}">
                  <a16:creationId xmlns:a16="http://schemas.microsoft.com/office/drawing/2014/main" id="{1BF3F304-C5CC-4B3E-B72F-43C07328B313}"/>
                </a:ext>
              </a:extLst>
            </p:cNvPr>
            <p:cNvPicPr>
              <a:picLocks noChangeAspect="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318287" y="4164986"/>
              <a:ext cx="117688" cy="96157"/>
            </a:xfrm>
            <a:prstGeom prst="rect">
              <a:avLst/>
            </a:prstGeom>
          </p:spPr>
        </p:pic>
        <p:sp>
          <p:nvSpPr>
            <p:cNvPr id="65" name="Rectangle 64">
              <a:extLst>
                <a:ext uri="{FF2B5EF4-FFF2-40B4-BE49-F238E27FC236}">
                  <a16:creationId xmlns:a16="http://schemas.microsoft.com/office/drawing/2014/main" id="{63E91FFF-42F3-4C26-A4FE-20775FBD364A}"/>
                </a:ext>
              </a:extLst>
            </p:cNvPr>
            <p:cNvSpPr/>
            <p:nvPr/>
          </p:nvSpPr>
          <p:spPr bwMode="auto">
            <a:xfrm>
              <a:off x="8344661" y="4203837"/>
              <a:ext cx="66565" cy="41141"/>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39322B"/>
                </a:solidFill>
                <a:effectLst/>
                <a:uLnTx/>
                <a:uFillTx/>
                <a:ea typeface="+mn-ea"/>
                <a:cs typeface="+mn-cs"/>
              </a:endParaRPr>
            </a:p>
          </p:txBody>
        </p:sp>
        <p:sp>
          <p:nvSpPr>
            <p:cNvPr id="56" name="Text Box 13">
              <a:extLst>
                <a:ext uri="{FF2B5EF4-FFF2-40B4-BE49-F238E27FC236}">
                  <a16:creationId xmlns:a16="http://schemas.microsoft.com/office/drawing/2014/main" id="{A4A438A2-CAED-45A7-A4AD-51A1776A9720}"/>
                </a:ext>
              </a:extLst>
            </p:cNvPr>
            <p:cNvSpPr txBox="1">
              <a:spLocks noChangeArrowheads="1"/>
            </p:cNvSpPr>
            <p:nvPr/>
          </p:nvSpPr>
          <p:spPr bwMode="gray">
            <a:xfrm>
              <a:off x="7336821" y="4358494"/>
              <a:ext cx="778436" cy="390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rIns="0">
              <a:spAutoFit/>
            </a:bodyPr>
            <a:lstStyle/>
            <a:p>
              <a:pPr marL="0" marR="0" lvl="0" indent="0" algn="ctr" defTabSz="995491" rtl="0" eaLnBrk="1" fontAlgn="auto" latinLnBrk="0" hangingPunct="1">
                <a:lnSpc>
                  <a:spcPct val="90000"/>
                </a:lnSpc>
                <a:spcBef>
                  <a:spcPct val="50000"/>
                </a:spcBef>
                <a:spcAft>
                  <a:spcPts val="0"/>
                </a:spcAft>
                <a:buClrTx/>
                <a:buSzTx/>
                <a:buFont typeface="SimonKucher" pitchFamily="2" charset="0"/>
                <a:buNone/>
                <a:tabLst/>
                <a:defRPr/>
              </a:pPr>
              <a:r>
                <a:rPr kumimoji="0" lang="en-US" sz="1200" b="0" i="0" u="none" strike="noStrike" kern="1200" cap="none" spc="0" normalizeH="0" baseline="0" noProof="0" dirty="0">
                  <a:ln>
                    <a:noFill/>
                  </a:ln>
                  <a:solidFill>
                    <a:srgbClr val="39322B"/>
                  </a:solidFill>
                  <a:effectLst/>
                  <a:uLnTx/>
                  <a:uFillTx/>
                  <a:ea typeface="+mn-ea"/>
                  <a:cs typeface="+mn-cs"/>
                  <a:sym typeface="SimonKucher" pitchFamily="2" charset="0"/>
                </a:rPr>
                <a:t>Customer </a:t>
              </a:r>
              <a:br>
                <a:rPr kumimoji="0" lang="en-US" sz="1200" b="0" i="0" u="none" strike="noStrike" kern="1200" cap="none" spc="0" normalizeH="0" baseline="0" noProof="0" dirty="0">
                  <a:ln>
                    <a:noFill/>
                  </a:ln>
                  <a:solidFill>
                    <a:srgbClr val="39322B"/>
                  </a:solidFill>
                  <a:effectLst/>
                  <a:uLnTx/>
                  <a:uFillTx/>
                  <a:ea typeface="+mn-ea"/>
                  <a:cs typeface="+mn-cs"/>
                  <a:sym typeface="SimonKucher" pitchFamily="2" charset="0"/>
                </a:rPr>
              </a:br>
              <a:r>
                <a:rPr kumimoji="0" lang="en-US" sz="1200" b="0" i="0" u="none" strike="noStrike" kern="1200" cap="none" spc="0" normalizeH="0" baseline="0" noProof="0" dirty="0">
                  <a:ln>
                    <a:noFill/>
                  </a:ln>
                  <a:solidFill>
                    <a:srgbClr val="39322B"/>
                  </a:solidFill>
                  <a:effectLst/>
                  <a:uLnTx/>
                  <a:uFillTx/>
                  <a:ea typeface="+mn-ea"/>
                  <a:cs typeface="+mn-cs"/>
                  <a:sym typeface="SimonKucher" pitchFamily="2" charset="0"/>
                </a:rPr>
                <a:t>gives</a:t>
              </a:r>
            </a:p>
          </p:txBody>
        </p:sp>
        <p:sp>
          <p:nvSpPr>
            <p:cNvPr id="57" name="Text Box 14">
              <a:extLst>
                <a:ext uri="{FF2B5EF4-FFF2-40B4-BE49-F238E27FC236}">
                  <a16:creationId xmlns:a16="http://schemas.microsoft.com/office/drawing/2014/main" id="{62B6F923-1D32-41CC-ACC7-813F9D1D8DC9}"/>
                </a:ext>
              </a:extLst>
            </p:cNvPr>
            <p:cNvSpPr txBox="1">
              <a:spLocks noChangeArrowheads="1"/>
            </p:cNvSpPr>
            <p:nvPr/>
          </p:nvSpPr>
          <p:spPr bwMode="gray">
            <a:xfrm>
              <a:off x="8050312" y="4358494"/>
              <a:ext cx="788355" cy="390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rIns="0">
              <a:spAutoFit/>
            </a:bodyPr>
            <a:lstStyle>
              <a:defPPr>
                <a:defRPr lang="de-DE"/>
              </a:defPPr>
              <a:lvl1pPr defTabSz="914400">
                <a:lnSpc>
                  <a:spcPct val="90000"/>
                </a:lnSpc>
                <a:spcBef>
                  <a:spcPct val="50000"/>
                </a:spcBef>
                <a:buFont typeface="SimonKucher" pitchFamily="2" charset="0"/>
                <a:defRPr sz="1200">
                  <a:latin typeface="SimonKucher" pitchFamily="2" charset="0"/>
                </a:defRPr>
              </a:lvl1pPr>
            </a:lstStyle>
            <a:p>
              <a:pPr marL="0" marR="0" lvl="0" indent="0" algn="ctr" defTabSz="914400" rtl="0" eaLnBrk="1" fontAlgn="auto" latinLnBrk="0" hangingPunct="1">
                <a:lnSpc>
                  <a:spcPct val="90000"/>
                </a:lnSpc>
                <a:spcBef>
                  <a:spcPct val="50000"/>
                </a:spcBef>
                <a:spcAft>
                  <a:spcPts val="0"/>
                </a:spcAft>
                <a:buClrTx/>
                <a:buSzTx/>
                <a:buFont typeface="SimonKucher" pitchFamily="2" charset="0"/>
                <a:buNone/>
                <a:tabLst/>
                <a:defRPr/>
              </a:pPr>
              <a:r>
                <a:rPr kumimoji="0" lang="en-US" sz="1200" b="0" i="0" u="none" strike="noStrike" kern="1200" cap="none" spc="0" normalizeH="0" baseline="0" noProof="0" dirty="0">
                  <a:ln>
                    <a:noFill/>
                  </a:ln>
                  <a:solidFill>
                    <a:srgbClr val="39322B"/>
                  </a:solidFill>
                  <a:effectLst/>
                  <a:uLnTx/>
                  <a:uFillTx/>
                  <a:latin typeface="+mn-lt"/>
                  <a:ea typeface="+mn-ea"/>
                  <a:cs typeface="+mn-cs"/>
                  <a:sym typeface="SimonKucher" pitchFamily="2" charset="0"/>
                </a:rPr>
                <a:t>Customer gets </a:t>
              </a:r>
            </a:p>
          </p:txBody>
        </p:sp>
        <p:pic>
          <p:nvPicPr>
            <p:cNvPr id="62" name="Picture 61">
              <a:extLst>
                <a:ext uri="{FF2B5EF4-FFF2-40B4-BE49-F238E27FC236}">
                  <a16:creationId xmlns:a16="http://schemas.microsoft.com/office/drawing/2014/main" id="{893A5706-7191-4B62-823B-06C70A0BE43C}"/>
                </a:ext>
              </a:extLst>
            </p:cNvPr>
            <p:cNvPicPr>
              <a:picLocks noChangeAspect="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722554" y="4164986"/>
              <a:ext cx="117688" cy="96157"/>
            </a:xfrm>
            <a:prstGeom prst="rect">
              <a:avLst/>
            </a:prstGeom>
          </p:spPr>
        </p:pic>
        <p:sp>
          <p:nvSpPr>
            <p:cNvPr id="63" name="Rectangle 62">
              <a:extLst>
                <a:ext uri="{FF2B5EF4-FFF2-40B4-BE49-F238E27FC236}">
                  <a16:creationId xmlns:a16="http://schemas.microsoft.com/office/drawing/2014/main" id="{80D46A44-57EF-4B79-A2B0-8EAF20D30541}"/>
                </a:ext>
              </a:extLst>
            </p:cNvPr>
            <p:cNvSpPr/>
            <p:nvPr/>
          </p:nvSpPr>
          <p:spPr bwMode="auto">
            <a:xfrm>
              <a:off x="7748928" y="4203837"/>
              <a:ext cx="66565" cy="41141"/>
            </a:xfrm>
            <a:prstGeom prst="rect">
              <a:avLst/>
            </a:prstGeom>
            <a:solidFill>
              <a:srgbClr val="1E3954"/>
            </a:solidFill>
            <a:ln>
              <a:noFill/>
              <a:headEnd/>
              <a:tailEnd/>
            </a:ln>
            <a:effectLst/>
          </p:spPr>
          <p:style>
            <a:lnRef idx="1">
              <a:schemeClr val="accent5"/>
            </a:lnRef>
            <a:fillRef idx="2">
              <a:schemeClr val="accent5"/>
            </a:fillRef>
            <a:effectRef idx="1">
              <a:schemeClr val="accent5"/>
            </a:effectRef>
            <a:fontRef idx="minor">
              <a:schemeClr val="dk1"/>
            </a:fontRef>
          </p:style>
          <p:txBody>
            <a:bodyPr lIns="36000" tIns="36000" rIns="36000" bIns="36000" rtlCol="0" anchor="ct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39322B"/>
                </a:solidFill>
                <a:effectLst/>
                <a:uLnTx/>
                <a:uFillTx/>
                <a:ea typeface="+mn-ea"/>
                <a:cs typeface="+mn-cs"/>
              </a:endParaRPr>
            </a:p>
          </p:txBody>
        </p:sp>
        <p:sp>
          <p:nvSpPr>
            <p:cNvPr id="39" name="Rectangle 66">
              <a:extLst>
                <a:ext uri="{FF2B5EF4-FFF2-40B4-BE49-F238E27FC236}">
                  <a16:creationId xmlns:a16="http://schemas.microsoft.com/office/drawing/2014/main" id="{3B9357A4-B81E-4EE8-B384-F63BA5F373EE}"/>
                </a:ext>
              </a:extLst>
            </p:cNvPr>
            <p:cNvSpPr/>
            <p:nvPr/>
          </p:nvSpPr>
          <p:spPr>
            <a:xfrm>
              <a:off x="8001983" y="2682139"/>
              <a:ext cx="4556562" cy="1724710"/>
            </a:xfrm>
            <a:custGeom>
              <a:avLst/>
              <a:gdLst>
                <a:gd name="connsiteX0" fmla="*/ 0 w 4841535"/>
                <a:gd name="connsiteY0" fmla="*/ 0 h 2352247"/>
                <a:gd name="connsiteX1" fmla="*/ 4841535 w 4841535"/>
                <a:gd name="connsiteY1" fmla="*/ 0 h 2352247"/>
                <a:gd name="connsiteX2" fmla="*/ 4841535 w 4841535"/>
                <a:gd name="connsiteY2" fmla="*/ 2352247 h 2352247"/>
                <a:gd name="connsiteX3" fmla="*/ 0 w 4841535"/>
                <a:gd name="connsiteY3" fmla="*/ 2352247 h 2352247"/>
                <a:gd name="connsiteX4" fmla="*/ 0 w 4841535"/>
                <a:gd name="connsiteY4" fmla="*/ 0 h 2352247"/>
                <a:gd name="connsiteX0" fmla="*/ 0 w 4841535"/>
                <a:gd name="connsiteY0" fmla="*/ 0 h 2352247"/>
                <a:gd name="connsiteX1" fmla="*/ 4841535 w 4841535"/>
                <a:gd name="connsiteY1" fmla="*/ 0 h 2352247"/>
                <a:gd name="connsiteX2" fmla="*/ 4841535 w 4841535"/>
                <a:gd name="connsiteY2" fmla="*/ 2352247 h 2352247"/>
                <a:gd name="connsiteX3" fmla="*/ 9939 w 4841535"/>
                <a:gd name="connsiteY3" fmla="*/ 1318577 h 2352247"/>
                <a:gd name="connsiteX4" fmla="*/ 0 w 4841535"/>
                <a:gd name="connsiteY4" fmla="*/ 0 h 2352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535" h="2352247">
                  <a:moveTo>
                    <a:pt x="0" y="0"/>
                  </a:moveTo>
                  <a:lnTo>
                    <a:pt x="4841535" y="0"/>
                  </a:lnTo>
                  <a:lnTo>
                    <a:pt x="4841535" y="2352247"/>
                  </a:lnTo>
                  <a:lnTo>
                    <a:pt x="9939" y="1318577"/>
                  </a:lnTo>
                  <a:lnTo>
                    <a:pt x="0" y="0"/>
                  </a:lnTo>
                  <a:close/>
                </a:path>
              </a:pathLst>
            </a:custGeom>
            <a:solidFill>
              <a:schemeClr val="accent2">
                <a:lumMod val="20000"/>
                <a:lumOff val="80000"/>
              </a:schemeClr>
            </a:solidFill>
            <a:ln w="9525" cap="flat" cmpd="sng" algn="ctr">
              <a:noFill/>
              <a:prstDash val="solid"/>
              <a:round/>
              <a:headEnd type="none" w="med" len="med"/>
              <a:tailEnd type="none" w="med" len="med"/>
            </a:ln>
            <a:effectLst/>
          </p:spPr>
          <p:txBody>
            <a:bodyPr lIns="0" tIns="0" rIns="0" bIns="0" anchor="ctr"/>
            <a:lstStyle/>
            <a:p>
              <a:pPr marL="0" marR="0" lvl="0" indent="0" algn="ctr" defTabSz="995491" rtl="0" eaLnBrk="0" fontAlgn="base" latinLnBrk="0" hangingPunct="0">
                <a:lnSpc>
                  <a:spcPct val="100000"/>
                </a:lnSpc>
                <a:spcBef>
                  <a:spcPct val="50000"/>
                </a:spcBef>
                <a:spcAft>
                  <a:spcPct val="0"/>
                </a:spcAft>
                <a:buClr>
                  <a:srgbClr val="000000"/>
                </a:buClr>
                <a:buSzTx/>
                <a:buFontTx/>
                <a:buNone/>
                <a:tabLst/>
                <a:defRPr/>
              </a:pPr>
              <a:endParaRPr kumimoji="0" lang="en-US" sz="1000" b="0" i="0" u="none" strike="noStrike" kern="1200" cap="none" spc="0" normalizeH="0" baseline="0" noProof="0" dirty="0">
                <a:ln>
                  <a:noFill/>
                </a:ln>
                <a:solidFill>
                  <a:srgbClr val="39322B"/>
                </a:solidFill>
                <a:effectLst/>
                <a:uLnTx/>
                <a:uFillTx/>
                <a:ea typeface="+mn-ea"/>
                <a:cs typeface="+mn-cs"/>
              </a:endParaRPr>
            </a:p>
          </p:txBody>
        </p:sp>
        <p:sp>
          <p:nvSpPr>
            <p:cNvPr id="40" name="TextBox 39">
              <a:extLst>
                <a:ext uri="{FF2B5EF4-FFF2-40B4-BE49-F238E27FC236}">
                  <a16:creationId xmlns:a16="http://schemas.microsoft.com/office/drawing/2014/main" id="{D983E602-377D-4AB6-A5EA-E9918334FCE6}"/>
                </a:ext>
              </a:extLst>
            </p:cNvPr>
            <p:cNvSpPr txBox="1"/>
            <p:nvPr/>
          </p:nvSpPr>
          <p:spPr>
            <a:xfrm>
              <a:off x="7498163" y="2652181"/>
              <a:ext cx="501530" cy="396218"/>
            </a:xfrm>
            <a:prstGeom prst="rect">
              <a:avLst/>
            </a:prstGeom>
            <a:noFill/>
          </p:spPr>
          <p:txBody>
            <a:bodyPr wrap="square" lIns="0" tIns="0" rIns="0" bIns="0" rtlCol="0">
              <a:spAutoFit/>
            </a:bodyPr>
            <a:lstStyle/>
            <a:p>
              <a:pPr marL="0" marR="0" lvl="0" indent="0" algn="l" defTabSz="995491"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1496CC"/>
                  </a:solidFill>
                  <a:effectLst/>
                  <a:uLnTx/>
                  <a:uFillTx/>
                  <a:ea typeface="+mn-ea"/>
                  <a:cs typeface="+mn-cs"/>
                </a:rPr>
                <a:t>Gross price</a:t>
              </a:r>
            </a:p>
          </p:txBody>
        </p:sp>
        <p:sp>
          <p:nvSpPr>
            <p:cNvPr id="41" name="TextBox 40">
              <a:extLst>
                <a:ext uri="{FF2B5EF4-FFF2-40B4-BE49-F238E27FC236}">
                  <a16:creationId xmlns:a16="http://schemas.microsoft.com/office/drawing/2014/main" id="{D314974F-2511-41AC-918D-5890B4ADD5C2}"/>
                </a:ext>
              </a:extLst>
            </p:cNvPr>
            <p:cNvSpPr txBox="1"/>
            <p:nvPr/>
          </p:nvSpPr>
          <p:spPr>
            <a:xfrm>
              <a:off x="9556678" y="3163992"/>
              <a:ext cx="1668596" cy="396218"/>
            </a:xfrm>
            <a:prstGeom prst="rect">
              <a:avLst/>
            </a:prstGeom>
            <a:noFill/>
          </p:spPr>
          <p:txBody>
            <a:bodyPr wrap="none" lIns="0" tIns="0" rIns="0" bIns="0" rtlCol="0">
              <a:spAutoFit/>
            </a:bodyPr>
            <a:lstStyle/>
            <a:p>
              <a:pPr marL="0" marR="0" lvl="0" indent="0" algn="ctr" defTabSz="995491"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39322B"/>
                  </a:solidFill>
                  <a:effectLst/>
                  <a:uLnTx/>
                  <a:uFillTx/>
                  <a:ea typeface="+mn-ea"/>
                  <a:cs typeface="+mn-cs"/>
                </a:rPr>
                <a:t>Conditional discounts</a:t>
              </a:r>
              <a:br>
                <a:rPr kumimoji="0" lang="en-US" sz="1400" b="1" i="0" u="none" strike="noStrike" kern="1200" cap="none" spc="0" normalizeH="0" baseline="0" noProof="0" dirty="0">
                  <a:ln>
                    <a:noFill/>
                  </a:ln>
                  <a:solidFill>
                    <a:srgbClr val="39322B"/>
                  </a:solidFill>
                  <a:effectLst/>
                  <a:uLnTx/>
                  <a:uFillTx/>
                  <a:ea typeface="+mn-ea"/>
                  <a:cs typeface="+mn-cs"/>
                </a:rPr>
              </a:br>
              <a:r>
                <a:rPr kumimoji="0" lang="en-US" sz="1400" b="1" i="0" u="none" strike="noStrike" kern="1200" cap="none" spc="0" normalizeH="0" baseline="0" noProof="0" dirty="0">
                  <a:ln>
                    <a:noFill/>
                  </a:ln>
                  <a:solidFill>
                    <a:srgbClr val="39322B"/>
                  </a:solidFill>
                  <a:effectLst/>
                  <a:uLnTx/>
                  <a:uFillTx/>
                  <a:ea typeface="+mn-ea"/>
                  <a:cs typeface="+mn-cs"/>
                </a:rPr>
                <a:t>(on- and off-invoice)</a:t>
              </a:r>
            </a:p>
          </p:txBody>
        </p:sp>
        <p:sp>
          <p:nvSpPr>
            <p:cNvPr id="75" name="TextBox 74">
              <a:extLst>
                <a:ext uri="{FF2B5EF4-FFF2-40B4-BE49-F238E27FC236}">
                  <a16:creationId xmlns:a16="http://schemas.microsoft.com/office/drawing/2014/main" id="{92ADA113-0432-491A-B5DE-C16749A50EDC}"/>
                </a:ext>
              </a:extLst>
            </p:cNvPr>
            <p:cNvSpPr txBox="1"/>
            <p:nvPr/>
          </p:nvSpPr>
          <p:spPr>
            <a:xfrm>
              <a:off x="11829947" y="4383627"/>
              <a:ext cx="393565" cy="396218"/>
            </a:xfrm>
            <a:prstGeom prst="rect">
              <a:avLst/>
            </a:prstGeom>
            <a:noFill/>
          </p:spPr>
          <p:txBody>
            <a:bodyPr wrap="none" lIns="0" tIns="0" rIns="0" bIns="0" rtlCol="0">
              <a:spAutoFit/>
            </a:bodyPr>
            <a:lstStyle/>
            <a:p>
              <a:pPr marL="0" marR="0" lvl="0" indent="0" algn="l" defTabSz="995491"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395571"/>
                  </a:solidFill>
                  <a:effectLst/>
                  <a:uLnTx/>
                  <a:uFillTx/>
                  <a:ea typeface="+mn-ea"/>
                  <a:cs typeface="+mn-cs"/>
                </a:rPr>
                <a:t>Net </a:t>
              </a:r>
              <a:br>
                <a:rPr kumimoji="0" lang="en-US" sz="1400" b="1" i="0" u="none" strike="noStrike" kern="1200" cap="none" spc="0" normalizeH="0" baseline="0" noProof="0" dirty="0">
                  <a:ln>
                    <a:noFill/>
                  </a:ln>
                  <a:solidFill>
                    <a:srgbClr val="395571"/>
                  </a:solidFill>
                  <a:effectLst/>
                  <a:uLnTx/>
                  <a:uFillTx/>
                  <a:ea typeface="+mn-ea"/>
                  <a:cs typeface="+mn-cs"/>
                </a:rPr>
              </a:br>
              <a:r>
                <a:rPr kumimoji="0" lang="en-US" sz="1400" b="1" i="0" u="none" strike="noStrike" kern="1200" cap="none" spc="0" normalizeH="0" baseline="0" noProof="0" dirty="0">
                  <a:ln>
                    <a:noFill/>
                  </a:ln>
                  <a:solidFill>
                    <a:srgbClr val="395571"/>
                  </a:solidFill>
                  <a:effectLst/>
                  <a:uLnTx/>
                  <a:uFillTx/>
                  <a:ea typeface="+mn-ea"/>
                  <a:cs typeface="+mn-cs"/>
                </a:rPr>
                <a:t>price</a:t>
              </a:r>
            </a:p>
          </p:txBody>
        </p:sp>
        <p:sp>
          <p:nvSpPr>
            <p:cNvPr id="76" name="Oval 75">
              <a:extLst>
                <a:ext uri="{FF2B5EF4-FFF2-40B4-BE49-F238E27FC236}">
                  <a16:creationId xmlns:a16="http://schemas.microsoft.com/office/drawing/2014/main" id="{4D2C5C9C-7836-4717-BDD3-DFD09D3FFA86}"/>
                </a:ext>
              </a:extLst>
            </p:cNvPr>
            <p:cNvSpPr/>
            <p:nvPr/>
          </p:nvSpPr>
          <p:spPr>
            <a:xfrm>
              <a:off x="12058226" y="4287410"/>
              <a:ext cx="108000" cy="108000"/>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39322B"/>
                </a:solidFill>
                <a:effectLst/>
                <a:uLnTx/>
                <a:uFillTx/>
                <a:ea typeface="+mn-ea"/>
                <a:cs typeface="+mn-cs"/>
              </a:endParaRPr>
            </a:p>
          </p:txBody>
        </p:sp>
        <p:sp>
          <p:nvSpPr>
            <p:cNvPr id="51" name="TextBox 50">
              <a:extLst>
                <a:ext uri="{FF2B5EF4-FFF2-40B4-BE49-F238E27FC236}">
                  <a16:creationId xmlns:a16="http://schemas.microsoft.com/office/drawing/2014/main" id="{8E997742-6C94-431B-A034-2D9FF01B4045}"/>
                </a:ext>
              </a:extLst>
            </p:cNvPr>
            <p:cNvSpPr txBox="1"/>
            <p:nvPr/>
          </p:nvSpPr>
          <p:spPr>
            <a:xfrm>
              <a:off x="9817804" y="4113510"/>
              <a:ext cx="393565" cy="396218"/>
            </a:xfrm>
            <a:prstGeom prst="rect">
              <a:avLst/>
            </a:prstGeom>
            <a:noFill/>
          </p:spPr>
          <p:txBody>
            <a:bodyPr wrap="none" lIns="0" tIns="0" rIns="0" bIns="0" rtlCol="0">
              <a:spAutoFit/>
            </a:bodyPr>
            <a:lstStyle/>
            <a:p>
              <a:pPr marL="0" marR="0" lvl="0" indent="0" algn="l" defTabSz="995491"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395571"/>
                  </a:solidFill>
                  <a:effectLst/>
                  <a:uLnTx/>
                  <a:uFillTx/>
                  <a:ea typeface="+mn-ea"/>
                  <a:cs typeface="+mn-cs"/>
                </a:rPr>
                <a:t>Net </a:t>
              </a:r>
              <a:br>
                <a:rPr kumimoji="0" lang="en-US" sz="1400" b="1" i="0" u="none" strike="noStrike" kern="1200" cap="none" spc="0" normalizeH="0" baseline="0" noProof="0" dirty="0">
                  <a:ln>
                    <a:noFill/>
                  </a:ln>
                  <a:solidFill>
                    <a:srgbClr val="395571"/>
                  </a:solidFill>
                  <a:effectLst/>
                  <a:uLnTx/>
                  <a:uFillTx/>
                  <a:ea typeface="+mn-ea"/>
                  <a:cs typeface="+mn-cs"/>
                </a:rPr>
              </a:br>
              <a:r>
                <a:rPr kumimoji="0" lang="en-US" sz="1400" b="1" i="0" u="none" strike="noStrike" kern="1200" cap="none" spc="0" normalizeH="0" baseline="0" noProof="0" dirty="0">
                  <a:ln>
                    <a:noFill/>
                  </a:ln>
                  <a:solidFill>
                    <a:srgbClr val="395571"/>
                  </a:solidFill>
                  <a:effectLst/>
                  <a:uLnTx/>
                  <a:uFillTx/>
                  <a:ea typeface="+mn-ea"/>
                  <a:cs typeface="+mn-cs"/>
                </a:rPr>
                <a:t>price</a:t>
              </a:r>
            </a:p>
          </p:txBody>
        </p:sp>
        <p:sp>
          <p:nvSpPr>
            <p:cNvPr id="52" name="Oval 51">
              <a:extLst>
                <a:ext uri="{FF2B5EF4-FFF2-40B4-BE49-F238E27FC236}">
                  <a16:creationId xmlns:a16="http://schemas.microsoft.com/office/drawing/2014/main" id="{3162EBAB-2B92-4649-A77D-CC14E0C39BD8}"/>
                </a:ext>
              </a:extLst>
            </p:cNvPr>
            <p:cNvSpPr/>
            <p:nvPr/>
          </p:nvSpPr>
          <p:spPr>
            <a:xfrm>
              <a:off x="10046083" y="3961062"/>
              <a:ext cx="108000" cy="108000"/>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39322B"/>
                </a:solidFill>
                <a:effectLst/>
                <a:uLnTx/>
                <a:uFillTx/>
                <a:ea typeface="+mn-ea"/>
                <a:cs typeface="+mn-cs"/>
              </a:endParaRPr>
            </a:p>
          </p:txBody>
        </p:sp>
        <p:sp>
          <p:nvSpPr>
            <p:cNvPr id="58" name="TextBox 57">
              <a:extLst>
                <a:ext uri="{FF2B5EF4-FFF2-40B4-BE49-F238E27FC236}">
                  <a16:creationId xmlns:a16="http://schemas.microsoft.com/office/drawing/2014/main" id="{5656AB43-D396-4388-82F4-DC1D18D07F5F}"/>
                </a:ext>
              </a:extLst>
            </p:cNvPr>
            <p:cNvSpPr txBox="1"/>
            <p:nvPr/>
          </p:nvSpPr>
          <p:spPr>
            <a:xfrm>
              <a:off x="7777524" y="3770757"/>
              <a:ext cx="393565" cy="396218"/>
            </a:xfrm>
            <a:prstGeom prst="rect">
              <a:avLst/>
            </a:prstGeom>
            <a:noFill/>
          </p:spPr>
          <p:txBody>
            <a:bodyPr wrap="none" lIns="0" tIns="0" rIns="0" bIns="0" rtlCol="0">
              <a:spAutoFit/>
            </a:bodyPr>
            <a:lstStyle/>
            <a:p>
              <a:pPr marL="0" marR="0" lvl="0" indent="0" algn="l" defTabSz="995491"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395571"/>
                  </a:solidFill>
                  <a:effectLst/>
                  <a:uLnTx/>
                  <a:uFillTx/>
                  <a:ea typeface="+mn-ea"/>
                  <a:cs typeface="+mn-cs"/>
                </a:rPr>
                <a:t>Net </a:t>
              </a:r>
              <a:br>
                <a:rPr kumimoji="0" lang="en-US" sz="1400" b="1" i="0" u="none" strike="noStrike" kern="1200" cap="none" spc="0" normalizeH="0" baseline="0" noProof="0" dirty="0">
                  <a:ln>
                    <a:noFill/>
                  </a:ln>
                  <a:solidFill>
                    <a:srgbClr val="395571"/>
                  </a:solidFill>
                  <a:effectLst/>
                  <a:uLnTx/>
                  <a:uFillTx/>
                  <a:ea typeface="+mn-ea"/>
                  <a:cs typeface="+mn-cs"/>
                </a:rPr>
              </a:br>
              <a:r>
                <a:rPr kumimoji="0" lang="en-US" sz="1400" b="1" i="0" u="none" strike="noStrike" kern="1200" cap="none" spc="0" normalizeH="0" baseline="0" noProof="0" dirty="0">
                  <a:ln>
                    <a:noFill/>
                  </a:ln>
                  <a:solidFill>
                    <a:srgbClr val="395571"/>
                  </a:solidFill>
                  <a:effectLst/>
                  <a:uLnTx/>
                  <a:uFillTx/>
                  <a:ea typeface="+mn-ea"/>
                  <a:cs typeface="+mn-cs"/>
                </a:rPr>
                <a:t>price</a:t>
              </a:r>
            </a:p>
          </p:txBody>
        </p:sp>
        <p:sp>
          <p:nvSpPr>
            <p:cNvPr id="59" name="Oval 58">
              <a:extLst>
                <a:ext uri="{FF2B5EF4-FFF2-40B4-BE49-F238E27FC236}">
                  <a16:creationId xmlns:a16="http://schemas.microsoft.com/office/drawing/2014/main" id="{FA492D54-578C-4779-83D5-E852F5D521D8}"/>
                </a:ext>
              </a:extLst>
            </p:cNvPr>
            <p:cNvSpPr/>
            <p:nvPr/>
          </p:nvSpPr>
          <p:spPr>
            <a:xfrm>
              <a:off x="8005803" y="3618309"/>
              <a:ext cx="108000" cy="108000"/>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5491"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39322B"/>
                </a:solidFill>
                <a:effectLst/>
                <a:uLnTx/>
                <a:uFillTx/>
                <a:ea typeface="+mn-ea"/>
                <a:cs typeface="+mn-cs"/>
              </a:endParaRPr>
            </a:p>
          </p:txBody>
        </p:sp>
        <p:cxnSp>
          <p:nvCxnSpPr>
            <p:cNvPr id="61" name="Straight Connector 60">
              <a:extLst>
                <a:ext uri="{FF2B5EF4-FFF2-40B4-BE49-F238E27FC236}">
                  <a16:creationId xmlns:a16="http://schemas.microsoft.com/office/drawing/2014/main" id="{C8271D5D-714F-47D0-9B72-E1A73F6668D0}"/>
                </a:ext>
              </a:extLst>
            </p:cNvPr>
            <p:cNvCxnSpPr/>
            <p:nvPr/>
          </p:nvCxnSpPr>
          <p:spPr>
            <a:xfrm>
              <a:off x="8001983" y="2675733"/>
              <a:ext cx="4556562" cy="0"/>
            </a:xfrm>
            <a:prstGeom prst="line">
              <a:avLst/>
            </a:prstGeom>
            <a:ln w="28575">
              <a:solidFill>
                <a:schemeClr val="accent2"/>
              </a:solidFill>
              <a:tailEnd type="none"/>
            </a:ln>
          </p:spPr>
          <p:style>
            <a:lnRef idx="1">
              <a:schemeClr val="accent1"/>
            </a:lnRef>
            <a:fillRef idx="0">
              <a:schemeClr val="accent1"/>
            </a:fillRef>
            <a:effectRef idx="0">
              <a:schemeClr val="accent1"/>
            </a:effectRef>
            <a:fontRef idx="minor">
              <a:schemeClr val="tx1"/>
            </a:fontRef>
          </p:style>
        </p:cxnSp>
        <p:sp>
          <p:nvSpPr>
            <p:cNvPr id="100" name="Right Triangle 99">
              <a:extLst>
                <a:ext uri="{FF2B5EF4-FFF2-40B4-BE49-F238E27FC236}">
                  <a16:creationId xmlns:a16="http://schemas.microsoft.com/office/drawing/2014/main" id="{5C7C4889-EB8D-429A-A8EA-DEC339425D4A}"/>
                </a:ext>
              </a:extLst>
            </p:cNvPr>
            <p:cNvSpPr/>
            <p:nvPr/>
          </p:nvSpPr>
          <p:spPr>
            <a:xfrm flipH="1">
              <a:off x="8039457" y="5424824"/>
              <a:ext cx="4556564" cy="329337"/>
            </a:xfrm>
            <a:prstGeom prst="rtTriangle">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72000" numCol="1" spcCol="0" rtlCol="0" fromWordArt="0" anchor="ctr" anchorCtr="0" forceAA="0" compatLnSpc="1">
              <a:prstTxWarp prst="textNoShape">
                <a:avLst/>
              </a:prstTxWarp>
              <a:noAutofit/>
            </a:bodyPr>
            <a:lstStyle/>
            <a:p>
              <a:pPr marL="0" marR="0" lvl="0" indent="0" algn="r" defTabSz="99549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ea typeface="+mn-ea"/>
                  <a:cs typeface="+mn-cs"/>
                </a:rPr>
                <a:t>Performance</a:t>
              </a:r>
            </a:p>
          </p:txBody>
        </p:sp>
      </p:grpSp>
      <p:sp>
        <p:nvSpPr>
          <p:cNvPr id="102" name="Sbb_small_beige_text">
            <a:extLst>
              <a:ext uri="{FF2B5EF4-FFF2-40B4-BE49-F238E27FC236}">
                <a16:creationId xmlns:a16="http://schemas.microsoft.com/office/drawing/2014/main" id="{E639C9E9-6E72-477E-B820-C3450C182CD2}"/>
              </a:ext>
            </a:extLst>
          </p:cNvPr>
          <p:cNvSpPr txBox="1"/>
          <p:nvPr/>
        </p:nvSpPr>
        <p:spPr>
          <a:xfrm>
            <a:off x="443976" y="6356848"/>
            <a:ext cx="12564000" cy="615553"/>
          </a:xfrm>
          <a:prstGeom prst="rect">
            <a:avLst/>
          </a:prstGeom>
          <a:noFill/>
        </p:spPr>
        <p:txBody>
          <a:bodyPr vert="horz" wrap="square" lIns="0" tIns="0" rIns="0" bIns="0" rtlCol="0">
            <a:spAutoFit/>
          </a:bodyPr>
          <a:lstStyle/>
          <a:p>
            <a:pPr marL="0" marR="0" lvl="0" indent="0" algn="l" defTabSz="995491"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ea typeface="+mn-ea"/>
                <a:cs typeface="+mn-cs"/>
              </a:rPr>
              <a:t>Trade partners operate in different ways </a:t>
            </a:r>
            <a:r>
              <a:rPr kumimoji="0" lang="en-US" sz="2000" b="0" i="0" u="none" strike="noStrike" kern="1200" cap="none" spc="0" normalizeH="0" baseline="0" noProof="0" dirty="0">
                <a:ln>
                  <a:noFill/>
                </a:ln>
                <a:solidFill>
                  <a:srgbClr val="FFFFFF"/>
                </a:solidFill>
                <a:effectLst/>
                <a:uLnTx/>
                <a:uFillTx/>
                <a:ea typeface="+mn-ea"/>
                <a:cs typeface="+mn-cs"/>
              </a:rPr>
              <a:t>and consequently, benefit from a system that incentivizes performance along clear guidelines </a:t>
            </a:r>
            <a:r>
              <a:rPr kumimoji="0" lang="en-US" sz="2000" b="1" i="0" u="none" strike="noStrike" kern="1200" cap="none" spc="0" normalizeH="0" baseline="0" noProof="0" dirty="0">
                <a:ln>
                  <a:noFill/>
                </a:ln>
                <a:solidFill>
                  <a:srgbClr val="FFFFFF"/>
                </a:solidFill>
                <a:effectLst/>
                <a:uLnTx/>
                <a:uFillTx/>
                <a:ea typeface="+mn-ea"/>
                <a:cs typeface="+mn-cs"/>
              </a:rPr>
              <a:t>giving them the ability to directly influence their net prices</a:t>
            </a:r>
          </a:p>
        </p:txBody>
      </p:sp>
      <p:cxnSp>
        <p:nvCxnSpPr>
          <p:cNvPr id="14" name="Straight Connector 13">
            <a:extLst>
              <a:ext uri="{FF2B5EF4-FFF2-40B4-BE49-F238E27FC236}">
                <a16:creationId xmlns:a16="http://schemas.microsoft.com/office/drawing/2014/main" id="{82DA3CBB-FB31-369C-4283-534F6F8F8A42}"/>
              </a:ext>
            </a:extLst>
          </p:cNvPr>
          <p:cNvCxnSpPr/>
          <p:nvPr/>
        </p:nvCxnSpPr>
        <p:spPr>
          <a:xfrm>
            <a:off x="580672" y="2289165"/>
            <a:ext cx="666000" cy="0"/>
          </a:xfrm>
          <a:prstGeom prst="line">
            <a:avLst/>
          </a:prstGeom>
          <a:ln w="38100">
            <a:solidFill>
              <a:srgbClr val="C8004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75F13DF-C3BA-2EDC-64CC-3F345A0EC9C7}"/>
              </a:ext>
            </a:extLst>
          </p:cNvPr>
          <p:cNvCxnSpPr/>
          <p:nvPr/>
        </p:nvCxnSpPr>
        <p:spPr>
          <a:xfrm>
            <a:off x="7191070" y="2289165"/>
            <a:ext cx="666000" cy="0"/>
          </a:xfrm>
          <a:prstGeom prst="line">
            <a:avLst/>
          </a:prstGeom>
          <a:ln w="38100">
            <a:solidFill>
              <a:srgbClr val="C8004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F6A4FB8C-EDC0-BD89-02CA-4DF6A060E1DA}"/>
              </a:ext>
            </a:extLst>
          </p:cNvPr>
          <p:cNvSpPr/>
          <p:nvPr>
            <p:custDataLst>
              <p:tags r:id="rId3"/>
            </p:custDataLst>
          </p:nvPr>
        </p:nvSpPr>
        <p:spPr>
          <a:xfrm>
            <a:off x="0" y="0"/>
            <a:ext cx="396000" cy="475785"/>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800" dirty="0">
                <a:solidFill>
                  <a:srgbClr val="FFFFFF"/>
                </a:solidFill>
              </a:rPr>
              <a:t>3</a:t>
            </a:r>
          </a:p>
        </p:txBody>
      </p:sp>
      <p:sp>
        <p:nvSpPr>
          <p:cNvPr id="21" name="Slide Number Placeholder 20">
            <a:extLst>
              <a:ext uri="{FF2B5EF4-FFF2-40B4-BE49-F238E27FC236}">
                <a16:creationId xmlns:a16="http://schemas.microsoft.com/office/drawing/2014/main" id="{FCECC980-BC53-98C1-B909-D97DD6BE725E}"/>
              </a:ext>
            </a:extLst>
          </p:cNvPr>
          <p:cNvSpPr>
            <a:spLocks noGrp="1"/>
          </p:cNvSpPr>
          <p:nvPr>
            <p:ph type="sldNum" sz="quarter" idx="18"/>
          </p:nvPr>
        </p:nvSpPr>
        <p:spPr/>
        <p:txBody>
          <a:bodyPr/>
          <a:lstStyle/>
          <a:p>
            <a:pPr defTabSz="888980"/>
            <a:fld id="{3A65056A-10E9-40C8-A093-AA138EB7B919}" type="slidenum">
              <a:rPr lang="de-DE" smtClean="0"/>
              <a:pPr defTabSz="888980"/>
              <a:t>18</a:t>
            </a:fld>
            <a:endParaRPr lang="de-DE" dirty="0"/>
          </a:p>
        </p:txBody>
      </p:sp>
    </p:spTree>
    <p:extLst>
      <p:ext uri="{BB962C8B-B14F-4D97-AF65-F5344CB8AC3E}">
        <p14:creationId xmlns:p14="http://schemas.microsoft.com/office/powerpoint/2010/main" val="1259504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9C297CA1-B026-B975-E4C4-8BE2496A0EB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44" imgH="246" progId="TCLayout.ActiveDocument.1">
                  <p:embed/>
                </p:oleObj>
              </mc:Choice>
              <mc:Fallback>
                <p:oleObj name="think-cell Slide" r:id="rId5" imgW="244" imgH="246" progId="TCLayout.ActiveDocument.1">
                  <p:embed/>
                  <p:pic>
                    <p:nvPicPr>
                      <p:cNvPr id="11" name="think-cell data - do not delete" hidden="1">
                        <a:extLst>
                          <a:ext uri="{FF2B5EF4-FFF2-40B4-BE49-F238E27FC236}">
                            <a16:creationId xmlns:a16="http://schemas.microsoft.com/office/drawing/2014/main" id="{9C297CA1-B026-B975-E4C4-8BE2496A0EB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4022B17A-5807-4934-AD7B-5259BBC8D8FE}"/>
              </a:ext>
            </a:extLst>
          </p:cNvPr>
          <p:cNvSpPr>
            <a:spLocks noGrp="1"/>
          </p:cNvSpPr>
          <p:nvPr>
            <p:ph type="title"/>
          </p:nvPr>
        </p:nvSpPr>
        <p:spPr>
          <a:xfrm>
            <a:off x="431800" y="396415"/>
            <a:ext cx="10836275" cy="667362"/>
          </a:xfrm>
        </p:spPr>
        <p:txBody>
          <a:bodyPr vert="horz"/>
          <a:lstStyle/>
          <a:p>
            <a:r>
              <a:rPr lang="en-GB" dirty="0"/>
              <a:t>Finally, choice is not rational, therefore the offering, design and pricing should take customer psychology into account</a:t>
            </a:r>
          </a:p>
        </p:txBody>
      </p:sp>
      <p:sp>
        <p:nvSpPr>
          <p:cNvPr id="89" name="Footer Placeholder 88">
            <a:extLst>
              <a:ext uri="{FF2B5EF4-FFF2-40B4-BE49-F238E27FC236}">
                <a16:creationId xmlns:a16="http://schemas.microsoft.com/office/drawing/2014/main" id="{3FA1CB12-C67A-4286-9A8D-9B588476C288}"/>
              </a:ext>
            </a:extLst>
          </p:cNvPr>
          <p:cNvSpPr>
            <a:spLocks noGrp="1"/>
          </p:cNvSpPr>
          <p:nvPr>
            <p:ph type="ftr" sz="quarter" idx="17"/>
          </p:nvPr>
        </p:nvSpPr>
        <p:spPr/>
        <p:txBody>
          <a:bodyPr/>
          <a:lstStyle/>
          <a:p>
            <a:r>
              <a:rPr lang="en-US"/>
              <a:t>Simon-Kucher | Pricing Excellence | Vereniging voor Mededingingsrecht | March 5th 2024</a:t>
            </a:r>
            <a:endParaRPr lang="de-DE" dirty="0"/>
          </a:p>
        </p:txBody>
      </p:sp>
      <p:sp>
        <p:nvSpPr>
          <p:cNvPr id="4" name="Text Placeholder 3">
            <a:extLst>
              <a:ext uri="{FF2B5EF4-FFF2-40B4-BE49-F238E27FC236}">
                <a16:creationId xmlns:a16="http://schemas.microsoft.com/office/drawing/2014/main" id="{C0600C70-DF3A-44EC-9935-BB7E278C7BEF}"/>
              </a:ext>
            </a:extLst>
          </p:cNvPr>
          <p:cNvSpPr>
            <a:spLocks noGrp="1"/>
          </p:cNvSpPr>
          <p:nvPr>
            <p:ph type="body" sz="quarter" idx="14"/>
          </p:nvPr>
        </p:nvSpPr>
        <p:spPr/>
        <p:txBody>
          <a:bodyPr/>
          <a:lstStyle/>
          <a:p>
            <a:r>
              <a:rPr lang="en-GB" dirty="0"/>
              <a:t>Source: Simon-Kucher   </a:t>
            </a:r>
          </a:p>
        </p:txBody>
      </p:sp>
      <p:sp>
        <p:nvSpPr>
          <p:cNvPr id="7" name="Text Placeholder 6">
            <a:extLst>
              <a:ext uri="{FF2B5EF4-FFF2-40B4-BE49-F238E27FC236}">
                <a16:creationId xmlns:a16="http://schemas.microsoft.com/office/drawing/2014/main" id="{B4CCEEC5-CA86-D4D5-E50A-C1EC0D785666}"/>
              </a:ext>
            </a:extLst>
          </p:cNvPr>
          <p:cNvSpPr>
            <a:spLocks noGrp="1"/>
          </p:cNvSpPr>
          <p:nvPr>
            <p:ph type="body" sz="quarter" idx="19"/>
          </p:nvPr>
        </p:nvSpPr>
        <p:spPr/>
        <p:txBody>
          <a:bodyPr/>
          <a:lstStyle/>
          <a:p>
            <a:r>
              <a:rPr lang="en-US" sz="1200" dirty="0">
                <a:solidFill>
                  <a:schemeClr val="tx1"/>
                </a:solidFill>
              </a:rPr>
              <a:t>Price implementation</a:t>
            </a:r>
          </a:p>
        </p:txBody>
      </p:sp>
      <p:grpSp>
        <p:nvGrpSpPr>
          <p:cNvPr id="2" name="Group 1">
            <a:extLst>
              <a:ext uri="{FF2B5EF4-FFF2-40B4-BE49-F238E27FC236}">
                <a16:creationId xmlns:a16="http://schemas.microsoft.com/office/drawing/2014/main" id="{23409975-7A85-2976-C78A-CE26E4FE5BCC}"/>
              </a:ext>
            </a:extLst>
          </p:cNvPr>
          <p:cNvGrpSpPr/>
          <p:nvPr/>
        </p:nvGrpSpPr>
        <p:grpSpPr>
          <a:xfrm>
            <a:off x="431799" y="1502161"/>
            <a:ext cx="4064862" cy="5489559"/>
            <a:chOff x="431799" y="1502161"/>
            <a:chExt cx="4064862" cy="5489559"/>
          </a:xfrm>
        </p:grpSpPr>
        <p:sp>
          <p:nvSpPr>
            <p:cNvPr id="92" name="Rectangle 91">
              <a:extLst>
                <a:ext uri="{FF2B5EF4-FFF2-40B4-BE49-F238E27FC236}">
                  <a16:creationId xmlns:a16="http://schemas.microsoft.com/office/drawing/2014/main" id="{DC85B2BC-26B8-40A2-BDD3-DB8AACDAC6D1}"/>
                </a:ext>
              </a:extLst>
            </p:cNvPr>
            <p:cNvSpPr/>
            <p:nvPr/>
          </p:nvSpPr>
          <p:spPr>
            <a:xfrm>
              <a:off x="433388" y="1502161"/>
              <a:ext cx="4063273" cy="5478346"/>
            </a:xfrm>
            <a:prstGeom prst="rect">
              <a:avLst/>
            </a:prstGeom>
            <a:solidFill>
              <a:srgbClr val="4A5F6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buFont typeface="SimonKucher" pitchFamily="2" charset="0"/>
              </a:pPr>
              <a:r>
                <a:rPr lang="en-GB" sz="2400" dirty="0">
                  <a:solidFill>
                    <a:schemeClr val="bg1"/>
                  </a:solidFill>
                </a:rPr>
                <a:t>Product &amp; Packaging</a:t>
              </a:r>
            </a:p>
          </p:txBody>
        </p:sp>
        <p:sp>
          <p:nvSpPr>
            <p:cNvPr id="93" name="Rectangle: Rounded Corners 92">
              <a:extLst>
                <a:ext uri="{FF2B5EF4-FFF2-40B4-BE49-F238E27FC236}">
                  <a16:creationId xmlns:a16="http://schemas.microsoft.com/office/drawing/2014/main" id="{EA1F2173-CF98-4FF3-8386-2B80CA60C232}"/>
                </a:ext>
              </a:extLst>
            </p:cNvPr>
            <p:cNvSpPr/>
            <p:nvPr/>
          </p:nvSpPr>
          <p:spPr>
            <a:xfrm>
              <a:off x="669402" y="4423721"/>
              <a:ext cx="1587438" cy="1587438"/>
            </a:xfrm>
            <a:prstGeom prst="roundRect">
              <a:avLst>
                <a:gd name="adj" fmla="val 32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lgn="ctr">
                <a:buFont typeface="SimonKucher" pitchFamily="2" charset="0"/>
              </a:pPr>
              <a:r>
                <a:rPr lang="en-GB" sz="1400" b="1" dirty="0">
                  <a:solidFill>
                    <a:schemeClr val="tx1"/>
                  </a:solidFill>
                  <a:sym typeface="Georgia" panose="02040502050405020303" pitchFamily="18" charset="0"/>
                </a:rPr>
                <a:t>Default</a:t>
              </a:r>
              <a:br>
                <a:rPr lang="en-GB" sz="1400" b="1" dirty="0">
                  <a:solidFill>
                    <a:schemeClr val="tx1"/>
                  </a:solidFill>
                  <a:sym typeface="Georgia" panose="02040502050405020303" pitchFamily="18" charset="0"/>
                </a:rPr>
              </a:br>
              <a:r>
                <a:rPr lang="en-GB" sz="1400" b="1" dirty="0">
                  <a:solidFill>
                    <a:schemeClr val="tx1"/>
                  </a:solidFill>
                  <a:sym typeface="Georgia" panose="02040502050405020303" pitchFamily="18" charset="0"/>
                </a:rPr>
                <a:t>options</a:t>
              </a:r>
            </a:p>
          </p:txBody>
        </p:sp>
        <p:sp>
          <p:nvSpPr>
            <p:cNvPr id="94" name="Rectangle 93">
              <a:extLst>
                <a:ext uri="{FF2B5EF4-FFF2-40B4-BE49-F238E27FC236}">
                  <a16:creationId xmlns:a16="http://schemas.microsoft.com/office/drawing/2014/main" id="{844E0187-100D-47B1-879E-1103DEA26B59}"/>
                </a:ext>
              </a:extLst>
            </p:cNvPr>
            <p:cNvSpPr/>
            <p:nvPr/>
          </p:nvSpPr>
          <p:spPr>
            <a:xfrm>
              <a:off x="779455" y="4423721"/>
              <a:ext cx="1479513" cy="147951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26992" numCol="1" spcCol="0" rtlCol="0" fromWordArt="0" anchor="b" anchorCtr="0" forceAA="0" compatLnSpc="1">
              <a:prstTxWarp prst="textNoShape">
                <a:avLst/>
              </a:prstTxWarp>
              <a:noAutofit/>
            </a:bodyPr>
            <a:lstStyle/>
            <a:p>
              <a:pPr algn="ctr">
                <a:buFont typeface="SimonKucher" pitchFamily="2" charset="0"/>
              </a:pPr>
              <a:endParaRPr lang="en-GB" sz="1400" b="1" dirty="0">
                <a:solidFill>
                  <a:schemeClr val="tx1"/>
                </a:solidFill>
                <a:sym typeface="Georgia" panose="02040502050405020303" pitchFamily="18" charset="0"/>
              </a:endParaRPr>
            </a:p>
          </p:txBody>
        </p:sp>
        <p:sp>
          <p:nvSpPr>
            <p:cNvPr id="96" name="Freeform 222">
              <a:extLst>
                <a:ext uri="{FF2B5EF4-FFF2-40B4-BE49-F238E27FC236}">
                  <a16:creationId xmlns:a16="http://schemas.microsoft.com/office/drawing/2014/main" id="{8394C069-7DBD-4E94-BE37-DC94730D6471}"/>
                </a:ext>
              </a:extLst>
            </p:cNvPr>
            <p:cNvSpPr/>
            <p:nvPr/>
          </p:nvSpPr>
          <p:spPr>
            <a:xfrm rot="18908256">
              <a:off x="1051906" y="4984849"/>
              <a:ext cx="1057736" cy="188252"/>
            </a:xfrm>
            <a:custGeom>
              <a:avLst/>
              <a:gdLst>
                <a:gd name="connsiteX0" fmla="*/ 180208 w 3226787"/>
                <a:gd name="connsiteY0" fmla="*/ 189351 h 574290"/>
                <a:gd name="connsiteX1" fmla="*/ 188079 w 3226787"/>
                <a:gd name="connsiteY1" fmla="*/ 232389 h 574290"/>
                <a:gd name="connsiteX2" fmla="*/ 187951 w 3226787"/>
                <a:gd name="connsiteY2" fmla="*/ 350142 h 574290"/>
                <a:gd name="connsiteX3" fmla="*/ 180514 w 3226787"/>
                <a:gd name="connsiteY3" fmla="*/ 390053 h 574290"/>
                <a:gd name="connsiteX4" fmla="*/ 0 w 3226787"/>
                <a:gd name="connsiteY4" fmla="*/ 288698 h 574290"/>
                <a:gd name="connsiteX5" fmla="*/ 509375 w 3226787"/>
                <a:gd name="connsiteY5" fmla="*/ 7884 h 574290"/>
                <a:gd name="connsiteX6" fmla="*/ 508647 w 3226787"/>
                <a:gd name="connsiteY6" fmla="*/ 574290 h 574290"/>
                <a:gd name="connsiteX7" fmla="*/ 205713 w 3226787"/>
                <a:gd name="connsiteY7" fmla="*/ 404201 h 574290"/>
                <a:gd name="connsiteX8" fmla="*/ 213611 w 3226787"/>
                <a:gd name="connsiteY8" fmla="*/ 294849 h 574290"/>
                <a:gd name="connsiteX9" fmla="*/ 201122 w 3226787"/>
                <a:gd name="connsiteY9" fmla="*/ 177821 h 574290"/>
                <a:gd name="connsiteX10" fmla="*/ 2853861 w 3226787"/>
                <a:gd name="connsiteY10" fmla="*/ 13675 h 574290"/>
                <a:gd name="connsiteX11" fmla="*/ 2876985 w 3226787"/>
                <a:gd name="connsiteY11" fmla="*/ 132346 h 574290"/>
                <a:gd name="connsiteX12" fmla="*/ 2874091 w 3226787"/>
                <a:gd name="connsiteY12" fmla="*/ 449712 h 574290"/>
                <a:gd name="connsiteX13" fmla="*/ 2851579 w 3226787"/>
                <a:gd name="connsiteY13" fmla="*/ 554942 h 574290"/>
                <a:gd name="connsiteX14" fmla="*/ 571512 w 3226787"/>
                <a:gd name="connsiteY14" fmla="*/ 565631 h 574290"/>
                <a:gd name="connsiteX15" fmla="*/ 571512 w 3226787"/>
                <a:gd name="connsiteY15" fmla="*/ 0 h 574290"/>
                <a:gd name="connsiteX16" fmla="*/ 3152086 w 3226787"/>
                <a:gd name="connsiteY16" fmla="*/ 15462 h 574290"/>
                <a:gd name="connsiteX17" fmla="*/ 3161213 w 3226787"/>
                <a:gd name="connsiteY17" fmla="*/ 553490 h 574290"/>
                <a:gd name="connsiteX18" fmla="*/ 2931332 w 3226787"/>
                <a:gd name="connsiteY18" fmla="*/ 554568 h 574290"/>
                <a:gd name="connsiteX19" fmla="*/ 2944306 w 3226787"/>
                <a:gd name="connsiteY19" fmla="*/ 453718 h 574290"/>
                <a:gd name="connsiteX20" fmla="*/ 2943858 w 3226787"/>
                <a:gd name="connsiteY20" fmla="*/ 140285 h 574290"/>
                <a:gd name="connsiteX21" fmla="*/ 2922539 w 3226787"/>
                <a:gd name="connsiteY21" fmla="*/ 14087 h 57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6787" h="574290">
                  <a:moveTo>
                    <a:pt x="180208" y="189351"/>
                  </a:moveTo>
                  <a:lnTo>
                    <a:pt x="188079" y="232389"/>
                  </a:lnTo>
                  <a:cubicBezTo>
                    <a:pt x="192651" y="271096"/>
                    <a:pt x="192620" y="311483"/>
                    <a:pt x="187951" y="350142"/>
                  </a:cubicBezTo>
                  <a:lnTo>
                    <a:pt x="180514" y="390053"/>
                  </a:lnTo>
                  <a:lnTo>
                    <a:pt x="0" y="288698"/>
                  </a:lnTo>
                  <a:close/>
                  <a:moveTo>
                    <a:pt x="509375" y="7884"/>
                  </a:moveTo>
                  <a:cubicBezTo>
                    <a:pt x="597626" y="331668"/>
                    <a:pt x="558986" y="441209"/>
                    <a:pt x="508647" y="574290"/>
                  </a:cubicBezTo>
                  <a:lnTo>
                    <a:pt x="205713" y="404201"/>
                  </a:lnTo>
                  <a:lnTo>
                    <a:pt x="213611" y="294849"/>
                  </a:lnTo>
                  <a:lnTo>
                    <a:pt x="201122" y="177821"/>
                  </a:lnTo>
                  <a:close/>
                  <a:moveTo>
                    <a:pt x="2853861" y="13675"/>
                  </a:moveTo>
                  <a:lnTo>
                    <a:pt x="2876985" y="132346"/>
                  </a:lnTo>
                  <a:cubicBezTo>
                    <a:pt x="2889807" y="236569"/>
                    <a:pt x="2888849" y="345422"/>
                    <a:pt x="2874091" y="449712"/>
                  </a:cubicBezTo>
                  <a:lnTo>
                    <a:pt x="2851579" y="554942"/>
                  </a:lnTo>
                  <a:lnTo>
                    <a:pt x="571512" y="565631"/>
                  </a:lnTo>
                  <a:cubicBezTo>
                    <a:pt x="626744" y="407598"/>
                    <a:pt x="651288" y="231253"/>
                    <a:pt x="571512" y="0"/>
                  </a:cubicBezTo>
                  <a:close/>
                  <a:moveTo>
                    <a:pt x="3152086" y="15462"/>
                  </a:moveTo>
                  <a:cubicBezTo>
                    <a:pt x="3256230" y="185369"/>
                    <a:pt x="3244091" y="422970"/>
                    <a:pt x="3161213" y="553490"/>
                  </a:cubicBezTo>
                  <a:lnTo>
                    <a:pt x="2931332" y="554568"/>
                  </a:lnTo>
                  <a:lnTo>
                    <a:pt x="2944306" y="453718"/>
                  </a:lnTo>
                  <a:cubicBezTo>
                    <a:pt x="2953552" y="353750"/>
                    <a:pt x="2955317" y="248629"/>
                    <a:pt x="2943858" y="140285"/>
                  </a:cubicBezTo>
                  <a:lnTo>
                    <a:pt x="2922539" y="14087"/>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sp>
          <p:nvSpPr>
            <p:cNvPr id="97" name="Freeform 223">
              <a:extLst>
                <a:ext uri="{FF2B5EF4-FFF2-40B4-BE49-F238E27FC236}">
                  <a16:creationId xmlns:a16="http://schemas.microsoft.com/office/drawing/2014/main" id="{DDBBFFB5-E271-49E0-AA3A-05B5BEA9AF6F}"/>
                </a:ext>
              </a:extLst>
            </p:cNvPr>
            <p:cNvSpPr/>
            <p:nvPr/>
          </p:nvSpPr>
          <p:spPr>
            <a:xfrm>
              <a:off x="928780" y="4699831"/>
              <a:ext cx="651675" cy="678966"/>
            </a:xfrm>
            <a:custGeom>
              <a:avLst/>
              <a:gdLst>
                <a:gd name="connsiteX0" fmla="*/ 882286 w 1991276"/>
                <a:gd name="connsiteY0" fmla="*/ 0 h 2076360"/>
                <a:gd name="connsiteX1" fmla="*/ 880711 w 1991276"/>
                <a:gd name="connsiteY1" fmla="*/ 5073 h 2076360"/>
                <a:gd name="connsiteX2" fmla="*/ 876794 w 1991276"/>
                <a:gd name="connsiteY2" fmla="*/ 43929 h 2076360"/>
                <a:gd name="connsiteX3" fmla="*/ 1069596 w 1991276"/>
                <a:gd name="connsiteY3" fmla="*/ 236731 h 2076360"/>
                <a:gd name="connsiteX4" fmla="*/ 1262398 w 1991276"/>
                <a:gd name="connsiteY4" fmla="*/ 43929 h 2076360"/>
                <a:gd name="connsiteX5" fmla="*/ 1258744 w 1991276"/>
                <a:gd name="connsiteY5" fmla="*/ 7681 h 2076360"/>
                <a:gd name="connsiteX6" fmla="*/ 1259251 w 1991276"/>
                <a:gd name="connsiteY6" fmla="*/ 7758 h 2076360"/>
                <a:gd name="connsiteX7" fmla="*/ 1595703 w 1991276"/>
                <a:gd name="connsiteY7" fmla="*/ 139852 h 2076360"/>
                <a:gd name="connsiteX8" fmla="*/ 1647597 w 1991276"/>
                <a:gd name="connsiteY8" fmla="*/ 177689 h 2076360"/>
                <a:gd name="connsiteX9" fmla="*/ 1609663 w 1991276"/>
                <a:gd name="connsiteY9" fmla="*/ 203264 h 2076360"/>
                <a:gd name="connsiteX10" fmla="*/ 1553193 w 1991276"/>
                <a:gd name="connsiteY10" fmla="*/ 339596 h 2076360"/>
                <a:gd name="connsiteX11" fmla="*/ 1745995 w 1991276"/>
                <a:gd name="connsiteY11" fmla="*/ 532398 h 2076360"/>
                <a:gd name="connsiteX12" fmla="*/ 1882327 w 1991276"/>
                <a:gd name="connsiteY12" fmla="*/ 475928 h 2076360"/>
                <a:gd name="connsiteX13" fmla="*/ 1908828 w 1991276"/>
                <a:gd name="connsiteY13" fmla="*/ 436622 h 2076360"/>
                <a:gd name="connsiteX14" fmla="*/ 1966091 w 1991276"/>
                <a:gd name="connsiteY14" fmla="*/ 519255 h 2076360"/>
                <a:gd name="connsiteX15" fmla="*/ 1991276 w 1991276"/>
                <a:gd name="connsiteY15" fmla="*/ 570345 h 2076360"/>
                <a:gd name="connsiteX16" fmla="*/ 1567431 w 1991276"/>
                <a:gd name="connsiteY16" fmla="*/ 984986 h 2076360"/>
                <a:gd name="connsiteX17" fmla="*/ 1563654 w 1991276"/>
                <a:gd name="connsiteY17" fmla="*/ 947510 h 2076360"/>
                <a:gd name="connsiteX18" fmla="*/ 1053354 w 1991276"/>
                <a:gd name="connsiteY18" fmla="*/ 531604 h 2076360"/>
                <a:gd name="connsiteX19" fmla="*/ 532472 w 1991276"/>
                <a:gd name="connsiteY19" fmla="*/ 1052486 h 2076360"/>
                <a:gd name="connsiteX20" fmla="*/ 948378 w 1991276"/>
                <a:gd name="connsiteY20" fmla="*/ 1562786 h 2076360"/>
                <a:gd name="connsiteX21" fmla="*/ 1021027 w 1991276"/>
                <a:gd name="connsiteY21" fmla="*/ 1570109 h 2076360"/>
                <a:gd name="connsiteX22" fmla="*/ 909452 w 1991276"/>
                <a:gd name="connsiteY22" fmla="*/ 1681684 h 2076360"/>
                <a:gd name="connsiteX23" fmla="*/ 788359 w 1991276"/>
                <a:gd name="connsiteY23" fmla="*/ 2076360 h 2076360"/>
                <a:gd name="connsiteX24" fmla="*/ 767414 w 1991276"/>
                <a:gd name="connsiteY24" fmla="*/ 2072149 h 2076360"/>
                <a:gd name="connsiteX25" fmla="*/ 517052 w 1991276"/>
                <a:gd name="connsiteY25" fmla="*/ 1968294 h 2076360"/>
                <a:gd name="connsiteX26" fmla="*/ 449812 w 1991276"/>
                <a:gd name="connsiteY26" fmla="*/ 1921698 h 2076360"/>
                <a:gd name="connsiteX27" fmla="*/ 466480 w 1991276"/>
                <a:gd name="connsiteY27" fmla="*/ 1910460 h 2076360"/>
                <a:gd name="connsiteX28" fmla="*/ 522950 w 1991276"/>
                <a:gd name="connsiteY28" fmla="*/ 1774128 h 2076360"/>
                <a:gd name="connsiteX29" fmla="*/ 330148 w 1991276"/>
                <a:gd name="connsiteY29" fmla="*/ 1581326 h 2076360"/>
                <a:gd name="connsiteX30" fmla="*/ 193816 w 1991276"/>
                <a:gd name="connsiteY30" fmla="*/ 1637797 h 2076360"/>
                <a:gd name="connsiteX31" fmla="*/ 180805 w 1991276"/>
                <a:gd name="connsiteY31" fmla="*/ 1657096 h 2076360"/>
                <a:gd name="connsiteX32" fmla="*/ 137649 w 1991276"/>
                <a:gd name="connsiteY32" fmla="*/ 1597906 h 2076360"/>
                <a:gd name="connsiteX33" fmla="*/ 5555 w 1991276"/>
                <a:gd name="connsiteY33" fmla="*/ 1261454 h 2076360"/>
                <a:gd name="connsiteX34" fmla="*/ 3241 w 1991276"/>
                <a:gd name="connsiteY34" fmla="*/ 1246290 h 2076360"/>
                <a:gd name="connsiteX35" fmla="*/ 8573 w 1991276"/>
                <a:gd name="connsiteY35" fmla="*/ 1247945 h 2076360"/>
                <a:gd name="connsiteX36" fmla="*/ 47429 w 1991276"/>
                <a:gd name="connsiteY36" fmla="*/ 1251862 h 2076360"/>
                <a:gd name="connsiteX37" fmla="*/ 240231 w 1991276"/>
                <a:gd name="connsiteY37" fmla="*/ 1059060 h 2076360"/>
                <a:gd name="connsiteX38" fmla="*/ 47429 w 1991276"/>
                <a:gd name="connsiteY38" fmla="*/ 866258 h 2076360"/>
                <a:gd name="connsiteX39" fmla="*/ 8573 w 1991276"/>
                <a:gd name="connsiteY39" fmla="*/ 870175 h 2076360"/>
                <a:gd name="connsiteX40" fmla="*/ 0 w 1991276"/>
                <a:gd name="connsiteY40" fmla="*/ 872836 h 2076360"/>
                <a:gd name="connsiteX41" fmla="*/ 20755 w 1991276"/>
                <a:gd name="connsiteY41" fmla="*/ 769617 h 2076360"/>
                <a:gd name="connsiteX42" fmla="*/ 124610 w 1991276"/>
                <a:gd name="connsiteY42" fmla="*/ 519255 h 2076360"/>
                <a:gd name="connsiteX43" fmla="*/ 173149 w 1991276"/>
                <a:gd name="connsiteY43" fmla="*/ 449210 h 2076360"/>
                <a:gd name="connsiteX44" fmla="*/ 193816 w 1991276"/>
                <a:gd name="connsiteY44" fmla="*/ 479865 h 2076360"/>
                <a:gd name="connsiteX45" fmla="*/ 330148 w 1991276"/>
                <a:gd name="connsiteY45" fmla="*/ 536335 h 2076360"/>
                <a:gd name="connsiteX46" fmla="*/ 522950 w 1991276"/>
                <a:gd name="connsiteY46" fmla="*/ 343533 h 2076360"/>
                <a:gd name="connsiteX47" fmla="*/ 466480 w 1991276"/>
                <a:gd name="connsiteY47" fmla="*/ 207201 h 2076360"/>
                <a:gd name="connsiteX48" fmla="*/ 433304 w 1991276"/>
                <a:gd name="connsiteY48" fmla="*/ 184833 h 2076360"/>
                <a:gd name="connsiteX49" fmla="*/ 494997 w 1991276"/>
                <a:gd name="connsiteY49" fmla="*/ 139852 h 2076360"/>
                <a:gd name="connsiteX50" fmla="*/ 831449 w 1991276"/>
                <a:gd name="connsiteY50" fmla="*/ 7758 h 2076360"/>
                <a:gd name="connsiteX0" fmla="*/ 882286 w 1991276"/>
                <a:gd name="connsiteY0" fmla="*/ 0 h 2076360"/>
                <a:gd name="connsiteX1" fmla="*/ 880711 w 1991276"/>
                <a:gd name="connsiteY1" fmla="*/ 5073 h 2076360"/>
                <a:gd name="connsiteX2" fmla="*/ 876794 w 1991276"/>
                <a:gd name="connsiteY2" fmla="*/ 43929 h 2076360"/>
                <a:gd name="connsiteX3" fmla="*/ 1069596 w 1991276"/>
                <a:gd name="connsiteY3" fmla="*/ 236731 h 2076360"/>
                <a:gd name="connsiteX4" fmla="*/ 1262398 w 1991276"/>
                <a:gd name="connsiteY4" fmla="*/ 43929 h 2076360"/>
                <a:gd name="connsiteX5" fmla="*/ 1258744 w 1991276"/>
                <a:gd name="connsiteY5" fmla="*/ 7681 h 2076360"/>
                <a:gd name="connsiteX6" fmla="*/ 1259251 w 1991276"/>
                <a:gd name="connsiteY6" fmla="*/ 7758 h 2076360"/>
                <a:gd name="connsiteX7" fmla="*/ 1595703 w 1991276"/>
                <a:gd name="connsiteY7" fmla="*/ 139852 h 2076360"/>
                <a:gd name="connsiteX8" fmla="*/ 1647597 w 1991276"/>
                <a:gd name="connsiteY8" fmla="*/ 177689 h 2076360"/>
                <a:gd name="connsiteX9" fmla="*/ 1609663 w 1991276"/>
                <a:gd name="connsiteY9" fmla="*/ 203264 h 2076360"/>
                <a:gd name="connsiteX10" fmla="*/ 1553193 w 1991276"/>
                <a:gd name="connsiteY10" fmla="*/ 339596 h 2076360"/>
                <a:gd name="connsiteX11" fmla="*/ 1745995 w 1991276"/>
                <a:gd name="connsiteY11" fmla="*/ 532398 h 2076360"/>
                <a:gd name="connsiteX12" fmla="*/ 1882327 w 1991276"/>
                <a:gd name="connsiteY12" fmla="*/ 475928 h 2076360"/>
                <a:gd name="connsiteX13" fmla="*/ 1908828 w 1991276"/>
                <a:gd name="connsiteY13" fmla="*/ 436622 h 2076360"/>
                <a:gd name="connsiteX14" fmla="*/ 1966091 w 1991276"/>
                <a:gd name="connsiteY14" fmla="*/ 519255 h 2076360"/>
                <a:gd name="connsiteX15" fmla="*/ 1991276 w 1991276"/>
                <a:gd name="connsiteY15" fmla="*/ 570345 h 2076360"/>
                <a:gd name="connsiteX16" fmla="*/ 1567431 w 1991276"/>
                <a:gd name="connsiteY16" fmla="*/ 984986 h 2076360"/>
                <a:gd name="connsiteX17" fmla="*/ 1563654 w 1991276"/>
                <a:gd name="connsiteY17" fmla="*/ 947510 h 2076360"/>
                <a:gd name="connsiteX18" fmla="*/ 1053354 w 1991276"/>
                <a:gd name="connsiteY18" fmla="*/ 531604 h 2076360"/>
                <a:gd name="connsiteX19" fmla="*/ 532472 w 1991276"/>
                <a:gd name="connsiteY19" fmla="*/ 1052486 h 2076360"/>
                <a:gd name="connsiteX20" fmla="*/ 948378 w 1991276"/>
                <a:gd name="connsiteY20" fmla="*/ 1562786 h 2076360"/>
                <a:gd name="connsiteX21" fmla="*/ 1021027 w 1991276"/>
                <a:gd name="connsiteY21" fmla="*/ 1570109 h 2076360"/>
                <a:gd name="connsiteX22" fmla="*/ 909452 w 1991276"/>
                <a:gd name="connsiteY22" fmla="*/ 1681684 h 2076360"/>
                <a:gd name="connsiteX23" fmla="*/ 788359 w 1991276"/>
                <a:gd name="connsiteY23" fmla="*/ 2076360 h 2076360"/>
                <a:gd name="connsiteX24" fmla="*/ 767414 w 1991276"/>
                <a:gd name="connsiteY24" fmla="*/ 2072149 h 2076360"/>
                <a:gd name="connsiteX25" fmla="*/ 517052 w 1991276"/>
                <a:gd name="connsiteY25" fmla="*/ 1968294 h 2076360"/>
                <a:gd name="connsiteX26" fmla="*/ 492266 w 1991276"/>
                <a:gd name="connsiteY26" fmla="*/ 1944558 h 2076360"/>
                <a:gd name="connsiteX27" fmla="*/ 466480 w 1991276"/>
                <a:gd name="connsiteY27" fmla="*/ 1910460 h 2076360"/>
                <a:gd name="connsiteX28" fmla="*/ 522950 w 1991276"/>
                <a:gd name="connsiteY28" fmla="*/ 1774128 h 2076360"/>
                <a:gd name="connsiteX29" fmla="*/ 330148 w 1991276"/>
                <a:gd name="connsiteY29" fmla="*/ 1581326 h 2076360"/>
                <a:gd name="connsiteX30" fmla="*/ 193816 w 1991276"/>
                <a:gd name="connsiteY30" fmla="*/ 1637797 h 2076360"/>
                <a:gd name="connsiteX31" fmla="*/ 180805 w 1991276"/>
                <a:gd name="connsiteY31" fmla="*/ 1657096 h 2076360"/>
                <a:gd name="connsiteX32" fmla="*/ 137649 w 1991276"/>
                <a:gd name="connsiteY32" fmla="*/ 1597906 h 2076360"/>
                <a:gd name="connsiteX33" fmla="*/ 5555 w 1991276"/>
                <a:gd name="connsiteY33" fmla="*/ 1261454 h 2076360"/>
                <a:gd name="connsiteX34" fmla="*/ 3241 w 1991276"/>
                <a:gd name="connsiteY34" fmla="*/ 1246290 h 2076360"/>
                <a:gd name="connsiteX35" fmla="*/ 8573 w 1991276"/>
                <a:gd name="connsiteY35" fmla="*/ 1247945 h 2076360"/>
                <a:gd name="connsiteX36" fmla="*/ 47429 w 1991276"/>
                <a:gd name="connsiteY36" fmla="*/ 1251862 h 2076360"/>
                <a:gd name="connsiteX37" fmla="*/ 240231 w 1991276"/>
                <a:gd name="connsiteY37" fmla="*/ 1059060 h 2076360"/>
                <a:gd name="connsiteX38" fmla="*/ 47429 w 1991276"/>
                <a:gd name="connsiteY38" fmla="*/ 866258 h 2076360"/>
                <a:gd name="connsiteX39" fmla="*/ 8573 w 1991276"/>
                <a:gd name="connsiteY39" fmla="*/ 870175 h 2076360"/>
                <a:gd name="connsiteX40" fmla="*/ 0 w 1991276"/>
                <a:gd name="connsiteY40" fmla="*/ 872836 h 2076360"/>
                <a:gd name="connsiteX41" fmla="*/ 20755 w 1991276"/>
                <a:gd name="connsiteY41" fmla="*/ 769617 h 2076360"/>
                <a:gd name="connsiteX42" fmla="*/ 124610 w 1991276"/>
                <a:gd name="connsiteY42" fmla="*/ 519255 h 2076360"/>
                <a:gd name="connsiteX43" fmla="*/ 173149 w 1991276"/>
                <a:gd name="connsiteY43" fmla="*/ 449210 h 2076360"/>
                <a:gd name="connsiteX44" fmla="*/ 193816 w 1991276"/>
                <a:gd name="connsiteY44" fmla="*/ 479865 h 2076360"/>
                <a:gd name="connsiteX45" fmla="*/ 330148 w 1991276"/>
                <a:gd name="connsiteY45" fmla="*/ 536335 h 2076360"/>
                <a:gd name="connsiteX46" fmla="*/ 522950 w 1991276"/>
                <a:gd name="connsiteY46" fmla="*/ 343533 h 2076360"/>
                <a:gd name="connsiteX47" fmla="*/ 466480 w 1991276"/>
                <a:gd name="connsiteY47" fmla="*/ 207201 h 2076360"/>
                <a:gd name="connsiteX48" fmla="*/ 433304 w 1991276"/>
                <a:gd name="connsiteY48" fmla="*/ 184833 h 2076360"/>
                <a:gd name="connsiteX49" fmla="*/ 494997 w 1991276"/>
                <a:gd name="connsiteY49" fmla="*/ 139852 h 2076360"/>
                <a:gd name="connsiteX50" fmla="*/ 831449 w 1991276"/>
                <a:gd name="connsiteY50" fmla="*/ 7758 h 2076360"/>
                <a:gd name="connsiteX51" fmla="*/ 882286 w 1991276"/>
                <a:gd name="connsiteY51" fmla="*/ 0 h 2076360"/>
                <a:gd name="connsiteX0" fmla="*/ 882286 w 1991276"/>
                <a:gd name="connsiteY0" fmla="*/ 0 h 2076360"/>
                <a:gd name="connsiteX1" fmla="*/ 880711 w 1991276"/>
                <a:gd name="connsiteY1" fmla="*/ 5073 h 2076360"/>
                <a:gd name="connsiteX2" fmla="*/ 876794 w 1991276"/>
                <a:gd name="connsiteY2" fmla="*/ 43929 h 2076360"/>
                <a:gd name="connsiteX3" fmla="*/ 1069596 w 1991276"/>
                <a:gd name="connsiteY3" fmla="*/ 236731 h 2076360"/>
                <a:gd name="connsiteX4" fmla="*/ 1262398 w 1991276"/>
                <a:gd name="connsiteY4" fmla="*/ 43929 h 2076360"/>
                <a:gd name="connsiteX5" fmla="*/ 1258744 w 1991276"/>
                <a:gd name="connsiteY5" fmla="*/ 7681 h 2076360"/>
                <a:gd name="connsiteX6" fmla="*/ 1259251 w 1991276"/>
                <a:gd name="connsiteY6" fmla="*/ 7758 h 2076360"/>
                <a:gd name="connsiteX7" fmla="*/ 1595703 w 1991276"/>
                <a:gd name="connsiteY7" fmla="*/ 139852 h 2076360"/>
                <a:gd name="connsiteX8" fmla="*/ 1647597 w 1991276"/>
                <a:gd name="connsiteY8" fmla="*/ 177689 h 2076360"/>
                <a:gd name="connsiteX9" fmla="*/ 1609663 w 1991276"/>
                <a:gd name="connsiteY9" fmla="*/ 203264 h 2076360"/>
                <a:gd name="connsiteX10" fmla="*/ 1553193 w 1991276"/>
                <a:gd name="connsiteY10" fmla="*/ 339596 h 2076360"/>
                <a:gd name="connsiteX11" fmla="*/ 1745995 w 1991276"/>
                <a:gd name="connsiteY11" fmla="*/ 532398 h 2076360"/>
                <a:gd name="connsiteX12" fmla="*/ 1882327 w 1991276"/>
                <a:gd name="connsiteY12" fmla="*/ 475928 h 2076360"/>
                <a:gd name="connsiteX13" fmla="*/ 1908828 w 1991276"/>
                <a:gd name="connsiteY13" fmla="*/ 436622 h 2076360"/>
                <a:gd name="connsiteX14" fmla="*/ 1966091 w 1991276"/>
                <a:gd name="connsiteY14" fmla="*/ 519255 h 2076360"/>
                <a:gd name="connsiteX15" fmla="*/ 1991276 w 1991276"/>
                <a:gd name="connsiteY15" fmla="*/ 570345 h 2076360"/>
                <a:gd name="connsiteX16" fmla="*/ 1567431 w 1991276"/>
                <a:gd name="connsiteY16" fmla="*/ 984986 h 2076360"/>
                <a:gd name="connsiteX17" fmla="*/ 1563654 w 1991276"/>
                <a:gd name="connsiteY17" fmla="*/ 947510 h 2076360"/>
                <a:gd name="connsiteX18" fmla="*/ 1053354 w 1991276"/>
                <a:gd name="connsiteY18" fmla="*/ 531604 h 2076360"/>
                <a:gd name="connsiteX19" fmla="*/ 532472 w 1991276"/>
                <a:gd name="connsiteY19" fmla="*/ 1052486 h 2076360"/>
                <a:gd name="connsiteX20" fmla="*/ 948378 w 1991276"/>
                <a:gd name="connsiteY20" fmla="*/ 1562786 h 2076360"/>
                <a:gd name="connsiteX21" fmla="*/ 1021027 w 1991276"/>
                <a:gd name="connsiteY21" fmla="*/ 1570109 h 2076360"/>
                <a:gd name="connsiteX22" fmla="*/ 909452 w 1991276"/>
                <a:gd name="connsiteY22" fmla="*/ 1681684 h 2076360"/>
                <a:gd name="connsiteX23" fmla="*/ 788359 w 1991276"/>
                <a:gd name="connsiteY23" fmla="*/ 2076360 h 2076360"/>
                <a:gd name="connsiteX24" fmla="*/ 767414 w 1991276"/>
                <a:gd name="connsiteY24" fmla="*/ 2072149 h 2076360"/>
                <a:gd name="connsiteX25" fmla="*/ 517052 w 1991276"/>
                <a:gd name="connsiteY25" fmla="*/ 1968294 h 2076360"/>
                <a:gd name="connsiteX26" fmla="*/ 466480 w 1991276"/>
                <a:gd name="connsiteY26" fmla="*/ 1910460 h 2076360"/>
                <a:gd name="connsiteX27" fmla="*/ 522950 w 1991276"/>
                <a:gd name="connsiteY27" fmla="*/ 1774128 h 2076360"/>
                <a:gd name="connsiteX28" fmla="*/ 330148 w 1991276"/>
                <a:gd name="connsiteY28" fmla="*/ 1581326 h 2076360"/>
                <a:gd name="connsiteX29" fmla="*/ 193816 w 1991276"/>
                <a:gd name="connsiteY29" fmla="*/ 1637797 h 2076360"/>
                <a:gd name="connsiteX30" fmla="*/ 180805 w 1991276"/>
                <a:gd name="connsiteY30" fmla="*/ 1657096 h 2076360"/>
                <a:gd name="connsiteX31" fmla="*/ 137649 w 1991276"/>
                <a:gd name="connsiteY31" fmla="*/ 1597906 h 2076360"/>
                <a:gd name="connsiteX32" fmla="*/ 5555 w 1991276"/>
                <a:gd name="connsiteY32" fmla="*/ 1261454 h 2076360"/>
                <a:gd name="connsiteX33" fmla="*/ 3241 w 1991276"/>
                <a:gd name="connsiteY33" fmla="*/ 1246290 h 2076360"/>
                <a:gd name="connsiteX34" fmla="*/ 8573 w 1991276"/>
                <a:gd name="connsiteY34" fmla="*/ 1247945 h 2076360"/>
                <a:gd name="connsiteX35" fmla="*/ 47429 w 1991276"/>
                <a:gd name="connsiteY35" fmla="*/ 1251862 h 2076360"/>
                <a:gd name="connsiteX36" fmla="*/ 240231 w 1991276"/>
                <a:gd name="connsiteY36" fmla="*/ 1059060 h 2076360"/>
                <a:gd name="connsiteX37" fmla="*/ 47429 w 1991276"/>
                <a:gd name="connsiteY37" fmla="*/ 866258 h 2076360"/>
                <a:gd name="connsiteX38" fmla="*/ 8573 w 1991276"/>
                <a:gd name="connsiteY38" fmla="*/ 870175 h 2076360"/>
                <a:gd name="connsiteX39" fmla="*/ 0 w 1991276"/>
                <a:gd name="connsiteY39" fmla="*/ 872836 h 2076360"/>
                <a:gd name="connsiteX40" fmla="*/ 20755 w 1991276"/>
                <a:gd name="connsiteY40" fmla="*/ 769617 h 2076360"/>
                <a:gd name="connsiteX41" fmla="*/ 124610 w 1991276"/>
                <a:gd name="connsiteY41" fmla="*/ 519255 h 2076360"/>
                <a:gd name="connsiteX42" fmla="*/ 173149 w 1991276"/>
                <a:gd name="connsiteY42" fmla="*/ 449210 h 2076360"/>
                <a:gd name="connsiteX43" fmla="*/ 193816 w 1991276"/>
                <a:gd name="connsiteY43" fmla="*/ 479865 h 2076360"/>
                <a:gd name="connsiteX44" fmla="*/ 330148 w 1991276"/>
                <a:gd name="connsiteY44" fmla="*/ 536335 h 2076360"/>
                <a:gd name="connsiteX45" fmla="*/ 522950 w 1991276"/>
                <a:gd name="connsiteY45" fmla="*/ 343533 h 2076360"/>
                <a:gd name="connsiteX46" fmla="*/ 466480 w 1991276"/>
                <a:gd name="connsiteY46" fmla="*/ 207201 h 2076360"/>
                <a:gd name="connsiteX47" fmla="*/ 433304 w 1991276"/>
                <a:gd name="connsiteY47" fmla="*/ 184833 h 2076360"/>
                <a:gd name="connsiteX48" fmla="*/ 494997 w 1991276"/>
                <a:gd name="connsiteY48" fmla="*/ 139852 h 2076360"/>
                <a:gd name="connsiteX49" fmla="*/ 831449 w 1991276"/>
                <a:gd name="connsiteY49" fmla="*/ 7758 h 2076360"/>
                <a:gd name="connsiteX50" fmla="*/ 882286 w 1991276"/>
                <a:gd name="connsiteY50" fmla="*/ 0 h 2076360"/>
                <a:gd name="connsiteX0" fmla="*/ 882286 w 1991276"/>
                <a:gd name="connsiteY0" fmla="*/ 0 h 2076360"/>
                <a:gd name="connsiteX1" fmla="*/ 880711 w 1991276"/>
                <a:gd name="connsiteY1" fmla="*/ 5073 h 2076360"/>
                <a:gd name="connsiteX2" fmla="*/ 876794 w 1991276"/>
                <a:gd name="connsiteY2" fmla="*/ 43929 h 2076360"/>
                <a:gd name="connsiteX3" fmla="*/ 1069596 w 1991276"/>
                <a:gd name="connsiteY3" fmla="*/ 236731 h 2076360"/>
                <a:gd name="connsiteX4" fmla="*/ 1262398 w 1991276"/>
                <a:gd name="connsiteY4" fmla="*/ 43929 h 2076360"/>
                <a:gd name="connsiteX5" fmla="*/ 1258744 w 1991276"/>
                <a:gd name="connsiteY5" fmla="*/ 7681 h 2076360"/>
                <a:gd name="connsiteX6" fmla="*/ 1259251 w 1991276"/>
                <a:gd name="connsiteY6" fmla="*/ 7758 h 2076360"/>
                <a:gd name="connsiteX7" fmla="*/ 1595703 w 1991276"/>
                <a:gd name="connsiteY7" fmla="*/ 139852 h 2076360"/>
                <a:gd name="connsiteX8" fmla="*/ 1647597 w 1991276"/>
                <a:gd name="connsiteY8" fmla="*/ 177689 h 2076360"/>
                <a:gd name="connsiteX9" fmla="*/ 1609663 w 1991276"/>
                <a:gd name="connsiteY9" fmla="*/ 203264 h 2076360"/>
                <a:gd name="connsiteX10" fmla="*/ 1553193 w 1991276"/>
                <a:gd name="connsiteY10" fmla="*/ 339596 h 2076360"/>
                <a:gd name="connsiteX11" fmla="*/ 1745995 w 1991276"/>
                <a:gd name="connsiteY11" fmla="*/ 532398 h 2076360"/>
                <a:gd name="connsiteX12" fmla="*/ 1882327 w 1991276"/>
                <a:gd name="connsiteY12" fmla="*/ 475928 h 2076360"/>
                <a:gd name="connsiteX13" fmla="*/ 1908828 w 1991276"/>
                <a:gd name="connsiteY13" fmla="*/ 436622 h 2076360"/>
                <a:gd name="connsiteX14" fmla="*/ 1966091 w 1991276"/>
                <a:gd name="connsiteY14" fmla="*/ 519255 h 2076360"/>
                <a:gd name="connsiteX15" fmla="*/ 1991276 w 1991276"/>
                <a:gd name="connsiteY15" fmla="*/ 570345 h 2076360"/>
                <a:gd name="connsiteX16" fmla="*/ 1567431 w 1991276"/>
                <a:gd name="connsiteY16" fmla="*/ 984986 h 2076360"/>
                <a:gd name="connsiteX17" fmla="*/ 1563654 w 1991276"/>
                <a:gd name="connsiteY17" fmla="*/ 947510 h 2076360"/>
                <a:gd name="connsiteX18" fmla="*/ 1053354 w 1991276"/>
                <a:gd name="connsiteY18" fmla="*/ 531604 h 2076360"/>
                <a:gd name="connsiteX19" fmla="*/ 532472 w 1991276"/>
                <a:gd name="connsiteY19" fmla="*/ 1052486 h 2076360"/>
                <a:gd name="connsiteX20" fmla="*/ 948378 w 1991276"/>
                <a:gd name="connsiteY20" fmla="*/ 1562786 h 2076360"/>
                <a:gd name="connsiteX21" fmla="*/ 1021027 w 1991276"/>
                <a:gd name="connsiteY21" fmla="*/ 1570109 h 2076360"/>
                <a:gd name="connsiteX22" fmla="*/ 909452 w 1991276"/>
                <a:gd name="connsiteY22" fmla="*/ 1681684 h 2076360"/>
                <a:gd name="connsiteX23" fmla="*/ 788359 w 1991276"/>
                <a:gd name="connsiteY23" fmla="*/ 2076360 h 2076360"/>
                <a:gd name="connsiteX24" fmla="*/ 767414 w 1991276"/>
                <a:gd name="connsiteY24" fmla="*/ 2072149 h 2076360"/>
                <a:gd name="connsiteX25" fmla="*/ 517052 w 1991276"/>
                <a:gd name="connsiteY25" fmla="*/ 1968294 h 2076360"/>
                <a:gd name="connsiteX26" fmla="*/ 466480 w 1991276"/>
                <a:gd name="connsiteY26" fmla="*/ 1910460 h 2076360"/>
                <a:gd name="connsiteX27" fmla="*/ 522950 w 1991276"/>
                <a:gd name="connsiteY27" fmla="*/ 1774128 h 2076360"/>
                <a:gd name="connsiteX28" fmla="*/ 330148 w 1991276"/>
                <a:gd name="connsiteY28" fmla="*/ 1581326 h 2076360"/>
                <a:gd name="connsiteX29" fmla="*/ 193816 w 1991276"/>
                <a:gd name="connsiteY29" fmla="*/ 1637797 h 2076360"/>
                <a:gd name="connsiteX30" fmla="*/ 164476 w 1991276"/>
                <a:gd name="connsiteY30" fmla="*/ 1634236 h 2076360"/>
                <a:gd name="connsiteX31" fmla="*/ 137649 w 1991276"/>
                <a:gd name="connsiteY31" fmla="*/ 1597906 h 2076360"/>
                <a:gd name="connsiteX32" fmla="*/ 5555 w 1991276"/>
                <a:gd name="connsiteY32" fmla="*/ 1261454 h 2076360"/>
                <a:gd name="connsiteX33" fmla="*/ 3241 w 1991276"/>
                <a:gd name="connsiteY33" fmla="*/ 1246290 h 2076360"/>
                <a:gd name="connsiteX34" fmla="*/ 8573 w 1991276"/>
                <a:gd name="connsiteY34" fmla="*/ 1247945 h 2076360"/>
                <a:gd name="connsiteX35" fmla="*/ 47429 w 1991276"/>
                <a:gd name="connsiteY35" fmla="*/ 1251862 h 2076360"/>
                <a:gd name="connsiteX36" fmla="*/ 240231 w 1991276"/>
                <a:gd name="connsiteY36" fmla="*/ 1059060 h 2076360"/>
                <a:gd name="connsiteX37" fmla="*/ 47429 w 1991276"/>
                <a:gd name="connsiteY37" fmla="*/ 866258 h 2076360"/>
                <a:gd name="connsiteX38" fmla="*/ 8573 w 1991276"/>
                <a:gd name="connsiteY38" fmla="*/ 870175 h 2076360"/>
                <a:gd name="connsiteX39" fmla="*/ 0 w 1991276"/>
                <a:gd name="connsiteY39" fmla="*/ 872836 h 2076360"/>
                <a:gd name="connsiteX40" fmla="*/ 20755 w 1991276"/>
                <a:gd name="connsiteY40" fmla="*/ 769617 h 2076360"/>
                <a:gd name="connsiteX41" fmla="*/ 124610 w 1991276"/>
                <a:gd name="connsiteY41" fmla="*/ 519255 h 2076360"/>
                <a:gd name="connsiteX42" fmla="*/ 173149 w 1991276"/>
                <a:gd name="connsiteY42" fmla="*/ 449210 h 2076360"/>
                <a:gd name="connsiteX43" fmla="*/ 193816 w 1991276"/>
                <a:gd name="connsiteY43" fmla="*/ 479865 h 2076360"/>
                <a:gd name="connsiteX44" fmla="*/ 330148 w 1991276"/>
                <a:gd name="connsiteY44" fmla="*/ 536335 h 2076360"/>
                <a:gd name="connsiteX45" fmla="*/ 522950 w 1991276"/>
                <a:gd name="connsiteY45" fmla="*/ 343533 h 2076360"/>
                <a:gd name="connsiteX46" fmla="*/ 466480 w 1991276"/>
                <a:gd name="connsiteY46" fmla="*/ 207201 h 2076360"/>
                <a:gd name="connsiteX47" fmla="*/ 433304 w 1991276"/>
                <a:gd name="connsiteY47" fmla="*/ 184833 h 2076360"/>
                <a:gd name="connsiteX48" fmla="*/ 494997 w 1991276"/>
                <a:gd name="connsiteY48" fmla="*/ 139852 h 2076360"/>
                <a:gd name="connsiteX49" fmla="*/ 831449 w 1991276"/>
                <a:gd name="connsiteY49" fmla="*/ 7758 h 2076360"/>
                <a:gd name="connsiteX50" fmla="*/ 882286 w 1991276"/>
                <a:gd name="connsiteY50" fmla="*/ 0 h 2076360"/>
                <a:gd name="connsiteX0" fmla="*/ 879045 w 1988035"/>
                <a:gd name="connsiteY0" fmla="*/ 0 h 2076360"/>
                <a:gd name="connsiteX1" fmla="*/ 877470 w 1988035"/>
                <a:gd name="connsiteY1" fmla="*/ 5073 h 2076360"/>
                <a:gd name="connsiteX2" fmla="*/ 873553 w 1988035"/>
                <a:gd name="connsiteY2" fmla="*/ 43929 h 2076360"/>
                <a:gd name="connsiteX3" fmla="*/ 1066355 w 1988035"/>
                <a:gd name="connsiteY3" fmla="*/ 236731 h 2076360"/>
                <a:gd name="connsiteX4" fmla="*/ 1259157 w 1988035"/>
                <a:gd name="connsiteY4" fmla="*/ 43929 h 2076360"/>
                <a:gd name="connsiteX5" fmla="*/ 1255503 w 1988035"/>
                <a:gd name="connsiteY5" fmla="*/ 7681 h 2076360"/>
                <a:gd name="connsiteX6" fmla="*/ 1256010 w 1988035"/>
                <a:gd name="connsiteY6" fmla="*/ 7758 h 2076360"/>
                <a:gd name="connsiteX7" fmla="*/ 1592462 w 1988035"/>
                <a:gd name="connsiteY7" fmla="*/ 139852 h 2076360"/>
                <a:gd name="connsiteX8" fmla="*/ 1644356 w 1988035"/>
                <a:gd name="connsiteY8" fmla="*/ 177689 h 2076360"/>
                <a:gd name="connsiteX9" fmla="*/ 1606422 w 1988035"/>
                <a:gd name="connsiteY9" fmla="*/ 203264 h 2076360"/>
                <a:gd name="connsiteX10" fmla="*/ 1549952 w 1988035"/>
                <a:gd name="connsiteY10" fmla="*/ 339596 h 2076360"/>
                <a:gd name="connsiteX11" fmla="*/ 1742754 w 1988035"/>
                <a:gd name="connsiteY11" fmla="*/ 532398 h 2076360"/>
                <a:gd name="connsiteX12" fmla="*/ 1879086 w 1988035"/>
                <a:gd name="connsiteY12" fmla="*/ 475928 h 2076360"/>
                <a:gd name="connsiteX13" fmla="*/ 1905587 w 1988035"/>
                <a:gd name="connsiteY13" fmla="*/ 436622 h 2076360"/>
                <a:gd name="connsiteX14" fmla="*/ 1962850 w 1988035"/>
                <a:gd name="connsiteY14" fmla="*/ 519255 h 2076360"/>
                <a:gd name="connsiteX15" fmla="*/ 1988035 w 1988035"/>
                <a:gd name="connsiteY15" fmla="*/ 570345 h 2076360"/>
                <a:gd name="connsiteX16" fmla="*/ 1564190 w 1988035"/>
                <a:gd name="connsiteY16" fmla="*/ 984986 h 2076360"/>
                <a:gd name="connsiteX17" fmla="*/ 1560413 w 1988035"/>
                <a:gd name="connsiteY17" fmla="*/ 947510 h 2076360"/>
                <a:gd name="connsiteX18" fmla="*/ 1050113 w 1988035"/>
                <a:gd name="connsiteY18" fmla="*/ 531604 h 2076360"/>
                <a:gd name="connsiteX19" fmla="*/ 529231 w 1988035"/>
                <a:gd name="connsiteY19" fmla="*/ 1052486 h 2076360"/>
                <a:gd name="connsiteX20" fmla="*/ 945137 w 1988035"/>
                <a:gd name="connsiteY20" fmla="*/ 1562786 h 2076360"/>
                <a:gd name="connsiteX21" fmla="*/ 1017786 w 1988035"/>
                <a:gd name="connsiteY21" fmla="*/ 1570109 h 2076360"/>
                <a:gd name="connsiteX22" fmla="*/ 906211 w 1988035"/>
                <a:gd name="connsiteY22" fmla="*/ 1681684 h 2076360"/>
                <a:gd name="connsiteX23" fmla="*/ 785118 w 1988035"/>
                <a:gd name="connsiteY23" fmla="*/ 2076360 h 2076360"/>
                <a:gd name="connsiteX24" fmla="*/ 764173 w 1988035"/>
                <a:gd name="connsiteY24" fmla="*/ 2072149 h 2076360"/>
                <a:gd name="connsiteX25" fmla="*/ 513811 w 1988035"/>
                <a:gd name="connsiteY25" fmla="*/ 1968294 h 2076360"/>
                <a:gd name="connsiteX26" fmla="*/ 463239 w 1988035"/>
                <a:gd name="connsiteY26" fmla="*/ 1910460 h 2076360"/>
                <a:gd name="connsiteX27" fmla="*/ 519709 w 1988035"/>
                <a:gd name="connsiteY27" fmla="*/ 1774128 h 2076360"/>
                <a:gd name="connsiteX28" fmla="*/ 326907 w 1988035"/>
                <a:gd name="connsiteY28" fmla="*/ 1581326 h 2076360"/>
                <a:gd name="connsiteX29" fmla="*/ 190575 w 1988035"/>
                <a:gd name="connsiteY29" fmla="*/ 1637797 h 2076360"/>
                <a:gd name="connsiteX30" fmla="*/ 161235 w 1988035"/>
                <a:gd name="connsiteY30" fmla="*/ 1634236 h 2076360"/>
                <a:gd name="connsiteX31" fmla="*/ 134408 w 1988035"/>
                <a:gd name="connsiteY31" fmla="*/ 1597906 h 2076360"/>
                <a:gd name="connsiteX32" fmla="*/ 2314 w 1988035"/>
                <a:gd name="connsiteY32" fmla="*/ 1261454 h 2076360"/>
                <a:gd name="connsiteX33" fmla="*/ 0 w 1988035"/>
                <a:gd name="connsiteY33" fmla="*/ 1246290 h 2076360"/>
                <a:gd name="connsiteX34" fmla="*/ 5332 w 1988035"/>
                <a:gd name="connsiteY34" fmla="*/ 1247945 h 2076360"/>
                <a:gd name="connsiteX35" fmla="*/ 44188 w 1988035"/>
                <a:gd name="connsiteY35" fmla="*/ 1251862 h 2076360"/>
                <a:gd name="connsiteX36" fmla="*/ 236990 w 1988035"/>
                <a:gd name="connsiteY36" fmla="*/ 1059060 h 2076360"/>
                <a:gd name="connsiteX37" fmla="*/ 44188 w 1988035"/>
                <a:gd name="connsiteY37" fmla="*/ 866258 h 2076360"/>
                <a:gd name="connsiteX38" fmla="*/ 5332 w 1988035"/>
                <a:gd name="connsiteY38" fmla="*/ 870175 h 2076360"/>
                <a:gd name="connsiteX39" fmla="*/ 26151 w 1988035"/>
                <a:gd name="connsiteY39" fmla="*/ 840179 h 2076360"/>
                <a:gd name="connsiteX40" fmla="*/ 17514 w 1988035"/>
                <a:gd name="connsiteY40" fmla="*/ 769617 h 2076360"/>
                <a:gd name="connsiteX41" fmla="*/ 121369 w 1988035"/>
                <a:gd name="connsiteY41" fmla="*/ 519255 h 2076360"/>
                <a:gd name="connsiteX42" fmla="*/ 169908 w 1988035"/>
                <a:gd name="connsiteY42" fmla="*/ 449210 h 2076360"/>
                <a:gd name="connsiteX43" fmla="*/ 190575 w 1988035"/>
                <a:gd name="connsiteY43" fmla="*/ 479865 h 2076360"/>
                <a:gd name="connsiteX44" fmla="*/ 326907 w 1988035"/>
                <a:gd name="connsiteY44" fmla="*/ 536335 h 2076360"/>
                <a:gd name="connsiteX45" fmla="*/ 519709 w 1988035"/>
                <a:gd name="connsiteY45" fmla="*/ 343533 h 2076360"/>
                <a:gd name="connsiteX46" fmla="*/ 463239 w 1988035"/>
                <a:gd name="connsiteY46" fmla="*/ 207201 h 2076360"/>
                <a:gd name="connsiteX47" fmla="*/ 430063 w 1988035"/>
                <a:gd name="connsiteY47" fmla="*/ 184833 h 2076360"/>
                <a:gd name="connsiteX48" fmla="*/ 491756 w 1988035"/>
                <a:gd name="connsiteY48" fmla="*/ 139852 h 2076360"/>
                <a:gd name="connsiteX49" fmla="*/ 828208 w 1988035"/>
                <a:gd name="connsiteY49" fmla="*/ 7758 h 2076360"/>
                <a:gd name="connsiteX50" fmla="*/ 879045 w 1988035"/>
                <a:gd name="connsiteY50" fmla="*/ 0 h 2076360"/>
                <a:gd name="connsiteX0" fmla="*/ 879045 w 1988035"/>
                <a:gd name="connsiteY0" fmla="*/ 0 h 2076360"/>
                <a:gd name="connsiteX1" fmla="*/ 877470 w 1988035"/>
                <a:gd name="connsiteY1" fmla="*/ 5073 h 2076360"/>
                <a:gd name="connsiteX2" fmla="*/ 873553 w 1988035"/>
                <a:gd name="connsiteY2" fmla="*/ 43929 h 2076360"/>
                <a:gd name="connsiteX3" fmla="*/ 1066355 w 1988035"/>
                <a:gd name="connsiteY3" fmla="*/ 236731 h 2076360"/>
                <a:gd name="connsiteX4" fmla="*/ 1259157 w 1988035"/>
                <a:gd name="connsiteY4" fmla="*/ 43929 h 2076360"/>
                <a:gd name="connsiteX5" fmla="*/ 1255503 w 1988035"/>
                <a:gd name="connsiteY5" fmla="*/ 7681 h 2076360"/>
                <a:gd name="connsiteX6" fmla="*/ 1256010 w 1988035"/>
                <a:gd name="connsiteY6" fmla="*/ 7758 h 2076360"/>
                <a:gd name="connsiteX7" fmla="*/ 1592462 w 1988035"/>
                <a:gd name="connsiteY7" fmla="*/ 139852 h 2076360"/>
                <a:gd name="connsiteX8" fmla="*/ 1644356 w 1988035"/>
                <a:gd name="connsiteY8" fmla="*/ 177689 h 2076360"/>
                <a:gd name="connsiteX9" fmla="*/ 1606422 w 1988035"/>
                <a:gd name="connsiteY9" fmla="*/ 203264 h 2076360"/>
                <a:gd name="connsiteX10" fmla="*/ 1549952 w 1988035"/>
                <a:gd name="connsiteY10" fmla="*/ 339596 h 2076360"/>
                <a:gd name="connsiteX11" fmla="*/ 1742754 w 1988035"/>
                <a:gd name="connsiteY11" fmla="*/ 532398 h 2076360"/>
                <a:gd name="connsiteX12" fmla="*/ 1879086 w 1988035"/>
                <a:gd name="connsiteY12" fmla="*/ 475928 h 2076360"/>
                <a:gd name="connsiteX13" fmla="*/ 1931712 w 1988035"/>
                <a:gd name="connsiteY13" fmla="*/ 462747 h 2076360"/>
                <a:gd name="connsiteX14" fmla="*/ 1962850 w 1988035"/>
                <a:gd name="connsiteY14" fmla="*/ 519255 h 2076360"/>
                <a:gd name="connsiteX15" fmla="*/ 1988035 w 1988035"/>
                <a:gd name="connsiteY15" fmla="*/ 570345 h 2076360"/>
                <a:gd name="connsiteX16" fmla="*/ 1564190 w 1988035"/>
                <a:gd name="connsiteY16" fmla="*/ 984986 h 2076360"/>
                <a:gd name="connsiteX17" fmla="*/ 1560413 w 1988035"/>
                <a:gd name="connsiteY17" fmla="*/ 947510 h 2076360"/>
                <a:gd name="connsiteX18" fmla="*/ 1050113 w 1988035"/>
                <a:gd name="connsiteY18" fmla="*/ 531604 h 2076360"/>
                <a:gd name="connsiteX19" fmla="*/ 529231 w 1988035"/>
                <a:gd name="connsiteY19" fmla="*/ 1052486 h 2076360"/>
                <a:gd name="connsiteX20" fmla="*/ 945137 w 1988035"/>
                <a:gd name="connsiteY20" fmla="*/ 1562786 h 2076360"/>
                <a:gd name="connsiteX21" fmla="*/ 1017786 w 1988035"/>
                <a:gd name="connsiteY21" fmla="*/ 1570109 h 2076360"/>
                <a:gd name="connsiteX22" fmla="*/ 906211 w 1988035"/>
                <a:gd name="connsiteY22" fmla="*/ 1681684 h 2076360"/>
                <a:gd name="connsiteX23" fmla="*/ 785118 w 1988035"/>
                <a:gd name="connsiteY23" fmla="*/ 2076360 h 2076360"/>
                <a:gd name="connsiteX24" fmla="*/ 764173 w 1988035"/>
                <a:gd name="connsiteY24" fmla="*/ 2072149 h 2076360"/>
                <a:gd name="connsiteX25" fmla="*/ 513811 w 1988035"/>
                <a:gd name="connsiteY25" fmla="*/ 1968294 h 2076360"/>
                <a:gd name="connsiteX26" fmla="*/ 463239 w 1988035"/>
                <a:gd name="connsiteY26" fmla="*/ 1910460 h 2076360"/>
                <a:gd name="connsiteX27" fmla="*/ 519709 w 1988035"/>
                <a:gd name="connsiteY27" fmla="*/ 1774128 h 2076360"/>
                <a:gd name="connsiteX28" fmla="*/ 326907 w 1988035"/>
                <a:gd name="connsiteY28" fmla="*/ 1581326 h 2076360"/>
                <a:gd name="connsiteX29" fmla="*/ 190575 w 1988035"/>
                <a:gd name="connsiteY29" fmla="*/ 1637797 h 2076360"/>
                <a:gd name="connsiteX30" fmla="*/ 161235 w 1988035"/>
                <a:gd name="connsiteY30" fmla="*/ 1634236 h 2076360"/>
                <a:gd name="connsiteX31" fmla="*/ 134408 w 1988035"/>
                <a:gd name="connsiteY31" fmla="*/ 1597906 h 2076360"/>
                <a:gd name="connsiteX32" fmla="*/ 2314 w 1988035"/>
                <a:gd name="connsiteY32" fmla="*/ 1261454 h 2076360"/>
                <a:gd name="connsiteX33" fmla="*/ 0 w 1988035"/>
                <a:gd name="connsiteY33" fmla="*/ 1246290 h 2076360"/>
                <a:gd name="connsiteX34" fmla="*/ 5332 w 1988035"/>
                <a:gd name="connsiteY34" fmla="*/ 1247945 h 2076360"/>
                <a:gd name="connsiteX35" fmla="*/ 44188 w 1988035"/>
                <a:gd name="connsiteY35" fmla="*/ 1251862 h 2076360"/>
                <a:gd name="connsiteX36" fmla="*/ 236990 w 1988035"/>
                <a:gd name="connsiteY36" fmla="*/ 1059060 h 2076360"/>
                <a:gd name="connsiteX37" fmla="*/ 44188 w 1988035"/>
                <a:gd name="connsiteY37" fmla="*/ 866258 h 2076360"/>
                <a:gd name="connsiteX38" fmla="*/ 5332 w 1988035"/>
                <a:gd name="connsiteY38" fmla="*/ 870175 h 2076360"/>
                <a:gd name="connsiteX39" fmla="*/ 26151 w 1988035"/>
                <a:gd name="connsiteY39" fmla="*/ 840179 h 2076360"/>
                <a:gd name="connsiteX40" fmla="*/ 17514 w 1988035"/>
                <a:gd name="connsiteY40" fmla="*/ 769617 h 2076360"/>
                <a:gd name="connsiteX41" fmla="*/ 121369 w 1988035"/>
                <a:gd name="connsiteY41" fmla="*/ 519255 h 2076360"/>
                <a:gd name="connsiteX42" fmla="*/ 169908 w 1988035"/>
                <a:gd name="connsiteY42" fmla="*/ 449210 h 2076360"/>
                <a:gd name="connsiteX43" fmla="*/ 190575 w 1988035"/>
                <a:gd name="connsiteY43" fmla="*/ 479865 h 2076360"/>
                <a:gd name="connsiteX44" fmla="*/ 326907 w 1988035"/>
                <a:gd name="connsiteY44" fmla="*/ 536335 h 2076360"/>
                <a:gd name="connsiteX45" fmla="*/ 519709 w 1988035"/>
                <a:gd name="connsiteY45" fmla="*/ 343533 h 2076360"/>
                <a:gd name="connsiteX46" fmla="*/ 463239 w 1988035"/>
                <a:gd name="connsiteY46" fmla="*/ 207201 h 2076360"/>
                <a:gd name="connsiteX47" fmla="*/ 430063 w 1988035"/>
                <a:gd name="connsiteY47" fmla="*/ 184833 h 2076360"/>
                <a:gd name="connsiteX48" fmla="*/ 491756 w 1988035"/>
                <a:gd name="connsiteY48" fmla="*/ 139852 h 2076360"/>
                <a:gd name="connsiteX49" fmla="*/ 828208 w 1988035"/>
                <a:gd name="connsiteY49" fmla="*/ 7758 h 2076360"/>
                <a:gd name="connsiteX50" fmla="*/ 879045 w 1988035"/>
                <a:gd name="connsiteY50" fmla="*/ 0 h 2076360"/>
                <a:gd name="connsiteX0" fmla="*/ 846388 w 1988035"/>
                <a:gd name="connsiteY0" fmla="*/ 24319 h 2071287"/>
                <a:gd name="connsiteX1" fmla="*/ 877470 w 1988035"/>
                <a:gd name="connsiteY1" fmla="*/ 0 h 2071287"/>
                <a:gd name="connsiteX2" fmla="*/ 873553 w 1988035"/>
                <a:gd name="connsiteY2" fmla="*/ 38856 h 2071287"/>
                <a:gd name="connsiteX3" fmla="*/ 1066355 w 1988035"/>
                <a:gd name="connsiteY3" fmla="*/ 231658 h 2071287"/>
                <a:gd name="connsiteX4" fmla="*/ 1259157 w 1988035"/>
                <a:gd name="connsiteY4" fmla="*/ 38856 h 2071287"/>
                <a:gd name="connsiteX5" fmla="*/ 1255503 w 1988035"/>
                <a:gd name="connsiteY5" fmla="*/ 2608 h 2071287"/>
                <a:gd name="connsiteX6" fmla="*/ 1256010 w 1988035"/>
                <a:gd name="connsiteY6" fmla="*/ 2685 h 2071287"/>
                <a:gd name="connsiteX7" fmla="*/ 1592462 w 1988035"/>
                <a:gd name="connsiteY7" fmla="*/ 134779 h 2071287"/>
                <a:gd name="connsiteX8" fmla="*/ 1644356 w 1988035"/>
                <a:gd name="connsiteY8" fmla="*/ 172616 h 2071287"/>
                <a:gd name="connsiteX9" fmla="*/ 1606422 w 1988035"/>
                <a:gd name="connsiteY9" fmla="*/ 198191 h 2071287"/>
                <a:gd name="connsiteX10" fmla="*/ 1549952 w 1988035"/>
                <a:gd name="connsiteY10" fmla="*/ 334523 h 2071287"/>
                <a:gd name="connsiteX11" fmla="*/ 1742754 w 1988035"/>
                <a:gd name="connsiteY11" fmla="*/ 527325 h 2071287"/>
                <a:gd name="connsiteX12" fmla="*/ 1879086 w 1988035"/>
                <a:gd name="connsiteY12" fmla="*/ 470855 h 2071287"/>
                <a:gd name="connsiteX13" fmla="*/ 1931712 w 1988035"/>
                <a:gd name="connsiteY13" fmla="*/ 457674 h 2071287"/>
                <a:gd name="connsiteX14" fmla="*/ 1962850 w 1988035"/>
                <a:gd name="connsiteY14" fmla="*/ 514182 h 2071287"/>
                <a:gd name="connsiteX15" fmla="*/ 1988035 w 1988035"/>
                <a:gd name="connsiteY15" fmla="*/ 565272 h 2071287"/>
                <a:gd name="connsiteX16" fmla="*/ 1564190 w 1988035"/>
                <a:gd name="connsiteY16" fmla="*/ 979913 h 2071287"/>
                <a:gd name="connsiteX17" fmla="*/ 1560413 w 1988035"/>
                <a:gd name="connsiteY17" fmla="*/ 942437 h 2071287"/>
                <a:gd name="connsiteX18" fmla="*/ 1050113 w 1988035"/>
                <a:gd name="connsiteY18" fmla="*/ 526531 h 2071287"/>
                <a:gd name="connsiteX19" fmla="*/ 529231 w 1988035"/>
                <a:gd name="connsiteY19" fmla="*/ 1047413 h 2071287"/>
                <a:gd name="connsiteX20" fmla="*/ 945137 w 1988035"/>
                <a:gd name="connsiteY20" fmla="*/ 1557713 h 2071287"/>
                <a:gd name="connsiteX21" fmla="*/ 1017786 w 1988035"/>
                <a:gd name="connsiteY21" fmla="*/ 1565036 h 2071287"/>
                <a:gd name="connsiteX22" fmla="*/ 906211 w 1988035"/>
                <a:gd name="connsiteY22" fmla="*/ 1676611 h 2071287"/>
                <a:gd name="connsiteX23" fmla="*/ 785118 w 1988035"/>
                <a:gd name="connsiteY23" fmla="*/ 2071287 h 2071287"/>
                <a:gd name="connsiteX24" fmla="*/ 764173 w 1988035"/>
                <a:gd name="connsiteY24" fmla="*/ 2067076 h 2071287"/>
                <a:gd name="connsiteX25" fmla="*/ 513811 w 1988035"/>
                <a:gd name="connsiteY25" fmla="*/ 1963221 h 2071287"/>
                <a:gd name="connsiteX26" fmla="*/ 463239 w 1988035"/>
                <a:gd name="connsiteY26" fmla="*/ 1905387 h 2071287"/>
                <a:gd name="connsiteX27" fmla="*/ 519709 w 1988035"/>
                <a:gd name="connsiteY27" fmla="*/ 1769055 h 2071287"/>
                <a:gd name="connsiteX28" fmla="*/ 326907 w 1988035"/>
                <a:gd name="connsiteY28" fmla="*/ 1576253 h 2071287"/>
                <a:gd name="connsiteX29" fmla="*/ 190575 w 1988035"/>
                <a:gd name="connsiteY29" fmla="*/ 1632724 h 2071287"/>
                <a:gd name="connsiteX30" fmla="*/ 161235 w 1988035"/>
                <a:gd name="connsiteY30" fmla="*/ 1629163 h 2071287"/>
                <a:gd name="connsiteX31" fmla="*/ 134408 w 1988035"/>
                <a:gd name="connsiteY31" fmla="*/ 1592833 h 2071287"/>
                <a:gd name="connsiteX32" fmla="*/ 2314 w 1988035"/>
                <a:gd name="connsiteY32" fmla="*/ 1256381 h 2071287"/>
                <a:gd name="connsiteX33" fmla="*/ 0 w 1988035"/>
                <a:gd name="connsiteY33" fmla="*/ 1241217 h 2071287"/>
                <a:gd name="connsiteX34" fmla="*/ 5332 w 1988035"/>
                <a:gd name="connsiteY34" fmla="*/ 1242872 h 2071287"/>
                <a:gd name="connsiteX35" fmla="*/ 44188 w 1988035"/>
                <a:gd name="connsiteY35" fmla="*/ 1246789 h 2071287"/>
                <a:gd name="connsiteX36" fmla="*/ 236990 w 1988035"/>
                <a:gd name="connsiteY36" fmla="*/ 1053987 h 2071287"/>
                <a:gd name="connsiteX37" fmla="*/ 44188 w 1988035"/>
                <a:gd name="connsiteY37" fmla="*/ 861185 h 2071287"/>
                <a:gd name="connsiteX38" fmla="*/ 5332 w 1988035"/>
                <a:gd name="connsiteY38" fmla="*/ 865102 h 2071287"/>
                <a:gd name="connsiteX39" fmla="*/ 26151 w 1988035"/>
                <a:gd name="connsiteY39" fmla="*/ 835106 h 2071287"/>
                <a:gd name="connsiteX40" fmla="*/ 17514 w 1988035"/>
                <a:gd name="connsiteY40" fmla="*/ 764544 h 2071287"/>
                <a:gd name="connsiteX41" fmla="*/ 121369 w 1988035"/>
                <a:gd name="connsiteY41" fmla="*/ 514182 h 2071287"/>
                <a:gd name="connsiteX42" fmla="*/ 169908 w 1988035"/>
                <a:gd name="connsiteY42" fmla="*/ 444137 h 2071287"/>
                <a:gd name="connsiteX43" fmla="*/ 190575 w 1988035"/>
                <a:gd name="connsiteY43" fmla="*/ 474792 h 2071287"/>
                <a:gd name="connsiteX44" fmla="*/ 326907 w 1988035"/>
                <a:gd name="connsiteY44" fmla="*/ 531262 h 2071287"/>
                <a:gd name="connsiteX45" fmla="*/ 519709 w 1988035"/>
                <a:gd name="connsiteY45" fmla="*/ 338460 h 2071287"/>
                <a:gd name="connsiteX46" fmla="*/ 463239 w 1988035"/>
                <a:gd name="connsiteY46" fmla="*/ 202128 h 2071287"/>
                <a:gd name="connsiteX47" fmla="*/ 430063 w 1988035"/>
                <a:gd name="connsiteY47" fmla="*/ 179760 h 2071287"/>
                <a:gd name="connsiteX48" fmla="*/ 491756 w 1988035"/>
                <a:gd name="connsiteY48" fmla="*/ 134779 h 2071287"/>
                <a:gd name="connsiteX49" fmla="*/ 828208 w 1988035"/>
                <a:gd name="connsiteY49" fmla="*/ 2685 h 2071287"/>
                <a:gd name="connsiteX50" fmla="*/ 846388 w 1988035"/>
                <a:gd name="connsiteY50" fmla="*/ 24319 h 2071287"/>
                <a:gd name="connsiteX0" fmla="*/ 846388 w 1988035"/>
                <a:gd name="connsiteY0" fmla="*/ 24319 h 2071287"/>
                <a:gd name="connsiteX1" fmla="*/ 877470 w 1988035"/>
                <a:gd name="connsiteY1" fmla="*/ 0 h 2071287"/>
                <a:gd name="connsiteX2" fmla="*/ 873553 w 1988035"/>
                <a:gd name="connsiteY2" fmla="*/ 38856 h 2071287"/>
                <a:gd name="connsiteX3" fmla="*/ 1066355 w 1988035"/>
                <a:gd name="connsiteY3" fmla="*/ 231658 h 2071287"/>
                <a:gd name="connsiteX4" fmla="*/ 1259157 w 1988035"/>
                <a:gd name="connsiteY4" fmla="*/ 38856 h 2071287"/>
                <a:gd name="connsiteX5" fmla="*/ 1255503 w 1988035"/>
                <a:gd name="connsiteY5" fmla="*/ 2608 h 2071287"/>
                <a:gd name="connsiteX6" fmla="*/ 1256010 w 1988035"/>
                <a:gd name="connsiteY6" fmla="*/ 2685 h 2071287"/>
                <a:gd name="connsiteX7" fmla="*/ 1592462 w 1988035"/>
                <a:gd name="connsiteY7" fmla="*/ 134779 h 2071287"/>
                <a:gd name="connsiteX8" fmla="*/ 1644356 w 1988035"/>
                <a:gd name="connsiteY8" fmla="*/ 172616 h 2071287"/>
                <a:gd name="connsiteX9" fmla="*/ 1606422 w 1988035"/>
                <a:gd name="connsiteY9" fmla="*/ 198191 h 2071287"/>
                <a:gd name="connsiteX10" fmla="*/ 1549952 w 1988035"/>
                <a:gd name="connsiteY10" fmla="*/ 334523 h 2071287"/>
                <a:gd name="connsiteX11" fmla="*/ 1742754 w 1988035"/>
                <a:gd name="connsiteY11" fmla="*/ 527325 h 2071287"/>
                <a:gd name="connsiteX12" fmla="*/ 1879086 w 1988035"/>
                <a:gd name="connsiteY12" fmla="*/ 470855 h 2071287"/>
                <a:gd name="connsiteX13" fmla="*/ 1931712 w 1988035"/>
                <a:gd name="connsiteY13" fmla="*/ 457674 h 2071287"/>
                <a:gd name="connsiteX14" fmla="*/ 1962850 w 1988035"/>
                <a:gd name="connsiteY14" fmla="*/ 514182 h 2071287"/>
                <a:gd name="connsiteX15" fmla="*/ 1988035 w 1988035"/>
                <a:gd name="connsiteY15" fmla="*/ 565272 h 2071287"/>
                <a:gd name="connsiteX16" fmla="*/ 1564190 w 1988035"/>
                <a:gd name="connsiteY16" fmla="*/ 979913 h 2071287"/>
                <a:gd name="connsiteX17" fmla="*/ 1560413 w 1988035"/>
                <a:gd name="connsiteY17" fmla="*/ 942437 h 2071287"/>
                <a:gd name="connsiteX18" fmla="*/ 1050113 w 1988035"/>
                <a:gd name="connsiteY18" fmla="*/ 526531 h 2071287"/>
                <a:gd name="connsiteX19" fmla="*/ 529231 w 1988035"/>
                <a:gd name="connsiteY19" fmla="*/ 1047413 h 2071287"/>
                <a:gd name="connsiteX20" fmla="*/ 945137 w 1988035"/>
                <a:gd name="connsiteY20" fmla="*/ 1557713 h 2071287"/>
                <a:gd name="connsiteX21" fmla="*/ 1017786 w 1988035"/>
                <a:gd name="connsiteY21" fmla="*/ 1565036 h 2071287"/>
                <a:gd name="connsiteX22" fmla="*/ 906211 w 1988035"/>
                <a:gd name="connsiteY22" fmla="*/ 1676611 h 2071287"/>
                <a:gd name="connsiteX23" fmla="*/ 785118 w 1988035"/>
                <a:gd name="connsiteY23" fmla="*/ 2071287 h 2071287"/>
                <a:gd name="connsiteX24" fmla="*/ 764173 w 1988035"/>
                <a:gd name="connsiteY24" fmla="*/ 2067076 h 2071287"/>
                <a:gd name="connsiteX25" fmla="*/ 513811 w 1988035"/>
                <a:gd name="connsiteY25" fmla="*/ 1963221 h 2071287"/>
                <a:gd name="connsiteX26" fmla="*/ 463239 w 1988035"/>
                <a:gd name="connsiteY26" fmla="*/ 1905387 h 2071287"/>
                <a:gd name="connsiteX27" fmla="*/ 519709 w 1988035"/>
                <a:gd name="connsiteY27" fmla="*/ 1769055 h 2071287"/>
                <a:gd name="connsiteX28" fmla="*/ 326907 w 1988035"/>
                <a:gd name="connsiteY28" fmla="*/ 1576253 h 2071287"/>
                <a:gd name="connsiteX29" fmla="*/ 190575 w 1988035"/>
                <a:gd name="connsiteY29" fmla="*/ 1632724 h 2071287"/>
                <a:gd name="connsiteX30" fmla="*/ 161235 w 1988035"/>
                <a:gd name="connsiteY30" fmla="*/ 1629163 h 2071287"/>
                <a:gd name="connsiteX31" fmla="*/ 134408 w 1988035"/>
                <a:gd name="connsiteY31" fmla="*/ 1592833 h 2071287"/>
                <a:gd name="connsiteX32" fmla="*/ 2314 w 1988035"/>
                <a:gd name="connsiteY32" fmla="*/ 1256381 h 2071287"/>
                <a:gd name="connsiteX33" fmla="*/ 0 w 1988035"/>
                <a:gd name="connsiteY33" fmla="*/ 1241217 h 2071287"/>
                <a:gd name="connsiteX34" fmla="*/ 5332 w 1988035"/>
                <a:gd name="connsiteY34" fmla="*/ 1242872 h 2071287"/>
                <a:gd name="connsiteX35" fmla="*/ 44188 w 1988035"/>
                <a:gd name="connsiteY35" fmla="*/ 1246789 h 2071287"/>
                <a:gd name="connsiteX36" fmla="*/ 236990 w 1988035"/>
                <a:gd name="connsiteY36" fmla="*/ 1053987 h 2071287"/>
                <a:gd name="connsiteX37" fmla="*/ 44188 w 1988035"/>
                <a:gd name="connsiteY37" fmla="*/ 861185 h 2071287"/>
                <a:gd name="connsiteX38" fmla="*/ 5332 w 1988035"/>
                <a:gd name="connsiteY38" fmla="*/ 865102 h 2071287"/>
                <a:gd name="connsiteX39" fmla="*/ 26151 w 1988035"/>
                <a:gd name="connsiteY39" fmla="*/ 835106 h 2071287"/>
                <a:gd name="connsiteX40" fmla="*/ 17514 w 1988035"/>
                <a:gd name="connsiteY40" fmla="*/ 764544 h 2071287"/>
                <a:gd name="connsiteX41" fmla="*/ 121369 w 1988035"/>
                <a:gd name="connsiteY41" fmla="*/ 514182 h 2071287"/>
                <a:gd name="connsiteX42" fmla="*/ 169908 w 1988035"/>
                <a:gd name="connsiteY42" fmla="*/ 444137 h 2071287"/>
                <a:gd name="connsiteX43" fmla="*/ 190575 w 1988035"/>
                <a:gd name="connsiteY43" fmla="*/ 474792 h 2071287"/>
                <a:gd name="connsiteX44" fmla="*/ 326907 w 1988035"/>
                <a:gd name="connsiteY44" fmla="*/ 531262 h 2071287"/>
                <a:gd name="connsiteX45" fmla="*/ 519709 w 1988035"/>
                <a:gd name="connsiteY45" fmla="*/ 338460 h 2071287"/>
                <a:gd name="connsiteX46" fmla="*/ 463239 w 1988035"/>
                <a:gd name="connsiteY46" fmla="*/ 202128 h 2071287"/>
                <a:gd name="connsiteX47" fmla="*/ 452923 w 1988035"/>
                <a:gd name="connsiteY47" fmla="*/ 169963 h 2071287"/>
                <a:gd name="connsiteX48" fmla="*/ 491756 w 1988035"/>
                <a:gd name="connsiteY48" fmla="*/ 134779 h 2071287"/>
                <a:gd name="connsiteX49" fmla="*/ 828208 w 1988035"/>
                <a:gd name="connsiteY49" fmla="*/ 2685 h 2071287"/>
                <a:gd name="connsiteX50" fmla="*/ 846388 w 1988035"/>
                <a:gd name="connsiteY50" fmla="*/ 24319 h 2071287"/>
                <a:gd name="connsiteX0" fmla="*/ 846388 w 1988035"/>
                <a:gd name="connsiteY0" fmla="*/ 24319 h 2071287"/>
                <a:gd name="connsiteX1" fmla="*/ 877470 w 1988035"/>
                <a:gd name="connsiteY1" fmla="*/ 0 h 2071287"/>
                <a:gd name="connsiteX2" fmla="*/ 873553 w 1988035"/>
                <a:gd name="connsiteY2" fmla="*/ 38856 h 2071287"/>
                <a:gd name="connsiteX3" fmla="*/ 1066355 w 1988035"/>
                <a:gd name="connsiteY3" fmla="*/ 231658 h 2071287"/>
                <a:gd name="connsiteX4" fmla="*/ 1259157 w 1988035"/>
                <a:gd name="connsiteY4" fmla="*/ 38856 h 2071287"/>
                <a:gd name="connsiteX5" fmla="*/ 1255503 w 1988035"/>
                <a:gd name="connsiteY5" fmla="*/ 2608 h 2071287"/>
                <a:gd name="connsiteX6" fmla="*/ 1256010 w 1988035"/>
                <a:gd name="connsiteY6" fmla="*/ 2685 h 2071287"/>
                <a:gd name="connsiteX7" fmla="*/ 1592462 w 1988035"/>
                <a:gd name="connsiteY7" fmla="*/ 134779 h 2071287"/>
                <a:gd name="connsiteX8" fmla="*/ 1644356 w 1988035"/>
                <a:gd name="connsiteY8" fmla="*/ 172616 h 2071287"/>
                <a:gd name="connsiteX9" fmla="*/ 1606422 w 1988035"/>
                <a:gd name="connsiteY9" fmla="*/ 198191 h 2071287"/>
                <a:gd name="connsiteX10" fmla="*/ 1549952 w 1988035"/>
                <a:gd name="connsiteY10" fmla="*/ 334523 h 2071287"/>
                <a:gd name="connsiteX11" fmla="*/ 1742754 w 1988035"/>
                <a:gd name="connsiteY11" fmla="*/ 527325 h 2071287"/>
                <a:gd name="connsiteX12" fmla="*/ 1879086 w 1988035"/>
                <a:gd name="connsiteY12" fmla="*/ 470855 h 2071287"/>
                <a:gd name="connsiteX13" fmla="*/ 1931712 w 1988035"/>
                <a:gd name="connsiteY13" fmla="*/ 457674 h 2071287"/>
                <a:gd name="connsiteX14" fmla="*/ 1962850 w 1988035"/>
                <a:gd name="connsiteY14" fmla="*/ 514182 h 2071287"/>
                <a:gd name="connsiteX15" fmla="*/ 1988035 w 1988035"/>
                <a:gd name="connsiteY15" fmla="*/ 565272 h 2071287"/>
                <a:gd name="connsiteX16" fmla="*/ 1564190 w 1988035"/>
                <a:gd name="connsiteY16" fmla="*/ 979913 h 2071287"/>
                <a:gd name="connsiteX17" fmla="*/ 1560413 w 1988035"/>
                <a:gd name="connsiteY17" fmla="*/ 942437 h 2071287"/>
                <a:gd name="connsiteX18" fmla="*/ 1050113 w 1988035"/>
                <a:gd name="connsiteY18" fmla="*/ 526531 h 2071287"/>
                <a:gd name="connsiteX19" fmla="*/ 529231 w 1988035"/>
                <a:gd name="connsiteY19" fmla="*/ 1047413 h 2071287"/>
                <a:gd name="connsiteX20" fmla="*/ 945137 w 1988035"/>
                <a:gd name="connsiteY20" fmla="*/ 1557713 h 2071287"/>
                <a:gd name="connsiteX21" fmla="*/ 1017786 w 1988035"/>
                <a:gd name="connsiteY21" fmla="*/ 1565036 h 2071287"/>
                <a:gd name="connsiteX22" fmla="*/ 906211 w 1988035"/>
                <a:gd name="connsiteY22" fmla="*/ 1676611 h 2071287"/>
                <a:gd name="connsiteX23" fmla="*/ 785118 w 1988035"/>
                <a:gd name="connsiteY23" fmla="*/ 2071287 h 2071287"/>
                <a:gd name="connsiteX24" fmla="*/ 764173 w 1988035"/>
                <a:gd name="connsiteY24" fmla="*/ 2067076 h 2071287"/>
                <a:gd name="connsiteX25" fmla="*/ 513811 w 1988035"/>
                <a:gd name="connsiteY25" fmla="*/ 1963221 h 2071287"/>
                <a:gd name="connsiteX26" fmla="*/ 463239 w 1988035"/>
                <a:gd name="connsiteY26" fmla="*/ 1905387 h 2071287"/>
                <a:gd name="connsiteX27" fmla="*/ 519709 w 1988035"/>
                <a:gd name="connsiteY27" fmla="*/ 1769055 h 2071287"/>
                <a:gd name="connsiteX28" fmla="*/ 326907 w 1988035"/>
                <a:gd name="connsiteY28" fmla="*/ 1576253 h 2071287"/>
                <a:gd name="connsiteX29" fmla="*/ 190575 w 1988035"/>
                <a:gd name="connsiteY29" fmla="*/ 1632724 h 2071287"/>
                <a:gd name="connsiteX30" fmla="*/ 161235 w 1988035"/>
                <a:gd name="connsiteY30" fmla="*/ 1629163 h 2071287"/>
                <a:gd name="connsiteX31" fmla="*/ 134408 w 1988035"/>
                <a:gd name="connsiteY31" fmla="*/ 1592833 h 2071287"/>
                <a:gd name="connsiteX32" fmla="*/ 2314 w 1988035"/>
                <a:gd name="connsiteY32" fmla="*/ 1256381 h 2071287"/>
                <a:gd name="connsiteX33" fmla="*/ 0 w 1988035"/>
                <a:gd name="connsiteY33" fmla="*/ 1241217 h 2071287"/>
                <a:gd name="connsiteX34" fmla="*/ 5332 w 1988035"/>
                <a:gd name="connsiteY34" fmla="*/ 1242872 h 2071287"/>
                <a:gd name="connsiteX35" fmla="*/ 44188 w 1988035"/>
                <a:gd name="connsiteY35" fmla="*/ 1246789 h 2071287"/>
                <a:gd name="connsiteX36" fmla="*/ 236990 w 1988035"/>
                <a:gd name="connsiteY36" fmla="*/ 1053987 h 2071287"/>
                <a:gd name="connsiteX37" fmla="*/ 44188 w 1988035"/>
                <a:gd name="connsiteY37" fmla="*/ 861185 h 2071287"/>
                <a:gd name="connsiteX38" fmla="*/ 5332 w 1988035"/>
                <a:gd name="connsiteY38" fmla="*/ 865102 h 2071287"/>
                <a:gd name="connsiteX39" fmla="*/ 26151 w 1988035"/>
                <a:gd name="connsiteY39" fmla="*/ 835106 h 2071287"/>
                <a:gd name="connsiteX40" fmla="*/ 17514 w 1988035"/>
                <a:gd name="connsiteY40" fmla="*/ 764544 h 2071287"/>
                <a:gd name="connsiteX41" fmla="*/ 121369 w 1988035"/>
                <a:gd name="connsiteY41" fmla="*/ 514182 h 2071287"/>
                <a:gd name="connsiteX42" fmla="*/ 156845 w 1988035"/>
                <a:gd name="connsiteY42" fmla="*/ 473529 h 2071287"/>
                <a:gd name="connsiteX43" fmla="*/ 190575 w 1988035"/>
                <a:gd name="connsiteY43" fmla="*/ 474792 h 2071287"/>
                <a:gd name="connsiteX44" fmla="*/ 326907 w 1988035"/>
                <a:gd name="connsiteY44" fmla="*/ 531262 h 2071287"/>
                <a:gd name="connsiteX45" fmla="*/ 519709 w 1988035"/>
                <a:gd name="connsiteY45" fmla="*/ 338460 h 2071287"/>
                <a:gd name="connsiteX46" fmla="*/ 463239 w 1988035"/>
                <a:gd name="connsiteY46" fmla="*/ 202128 h 2071287"/>
                <a:gd name="connsiteX47" fmla="*/ 452923 w 1988035"/>
                <a:gd name="connsiteY47" fmla="*/ 169963 h 2071287"/>
                <a:gd name="connsiteX48" fmla="*/ 491756 w 1988035"/>
                <a:gd name="connsiteY48" fmla="*/ 134779 h 2071287"/>
                <a:gd name="connsiteX49" fmla="*/ 828208 w 1988035"/>
                <a:gd name="connsiteY49" fmla="*/ 2685 h 2071287"/>
                <a:gd name="connsiteX50" fmla="*/ 846388 w 1988035"/>
                <a:gd name="connsiteY50" fmla="*/ 24319 h 2071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988035" h="2071287">
                  <a:moveTo>
                    <a:pt x="846388" y="24319"/>
                  </a:moveTo>
                  <a:lnTo>
                    <a:pt x="877470" y="0"/>
                  </a:lnTo>
                  <a:cubicBezTo>
                    <a:pt x="874902" y="12551"/>
                    <a:pt x="873553" y="25546"/>
                    <a:pt x="873553" y="38856"/>
                  </a:cubicBezTo>
                  <a:cubicBezTo>
                    <a:pt x="873553" y="145338"/>
                    <a:pt x="959873" y="231658"/>
                    <a:pt x="1066355" y="231658"/>
                  </a:cubicBezTo>
                  <a:cubicBezTo>
                    <a:pt x="1172837" y="231658"/>
                    <a:pt x="1259157" y="145338"/>
                    <a:pt x="1259157" y="38856"/>
                  </a:cubicBezTo>
                  <a:lnTo>
                    <a:pt x="1255503" y="2608"/>
                  </a:lnTo>
                  <a:lnTo>
                    <a:pt x="1256010" y="2685"/>
                  </a:lnTo>
                  <a:cubicBezTo>
                    <a:pt x="1376921" y="27427"/>
                    <a:pt x="1490342" y="72729"/>
                    <a:pt x="1592462" y="134779"/>
                  </a:cubicBezTo>
                  <a:lnTo>
                    <a:pt x="1644356" y="172616"/>
                  </a:lnTo>
                  <a:lnTo>
                    <a:pt x="1606422" y="198191"/>
                  </a:lnTo>
                  <a:cubicBezTo>
                    <a:pt x="1571532" y="233082"/>
                    <a:pt x="1549952" y="281282"/>
                    <a:pt x="1549952" y="334523"/>
                  </a:cubicBezTo>
                  <a:cubicBezTo>
                    <a:pt x="1549952" y="441005"/>
                    <a:pt x="1636272" y="527325"/>
                    <a:pt x="1742754" y="527325"/>
                  </a:cubicBezTo>
                  <a:cubicBezTo>
                    <a:pt x="1795995" y="527325"/>
                    <a:pt x="1844196" y="505745"/>
                    <a:pt x="1879086" y="470855"/>
                  </a:cubicBezTo>
                  <a:lnTo>
                    <a:pt x="1931712" y="457674"/>
                  </a:lnTo>
                  <a:lnTo>
                    <a:pt x="1962850" y="514182"/>
                  </a:lnTo>
                  <a:lnTo>
                    <a:pt x="1988035" y="565272"/>
                  </a:lnTo>
                  <a:lnTo>
                    <a:pt x="1564190" y="979913"/>
                  </a:lnTo>
                  <a:lnTo>
                    <a:pt x="1560413" y="942437"/>
                  </a:lnTo>
                  <a:cubicBezTo>
                    <a:pt x="1511842" y="705080"/>
                    <a:pt x="1301829" y="526531"/>
                    <a:pt x="1050113" y="526531"/>
                  </a:cubicBezTo>
                  <a:cubicBezTo>
                    <a:pt x="762438" y="526531"/>
                    <a:pt x="529231" y="759738"/>
                    <a:pt x="529231" y="1047413"/>
                  </a:cubicBezTo>
                  <a:cubicBezTo>
                    <a:pt x="529231" y="1299129"/>
                    <a:pt x="707780" y="1509142"/>
                    <a:pt x="945137" y="1557713"/>
                  </a:cubicBezTo>
                  <a:lnTo>
                    <a:pt x="1017786" y="1565036"/>
                  </a:lnTo>
                  <a:lnTo>
                    <a:pt x="906211" y="1676611"/>
                  </a:lnTo>
                  <a:lnTo>
                    <a:pt x="785118" y="2071287"/>
                  </a:lnTo>
                  <a:lnTo>
                    <a:pt x="764173" y="2067076"/>
                  </a:lnTo>
                  <a:cubicBezTo>
                    <a:pt x="675587" y="2043104"/>
                    <a:pt x="591597" y="2007949"/>
                    <a:pt x="513811" y="1963221"/>
                  </a:cubicBezTo>
                  <a:lnTo>
                    <a:pt x="463239" y="1905387"/>
                  </a:lnTo>
                  <a:cubicBezTo>
                    <a:pt x="498129" y="1870497"/>
                    <a:pt x="519709" y="1822296"/>
                    <a:pt x="519709" y="1769055"/>
                  </a:cubicBezTo>
                  <a:cubicBezTo>
                    <a:pt x="519709" y="1662573"/>
                    <a:pt x="433389" y="1576253"/>
                    <a:pt x="326907" y="1576253"/>
                  </a:cubicBezTo>
                  <a:cubicBezTo>
                    <a:pt x="273666" y="1576253"/>
                    <a:pt x="225466" y="1597833"/>
                    <a:pt x="190575" y="1632724"/>
                  </a:cubicBezTo>
                  <a:lnTo>
                    <a:pt x="161235" y="1629163"/>
                  </a:lnTo>
                  <a:lnTo>
                    <a:pt x="134408" y="1592833"/>
                  </a:lnTo>
                  <a:cubicBezTo>
                    <a:pt x="72358" y="1490713"/>
                    <a:pt x="27056" y="1377292"/>
                    <a:pt x="2314" y="1256381"/>
                  </a:cubicBezTo>
                  <a:lnTo>
                    <a:pt x="0" y="1241217"/>
                  </a:lnTo>
                  <a:lnTo>
                    <a:pt x="5332" y="1242872"/>
                  </a:lnTo>
                  <a:cubicBezTo>
                    <a:pt x="17883" y="1245440"/>
                    <a:pt x="30878" y="1246789"/>
                    <a:pt x="44188" y="1246789"/>
                  </a:cubicBezTo>
                  <a:cubicBezTo>
                    <a:pt x="150670" y="1246789"/>
                    <a:pt x="236990" y="1160469"/>
                    <a:pt x="236990" y="1053987"/>
                  </a:cubicBezTo>
                  <a:cubicBezTo>
                    <a:pt x="236990" y="947505"/>
                    <a:pt x="150670" y="861185"/>
                    <a:pt x="44188" y="861185"/>
                  </a:cubicBezTo>
                  <a:cubicBezTo>
                    <a:pt x="30878" y="861185"/>
                    <a:pt x="17883" y="862534"/>
                    <a:pt x="5332" y="865102"/>
                  </a:cubicBezTo>
                  <a:lnTo>
                    <a:pt x="26151" y="835106"/>
                  </a:lnTo>
                  <a:lnTo>
                    <a:pt x="17514" y="764544"/>
                  </a:lnTo>
                  <a:cubicBezTo>
                    <a:pt x="41486" y="675958"/>
                    <a:pt x="76641" y="591968"/>
                    <a:pt x="121369" y="514182"/>
                  </a:cubicBezTo>
                  <a:lnTo>
                    <a:pt x="156845" y="473529"/>
                  </a:lnTo>
                  <a:lnTo>
                    <a:pt x="190575" y="474792"/>
                  </a:lnTo>
                  <a:cubicBezTo>
                    <a:pt x="225466" y="509682"/>
                    <a:pt x="273666" y="531262"/>
                    <a:pt x="326907" y="531262"/>
                  </a:cubicBezTo>
                  <a:cubicBezTo>
                    <a:pt x="433389" y="531262"/>
                    <a:pt x="519709" y="444942"/>
                    <a:pt x="519709" y="338460"/>
                  </a:cubicBezTo>
                  <a:cubicBezTo>
                    <a:pt x="519709" y="285219"/>
                    <a:pt x="498129" y="237019"/>
                    <a:pt x="463239" y="202128"/>
                  </a:cubicBezTo>
                  <a:lnTo>
                    <a:pt x="452923" y="169963"/>
                  </a:lnTo>
                  <a:lnTo>
                    <a:pt x="491756" y="134779"/>
                  </a:lnTo>
                  <a:cubicBezTo>
                    <a:pt x="593876" y="72729"/>
                    <a:pt x="707297" y="27427"/>
                    <a:pt x="828208" y="2685"/>
                  </a:cubicBezTo>
                  <a:lnTo>
                    <a:pt x="846388" y="24319"/>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sp>
          <p:nvSpPr>
            <p:cNvPr id="127" name="Rectangle: Rounded Corners 126">
              <a:extLst>
                <a:ext uri="{FF2B5EF4-FFF2-40B4-BE49-F238E27FC236}">
                  <a16:creationId xmlns:a16="http://schemas.microsoft.com/office/drawing/2014/main" id="{9322DC74-1EF5-43EA-AF74-0A19BCF845D5}"/>
                </a:ext>
              </a:extLst>
            </p:cNvPr>
            <p:cNvSpPr/>
            <p:nvPr/>
          </p:nvSpPr>
          <p:spPr>
            <a:xfrm>
              <a:off x="2652089" y="4452051"/>
              <a:ext cx="1587438" cy="1587438"/>
            </a:xfrm>
            <a:prstGeom prst="roundRect">
              <a:avLst>
                <a:gd name="adj" fmla="val 32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lgn="ctr">
                <a:buFont typeface="SimonKucher" pitchFamily="2" charset="0"/>
              </a:pPr>
              <a:r>
                <a:rPr lang="en-GB" sz="1400" b="1" dirty="0">
                  <a:solidFill>
                    <a:schemeClr val="tx1"/>
                  </a:solidFill>
                  <a:sym typeface="Georgia" panose="02040502050405020303" pitchFamily="18" charset="0"/>
                </a:rPr>
                <a:t>Pre-</a:t>
              </a:r>
              <a:br>
                <a:rPr lang="en-GB" sz="1400" b="1" dirty="0">
                  <a:solidFill>
                    <a:schemeClr val="tx1"/>
                  </a:solidFill>
                  <a:sym typeface="Georgia" panose="02040502050405020303" pitchFamily="18" charset="0"/>
                </a:rPr>
              </a:br>
              <a:r>
                <a:rPr lang="en-GB" sz="1400" b="1" dirty="0">
                  <a:solidFill>
                    <a:schemeClr val="tx1"/>
                  </a:solidFill>
                  <a:sym typeface="Georgia" panose="02040502050405020303" pitchFamily="18" charset="0"/>
                </a:rPr>
                <a:t>selection</a:t>
              </a:r>
            </a:p>
          </p:txBody>
        </p:sp>
        <p:sp>
          <p:nvSpPr>
            <p:cNvPr id="128" name="Rectangle 127">
              <a:extLst>
                <a:ext uri="{FF2B5EF4-FFF2-40B4-BE49-F238E27FC236}">
                  <a16:creationId xmlns:a16="http://schemas.microsoft.com/office/drawing/2014/main" id="{781B68B9-2CE9-4EFF-B047-BFFA520EE57E}"/>
                </a:ext>
              </a:extLst>
            </p:cNvPr>
            <p:cNvSpPr/>
            <p:nvPr/>
          </p:nvSpPr>
          <p:spPr>
            <a:xfrm>
              <a:off x="2706052" y="4418337"/>
              <a:ext cx="1479513" cy="147951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26992" numCol="1" spcCol="0" rtlCol="0" fromWordArt="0" anchor="b" anchorCtr="0" forceAA="0" compatLnSpc="1">
              <a:prstTxWarp prst="textNoShape">
                <a:avLst/>
              </a:prstTxWarp>
              <a:noAutofit/>
            </a:bodyPr>
            <a:lstStyle/>
            <a:p>
              <a:pPr algn="ctr">
                <a:buFont typeface="SimonKucher" pitchFamily="2" charset="0"/>
              </a:pPr>
              <a:endParaRPr lang="en-GB" sz="1400" b="1" dirty="0">
                <a:solidFill>
                  <a:schemeClr val="tx1"/>
                </a:solidFill>
                <a:sym typeface="Georgia" panose="02040502050405020303" pitchFamily="18" charset="0"/>
              </a:endParaRPr>
            </a:p>
          </p:txBody>
        </p:sp>
        <p:sp>
          <p:nvSpPr>
            <p:cNvPr id="130" name="Freeform 430">
              <a:extLst>
                <a:ext uri="{FF2B5EF4-FFF2-40B4-BE49-F238E27FC236}">
                  <a16:creationId xmlns:a16="http://schemas.microsoft.com/office/drawing/2014/main" id="{04FD52CA-4D6F-4749-B653-4A3FDB43CA72}"/>
                </a:ext>
              </a:extLst>
            </p:cNvPr>
            <p:cNvSpPr/>
            <p:nvPr/>
          </p:nvSpPr>
          <p:spPr>
            <a:xfrm>
              <a:off x="3203666" y="4622495"/>
              <a:ext cx="306149" cy="237320"/>
            </a:xfrm>
            <a:custGeom>
              <a:avLst/>
              <a:gdLst>
                <a:gd name="connsiteX0" fmla="*/ 641075 w 1282150"/>
                <a:gd name="connsiteY0" fmla="*/ 0 h 1144474"/>
                <a:gd name="connsiteX1" fmla="*/ 1282150 w 1282150"/>
                <a:gd name="connsiteY1" fmla="*/ 641074 h 1144474"/>
                <a:gd name="connsiteX2" fmla="*/ 1094384 w 1282150"/>
                <a:gd name="connsiteY2" fmla="*/ 1094382 h 1144474"/>
                <a:gd name="connsiteX3" fmla="*/ 1033671 w 1282150"/>
                <a:gd name="connsiteY3" fmla="*/ 1144474 h 1144474"/>
                <a:gd name="connsiteX4" fmla="*/ 1033671 w 1282150"/>
                <a:gd name="connsiteY4" fmla="*/ 667923 h 1144474"/>
                <a:gd name="connsiteX5" fmla="*/ 1030964 w 1282150"/>
                <a:gd name="connsiteY5" fmla="*/ 667923 h 1144474"/>
                <a:gd name="connsiteX6" fmla="*/ 1033671 w 1282150"/>
                <a:gd name="connsiteY6" fmla="*/ 641073 h 1144474"/>
                <a:gd name="connsiteX7" fmla="*/ 641075 w 1282150"/>
                <a:gd name="connsiteY7" fmla="*/ 248477 h 1144474"/>
                <a:gd name="connsiteX8" fmla="*/ 248479 w 1282150"/>
                <a:gd name="connsiteY8" fmla="*/ 641073 h 1144474"/>
                <a:gd name="connsiteX9" fmla="*/ 251186 w 1282150"/>
                <a:gd name="connsiteY9" fmla="*/ 667923 h 1144474"/>
                <a:gd name="connsiteX10" fmla="*/ 248479 w 1282150"/>
                <a:gd name="connsiteY10" fmla="*/ 667923 h 1144474"/>
                <a:gd name="connsiteX11" fmla="*/ 248479 w 1282150"/>
                <a:gd name="connsiteY11" fmla="*/ 1144474 h 1144474"/>
                <a:gd name="connsiteX12" fmla="*/ 187767 w 1282150"/>
                <a:gd name="connsiteY12" fmla="*/ 1094382 h 1144474"/>
                <a:gd name="connsiteX13" fmla="*/ 0 w 1282150"/>
                <a:gd name="connsiteY13" fmla="*/ 641074 h 1144474"/>
                <a:gd name="connsiteX14" fmla="*/ 641075 w 1282150"/>
                <a:gd name="connsiteY14" fmla="*/ 0 h 114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82150" h="1144474">
                  <a:moveTo>
                    <a:pt x="641075" y="0"/>
                  </a:moveTo>
                  <a:cubicBezTo>
                    <a:pt x="995131" y="0"/>
                    <a:pt x="1282150" y="287019"/>
                    <a:pt x="1282150" y="641074"/>
                  </a:cubicBezTo>
                  <a:cubicBezTo>
                    <a:pt x="1282150" y="818102"/>
                    <a:pt x="1210395" y="978370"/>
                    <a:pt x="1094384" y="1094382"/>
                  </a:cubicBezTo>
                  <a:lnTo>
                    <a:pt x="1033671" y="1144474"/>
                  </a:lnTo>
                  <a:lnTo>
                    <a:pt x="1033671" y="667923"/>
                  </a:lnTo>
                  <a:lnTo>
                    <a:pt x="1030964" y="667923"/>
                  </a:lnTo>
                  <a:lnTo>
                    <a:pt x="1033671" y="641073"/>
                  </a:lnTo>
                  <a:cubicBezTo>
                    <a:pt x="1033671" y="424248"/>
                    <a:pt x="857900" y="248477"/>
                    <a:pt x="641075" y="248477"/>
                  </a:cubicBezTo>
                  <a:cubicBezTo>
                    <a:pt x="424250" y="248477"/>
                    <a:pt x="248479" y="424248"/>
                    <a:pt x="248479" y="641073"/>
                  </a:cubicBezTo>
                  <a:lnTo>
                    <a:pt x="251186" y="667923"/>
                  </a:lnTo>
                  <a:lnTo>
                    <a:pt x="248479" y="667923"/>
                  </a:lnTo>
                  <a:lnTo>
                    <a:pt x="248479" y="1144474"/>
                  </a:lnTo>
                  <a:lnTo>
                    <a:pt x="187767" y="1094382"/>
                  </a:lnTo>
                  <a:cubicBezTo>
                    <a:pt x="71755" y="978370"/>
                    <a:pt x="0" y="818102"/>
                    <a:pt x="0" y="641074"/>
                  </a:cubicBezTo>
                  <a:cubicBezTo>
                    <a:pt x="0" y="287019"/>
                    <a:pt x="287019" y="0"/>
                    <a:pt x="641075" y="0"/>
                  </a:cubicBez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sp>
          <p:nvSpPr>
            <p:cNvPr id="131" name="Freeform 399">
              <a:extLst>
                <a:ext uri="{FF2B5EF4-FFF2-40B4-BE49-F238E27FC236}">
                  <a16:creationId xmlns:a16="http://schemas.microsoft.com/office/drawing/2014/main" id="{786332F2-490B-4987-A26C-C5F8148B2D53}"/>
                </a:ext>
              </a:extLst>
            </p:cNvPr>
            <p:cNvSpPr/>
            <p:nvPr/>
          </p:nvSpPr>
          <p:spPr>
            <a:xfrm rot="16200000">
              <a:off x="3075302" y="4744448"/>
              <a:ext cx="675430" cy="627954"/>
            </a:xfrm>
            <a:custGeom>
              <a:avLst/>
              <a:gdLst>
                <a:gd name="connsiteX0" fmla="*/ 1192808 w 2203451"/>
                <a:gd name="connsiteY0" fmla="*/ 15 h 1779031"/>
                <a:gd name="connsiteX1" fmla="*/ 1216025 w 2203451"/>
                <a:gd name="connsiteY1" fmla="*/ 4182 h 1779031"/>
                <a:gd name="connsiteX2" fmla="*/ 1260475 w 2203451"/>
                <a:gd name="connsiteY2" fmla="*/ 29582 h 1779031"/>
                <a:gd name="connsiteX3" fmla="*/ 1282700 w 2203451"/>
                <a:gd name="connsiteY3" fmla="*/ 86732 h 1779031"/>
                <a:gd name="connsiteX4" fmla="*/ 1270000 w 2203451"/>
                <a:gd name="connsiteY4" fmla="*/ 153407 h 1779031"/>
                <a:gd name="connsiteX5" fmla="*/ 1212850 w 2203451"/>
                <a:gd name="connsiteY5" fmla="*/ 248657 h 1779031"/>
                <a:gd name="connsiteX6" fmla="*/ 1117600 w 2203451"/>
                <a:gd name="connsiteY6" fmla="*/ 318507 h 1779031"/>
                <a:gd name="connsiteX7" fmla="*/ 987425 w 2203451"/>
                <a:gd name="connsiteY7" fmla="*/ 385182 h 1779031"/>
                <a:gd name="connsiteX8" fmla="*/ 901700 w 2203451"/>
                <a:gd name="connsiteY8" fmla="*/ 439157 h 1779031"/>
                <a:gd name="connsiteX9" fmla="*/ 828675 w 2203451"/>
                <a:gd name="connsiteY9" fmla="*/ 505832 h 1779031"/>
                <a:gd name="connsiteX10" fmla="*/ 822325 w 2203451"/>
                <a:gd name="connsiteY10" fmla="*/ 566157 h 1779031"/>
                <a:gd name="connsiteX11" fmla="*/ 863600 w 2203451"/>
                <a:gd name="connsiteY11" fmla="*/ 607432 h 1779031"/>
                <a:gd name="connsiteX12" fmla="*/ 867768 w 2203451"/>
                <a:gd name="connsiteY12" fmla="*/ 610607 h 1779031"/>
                <a:gd name="connsiteX13" fmla="*/ 1062163 w 2203451"/>
                <a:gd name="connsiteY13" fmla="*/ 610607 h 1779031"/>
                <a:gd name="connsiteX14" fmla="*/ 1149350 w 2203451"/>
                <a:gd name="connsiteY14" fmla="*/ 610607 h 1779031"/>
                <a:gd name="connsiteX15" fmla="*/ 2081088 w 2203451"/>
                <a:gd name="connsiteY15" fmla="*/ 610607 h 1779031"/>
                <a:gd name="connsiteX16" fmla="*/ 2203451 w 2203451"/>
                <a:gd name="connsiteY16" fmla="*/ 732970 h 1779031"/>
                <a:gd name="connsiteX17" fmla="*/ 2203450 w 2203451"/>
                <a:gd name="connsiteY17" fmla="*/ 732970 h 1779031"/>
                <a:gd name="connsiteX18" fmla="*/ 2128716 w 2203451"/>
                <a:gd name="connsiteY18" fmla="*/ 845717 h 1779031"/>
                <a:gd name="connsiteX19" fmla="*/ 2081092 w 2203451"/>
                <a:gd name="connsiteY19" fmla="*/ 855332 h 1779031"/>
                <a:gd name="connsiteX20" fmla="*/ 1508071 w 2203451"/>
                <a:gd name="connsiteY20" fmla="*/ 855332 h 1779031"/>
                <a:gd name="connsiteX21" fmla="*/ 1390443 w 2203451"/>
                <a:gd name="connsiteY21" fmla="*/ 855332 h 1779031"/>
                <a:gd name="connsiteX22" fmla="*/ 1361992 w 2203451"/>
                <a:gd name="connsiteY22" fmla="*/ 883783 h 1779031"/>
                <a:gd name="connsiteX23" fmla="*/ 1390443 w 2203451"/>
                <a:gd name="connsiteY23" fmla="*/ 912234 h 1779031"/>
                <a:gd name="connsiteX24" fmla="*/ 1575440 w 2203451"/>
                <a:gd name="connsiteY24" fmla="*/ 912234 h 1779031"/>
                <a:gd name="connsiteX25" fmla="*/ 1588210 w 2203451"/>
                <a:gd name="connsiteY25" fmla="*/ 954041 h 1779031"/>
                <a:gd name="connsiteX26" fmla="*/ 1588210 w 2203451"/>
                <a:gd name="connsiteY26" fmla="*/ 1054344 h 1779031"/>
                <a:gd name="connsiteX27" fmla="*/ 1484804 w 2203451"/>
                <a:gd name="connsiteY27" fmla="*/ 1157750 h 1779031"/>
                <a:gd name="connsiteX28" fmla="*/ 1437985 w 2203451"/>
                <a:gd name="connsiteY28" fmla="*/ 1157750 h 1779031"/>
                <a:gd name="connsiteX29" fmla="*/ 1402349 w 2203451"/>
                <a:gd name="connsiteY29" fmla="*/ 1157750 h 1779031"/>
                <a:gd name="connsiteX30" fmla="*/ 1373898 w 2203451"/>
                <a:gd name="connsiteY30" fmla="*/ 1186201 h 1779031"/>
                <a:gd name="connsiteX31" fmla="*/ 1402349 w 2203451"/>
                <a:gd name="connsiteY31" fmla="*/ 1214652 h 1779031"/>
                <a:gd name="connsiteX32" fmla="*/ 1518997 w 2203451"/>
                <a:gd name="connsiteY32" fmla="*/ 1214652 h 1779031"/>
                <a:gd name="connsiteX33" fmla="*/ 1532663 w 2203451"/>
                <a:gd name="connsiteY33" fmla="*/ 1259394 h 1779031"/>
                <a:gd name="connsiteX34" fmla="*/ 1532663 w 2203451"/>
                <a:gd name="connsiteY34" fmla="*/ 1359697 h 1779031"/>
                <a:gd name="connsiteX35" fmla="*/ 1429257 w 2203451"/>
                <a:gd name="connsiteY35" fmla="*/ 1463103 h 1779031"/>
                <a:gd name="connsiteX36" fmla="*/ 1401568 w 2203451"/>
                <a:gd name="connsiteY36" fmla="*/ 1463103 h 1779031"/>
                <a:gd name="connsiteX37" fmla="*/ 1401998 w 2203451"/>
                <a:gd name="connsiteY37" fmla="*/ 1465236 h 1779031"/>
                <a:gd name="connsiteX38" fmla="*/ 1401998 w 2203451"/>
                <a:gd name="connsiteY38" fmla="*/ 1565539 h 1779031"/>
                <a:gd name="connsiteX39" fmla="*/ 1338843 w 2203451"/>
                <a:gd name="connsiteY39" fmla="*/ 1660819 h 1779031"/>
                <a:gd name="connsiteX40" fmla="*/ 1336600 w 2203451"/>
                <a:gd name="connsiteY40" fmla="*/ 1661272 h 1779031"/>
                <a:gd name="connsiteX41" fmla="*/ 1335534 w 2203451"/>
                <a:gd name="connsiteY41" fmla="*/ 1666394 h 1779031"/>
                <a:gd name="connsiteX42" fmla="*/ 1187450 w 2203451"/>
                <a:gd name="connsiteY42" fmla="*/ 1715507 h 1779031"/>
                <a:gd name="connsiteX43" fmla="*/ 679450 w 2203451"/>
                <a:gd name="connsiteY43" fmla="*/ 1779007 h 1779031"/>
                <a:gd name="connsiteX44" fmla="*/ 444500 w 2203451"/>
                <a:gd name="connsiteY44" fmla="*/ 1721857 h 1779031"/>
                <a:gd name="connsiteX45" fmla="*/ 266700 w 2203451"/>
                <a:gd name="connsiteY45" fmla="*/ 1626607 h 1779031"/>
                <a:gd name="connsiteX46" fmla="*/ 230584 w 2203451"/>
                <a:gd name="connsiteY46" fmla="*/ 1605623 h 1779031"/>
                <a:gd name="connsiteX47" fmla="*/ 211470 w 2203451"/>
                <a:gd name="connsiteY47" fmla="*/ 1594857 h 1779031"/>
                <a:gd name="connsiteX48" fmla="*/ 172954 w 2203451"/>
                <a:gd name="connsiteY48" fmla="*/ 1594857 h 1779031"/>
                <a:gd name="connsiteX49" fmla="*/ 0 w 2203451"/>
                <a:gd name="connsiteY49" fmla="*/ 1594857 h 1779031"/>
                <a:gd name="connsiteX50" fmla="*/ 0 w 2203451"/>
                <a:gd name="connsiteY50" fmla="*/ 788407 h 1779031"/>
                <a:gd name="connsiteX51" fmla="*/ 199982 w 2203451"/>
                <a:gd name="connsiteY51" fmla="*/ 788407 h 1779031"/>
                <a:gd name="connsiteX52" fmla="*/ 522658 w 2203451"/>
                <a:gd name="connsiteY52" fmla="*/ 332233 h 1779031"/>
                <a:gd name="connsiteX53" fmla="*/ 528985 w 2203451"/>
                <a:gd name="connsiteY53" fmla="*/ 315034 h 1779031"/>
                <a:gd name="connsiteX54" fmla="*/ 565150 w 2203451"/>
                <a:gd name="connsiteY54" fmla="*/ 296282 h 1779031"/>
                <a:gd name="connsiteX55" fmla="*/ 692150 w 2203451"/>
                <a:gd name="connsiteY55" fmla="*/ 232782 h 1779031"/>
                <a:gd name="connsiteX56" fmla="*/ 889000 w 2203451"/>
                <a:gd name="connsiteY56" fmla="*/ 143882 h 1779031"/>
                <a:gd name="connsiteX57" fmla="*/ 1028700 w 2203451"/>
                <a:gd name="connsiteY57" fmla="*/ 74032 h 1779031"/>
                <a:gd name="connsiteX58" fmla="*/ 1158875 w 2203451"/>
                <a:gd name="connsiteY58" fmla="*/ 7357 h 1779031"/>
                <a:gd name="connsiteX59" fmla="*/ 1192808 w 2203451"/>
                <a:gd name="connsiteY59" fmla="*/ 15 h 1779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203451" h="1779031">
                  <a:moveTo>
                    <a:pt x="1192808" y="15"/>
                  </a:moveTo>
                  <a:cubicBezTo>
                    <a:pt x="1201076" y="213"/>
                    <a:pt x="1207559" y="2330"/>
                    <a:pt x="1216025" y="4182"/>
                  </a:cubicBezTo>
                  <a:cubicBezTo>
                    <a:pt x="1232958" y="7886"/>
                    <a:pt x="1249362" y="15824"/>
                    <a:pt x="1260475" y="29582"/>
                  </a:cubicBezTo>
                  <a:cubicBezTo>
                    <a:pt x="1271588" y="43340"/>
                    <a:pt x="1281113" y="66095"/>
                    <a:pt x="1282700" y="86732"/>
                  </a:cubicBezTo>
                  <a:cubicBezTo>
                    <a:pt x="1284287" y="107369"/>
                    <a:pt x="1281642" y="126420"/>
                    <a:pt x="1270000" y="153407"/>
                  </a:cubicBezTo>
                  <a:cubicBezTo>
                    <a:pt x="1258358" y="180394"/>
                    <a:pt x="1238250" y="221140"/>
                    <a:pt x="1212850" y="248657"/>
                  </a:cubicBezTo>
                  <a:cubicBezTo>
                    <a:pt x="1187450" y="276174"/>
                    <a:pt x="1155171" y="295753"/>
                    <a:pt x="1117600" y="318507"/>
                  </a:cubicBezTo>
                  <a:cubicBezTo>
                    <a:pt x="1080029" y="341261"/>
                    <a:pt x="1023408" y="365074"/>
                    <a:pt x="987425" y="385182"/>
                  </a:cubicBezTo>
                  <a:cubicBezTo>
                    <a:pt x="951442" y="405290"/>
                    <a:pt x="928158" y="419049"/>
                    <a:pt x="901700" y="439157"/>
                  </a:cubicBezTo>
                  <a:cubicBezTo>
                    <a:pt x="875242" y="459265"/>
                    <a:pt x="841904" y="484665"/>
                    <a:pt x="828675" y="505832"/>
                  </a:cubicBezTo>
                  <a:cubicBezTo>
                    <a:pt x="815446" y="526999"/>
                    <a:pt x="816504" y="549224"/>
                    <a:pt x="822325" y="566157"/>
                  </a:cubicBezTo>
                  <a:cubicBezTo>
                    <a:pt x="828146" y="583090"/>
                    <a:pt x="847725" y="591028"/>
                    <a:pt x="863600" y="607432"/>
                  </a:cubicBezTo>
                  <a:lnTo>
                    <a:pt x="867768" y="610607"/>
                  </a:lnTo>
                  <a:lnTo>
                    <a:pt x="1062163" y="610607"/>
                  </a:lnTo>
                  <a:lnTo>
                    <a:pt x="1149350" y="610607"/>
                  </a:lnTo>
                  <a:lnTo>
                    <a:pt x="2081088" y="610607"/>
                  </a:lnTo>
                  <a:cubicBezTo>
                    <a:pt x="2148667" y="610607"/>
                    <a:pt x="2203451" y="665391"/>
                    <a:pt x="2203451" y="732970"/>
                  </a:cubicBezTo>
                  <a:lnTo>
                    <a:pt x="2203450" y="732970"/>
                  </a:lnTo>
                  <a:cubicBezTo>
                    <a:pt x="2203450" y="783655"/>
                    <a:pt x="2172634" y="827142"/>
                    <a:pt x="2128716" y="845717"/>
                  </a:cubicBezTo>
                  <a:lnTo>
                    <a:pt x="2081092" y="855332"/>
                  </a:lnTo>
                  <a:lnTo>
                    <a:pt x="1508071" y="855332"/>
                  </a:lnTo>
                  <a:lnTo>
                    <a:pt x="1390443" y="855332"/>
                  </a:lnTo>
                  <a:cubicBezTo>
                    <a:pt x="1374730" y="855332"/>
                    <a:pt x="1361992" y="868070"/>
                    <a:pt x="1361992" y="883783"/>
                  </a:cubicBezTo>
                  <a:cubicBezTo>
                    <a:pt x="1361992" y="899496"/>
                    <a:pt x="1374730" y="912234"/>
                    <a:pt x="1390443" y="912234"/>
                  </a:cubicBezTo>
                  <a:lnTo>
                    <a:pt x="1575440" y="912234"/>
                  </a:lnTo>
                  <a:lnTo>
                    <a:pt x="1588210" y="954041"/>
                  </a:lnTo>
                  <a:lnTo>
                    <a:pt x="1588210" y="1054344"/>
                  </a:lnTo>
                  <a:cubicBezTo>
                    <a:pt x="1588210" y="1111454"/>
                    <a:pt x="1541914" y="1157750"/>
                    <a:pt x="1484804" y="1157750"/>
                  </a:cubicBezTo>
                  <a:lnTo>
                    <a:pt x="1437985" y="1157750"/>
                  </a:lnTo>
                  <a:lnTo>
                    <a:pt x="1402349" y="1157750"/>
                  </a:lnTo>
                  <a:cubicBezTo>
                    <a:pt x="1386636" y="1157750"/>
                    <a:pt x="1373898" y="1170488"/>
                    <a:pt x="1373898" y="1186201"/>
                  </a:cubicBezTo>
                  <a:cubicBezTo>
                    <a:pt x="1373898" y="1201914"/>
                    <a:pt x="1386636" y="1214652"/>
                    <a:pt x="1402349" y="1214652"/>
                  </a:cubicBezTo>
                  <a:lnTo>
                    <a:pt x="1518997" y="1214652"/>
                  </a:lnTo>
                  <a:lnTo>
                    <a:pt x="1532663" y="1259394"/>
                  </a:lnTo>
                  <a:lnTo>
                    <a:pt x="1532663" y="1359697"/>
                  </a:lnTo>
                  <a:cubicBezTo>
                    <a:pt x="1532663" y="1416807"/>
                    <a:pt x="1486367" y="1463103"/>
                    <a:pt x="1429257" y="1463103"/>
                  </a:cubicBezTo>
                  <a:lnTo>
                    <a:pt x="1401568" y="1463103"/>
                  </a:lnTo>
                  <a:lnTo>
                    <a:pt x="1401998" y="1465236"/>
                  </a:lnTo>
                  <a:lnTo>
                    <a:pt x="1401998" y="1565539"/>
                  </a:lnTo>
                  <a:cubicBezTo>
                    <a:pt x="1401998" y="1608372"/>
                    <a:pt x="1375957" y="1645121"/>
                    <a:pt x="1338843" y="1660819"/>
                  </a:cubicBezTo>
                  <a:lnTo>
                    <a:pt x="1336600" y="1661272"/>
                  </a:lnTo>
                  <a:lnTo>
                    <a:pt x="1335534" y="1666394"/>
                  </a:lnTo>
                  <a:cubicBezTo>
                    <a:pt x="1319808" y="1685147"/>
                    <a:pt x="1270000" y="1698839"/>
                    <a:pt x="1187450" y="1715507"/>
                  </a:cubicBezTo>
                  <a:cubicBezTo>
                    <a:pt x="1077383" y="1737732"/>
                    <a:pt x="803275" y="1777949"/>
                    <a:pt x="679450" y="1779007"/>
                  </a:cubicBezTo>
                  <a:cubicBezTo>
                    <a:pt x="555625" y="1780065"/>
                    <a:pt x="513292" y="1747257"/>
                    <a:pt x="444500" y="1721857"/>
                  </a:cubicBezTo>
                  <a:cubicBezTo>
                    <a:pt x="375708" y="1696457"/>
                    <a:pt x="306917" y="1655182"/>
                    <a:pt x="266700" y="1626607"/>
                  </a:cubicBezTo>
                  <a:cubicBezTo>
                    <a:pt x="256646" y="1619464"/>
                    <a:pt x="243549" y="1612452"/>
                    <a:pt x="230584" y="1605623"/>
                  </a:cubicBezTo>
                  <a:lnTo>
                    <a:pt x="211470" y="1594857"/>
                  </a:lnTo>
                  <a:lnTo>
                    <a:pt x="172954" y="1594857"/>
                  </a:lnTo>
                  <a:lnTo>
                    <a:pt x="0" y="1594857"/>
                  </a:lnTo>
                  <a:lnTo>
                    <a:pt x="0" y="788407"/>
                  </a:lnTo>
                  <a:lnTo>
                    <a:pt x="199982" y="788407"/>
                  </a:lnTo>
                  <a:lnTo>
                    <a:pt x="522658" y="332233"/>
                  </a:lnTo>
                  <a:lnTo>
                    <a:pt x="528985" y="315034"/>
                  </a:lnTo>
                  <a:cubicBezTo>
                    <a:pt x="536575" y="301342"/>
                    <a:pt x="543719" y="309378"/>
                    <a:pt x="565150" y="296282"/>
                  </a:cubicBezTo>
                  <a:cubicBezTo>
                    <a:pt x="593725" y="278820"/>
                    <a:pt x="638175" y="258182"/>
                    <a:pt x="692150" y="232782"/>
                  </a:cubicBezTo>
                  <a:cubicBezTo>
                    <a:pt x="746125" y="207382"/>
                    <a:pt x="832909" y="170340"/>
                    <a:pt x="889000" y="143882"/>
                  </a:cubicBezTo>
                  <a:cubicBezTo>
                    <a:pt x="945091" y="117424"/>
                    <a:pt x="1028700" y="74032"/>
                    <a:pt x="1028700" y="74032"/>
                  </a:cubicBezTo>
                  <a:cubicBezTo>
                    <a:pt x="1073679" y="51278"/>
                    <a:pt x="1127654" y="18999"/>
                    <a:pt x="1158875" y="7357"/>
                  </a:cubicBezTo>
                  <a:cubicBezTo>
                    <a:pt x="1174486" y="1536"/>
                    <a:pt x="1184540" y="-184"/>
                    <a:pt x="1192808" y="15"/>
                  </a:cubicBezTo>
                  <a:close/>
                </a:path>
              </a:pathLst>
            </a:custGeom>
            <a:solidFill>
              <a:schemeClr val="accent2"/>
            </a:solidFill>
            <a:ln w="69850">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sp>
          <p:nvSpPr>
            <p:cNvPr id="162" name="Rectangle: Rounded Corners 161">
              <a:extLst>
                <a:ext uri="{FF2B5EF4-FFF2-40B4-BE49-F238E27FC236}">
                  <a16:creationId xmlns:a16="http://schemas.microsoft.com/office/drawing/2014/main" id="{1FFA25BB-A9E2-4006-93A4-FDD5C4FED022}"/>
                </a:ext>
              </a:extLst>
            </p:cNvPr>
            <p:cNvSpPr/>
            <p:nvPr/>
          </p:nvSpPr>
          <p:spPr>
            <a:xfrm>
              <a:off x="2656749" y="2552389"/>
              <a:ext cx="1587438" cy="1587438"/>
            </a:xfrm>
            <a:prstGeom prst="roundRect">
              <a:avLst>
                <a:gd name="adj" fmla="val 32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lgn="ctr"/>
              <a:r>
                <a:rPr lang="en-GB" sz="1400" b="1" dirty="0">
                  <a:solidFill>
                    <a:schemeClr val="tx1"/>
                  </a:solidFill>
                  <a:sym typeface="Georgia" panose="02040502050405020303" pitchFamily="18" charset="0"/>
                </a:rPr>
                <a:t>Paradox of</a:t>
              </a:r>
              <a:br>
                <a:rPr lang="en-GB" sz="1400" b="1" dirty="0">
                  <a:solidFill>
                    <a:schemeClr val="tx1"/>
                  </a:solidFill>
                  <a:sym typeface="Georgia" panose="02040502050405020303" pitchFamily="18" charset="0"/>
                </a:rPr>
              </a:br>
              <a:r>
                <a:rPr lang="en-GB" sz="1400" b="1" dirty="0">
                  <a:solidFill>
                    <a:schemeClr val="tx1"/>
                  </a:solidFill>
                  <a:sym typeface="Georgia" panose="02040502050405020303" pitchFamily="18" charset="0"/>
                </a:rPr>
                <a:t>choice</a:t>
              </a:r>
            </a:p>
          </p:txBody>
        </p:sp>
        <p:sp>
          <p:nvSpPr>
            <p:cNvPr id="163" name="Rectangle 162">
              <a:extLst>
                <a:ext uri="{FF2B5EF4-FFF2-40B4-BE49-F238E27FC236}">
                  <a16:creationId xmlns:a16="http://schemas.microsoft.com/office/drawing/2014/main" id="{581263EC-10F2-4F13-B7D1-D9A88DE8829B}"/>
                </a:ext>
              </a:extLst>
            </p:cNvPr>
            <p:cNvSpPr/>
            <p:nvPr/>
          </p:nvSpPr>
          <p:spPr>
            <a:xfrm>
              <a:off x="2727087" y="2545394"/>
              <a:ext cx="1479513" cy="147951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26992" numCol="1" spcCol="0" rtlCol="0" fromWordArt="0" anchor="b" anchorCtr="0" forceAA="0" compatLnSpc="1">
              <a:prstTxWarp prst="textNoShape">
                <a:avLst/>
              </a:prstTxWarp>
              <a:noAutofit/>
            </a:bodyPr>
            <a:lstStyle/>
            <a:p>
              <a:pPr algn="ctr"/>
              <a:endParaRPr lang="en-GB" sz="1400" b="1" dirty="0">
                <a:solidFill>
                  <a:schemeClr val="tx1"/>
                </a:solidFill>
                <a:sym typeface="Georgia" panose="02040502050405020303" pitchFamily="18" charset="0"/>
              </a:endParaRPr>
            </a:p>
          </p:txBody>
        </p:sp>
        <p:sp>
          <p:nvSpPr>
            <p:cNvPr id="164" name="Freeform 64">
              <a:extLst>
                <a:ext uri="{FF2B5EF4-FFF2-40B4-BE49-F238E27FC236}">
                  <a16:creationId xmlns:a16="http://schemas.microsoft.com/office/drawing/2014/main" id="{7E9EE805-D6DA-4364-B0C8-4E8D70AD669C}"/>
                </a:ext>
              </a:extLst>
            </p:cNvPr>
            <p:cNvSpPr/>
            <p:nvPr/>
          </p:nvSpPr>
          <p:spPr>
            <a:xfrm flipH="1">
              <a:off x="3124559" y="2802955"/>
              <a:ext cx="684569" cy="754293"/>
            </a:xfrm>
            <a:custGeom>
              <a:avLst/>
              <a:gdLst>
                <a:gd name="connsiteX0" fmla="*/ 1192696 w 3120887"/>
                <a:gd name="connsiteY0" fmla="*/ 3985592 h 3985592"/>
                <a:gd name="connsiteX1" fmla="*/ 3120887 w 3120887"/>
                <a:gd name="connsiteY1" fmla="*/ 3985592 h 3985592"/>
                <a:gd name="connsiteX2" fmla="*/ 3101009 w 3120887"/>
                <a:gd name="connsiteY2" fmla="*/ 2643809 h 3985592"/>
                <a:gd name="connsiteX3" fmla="*/ 2017644 w 3120887"/>
                <a:gd name="connsiteY3" fmla="*/ 0 h 3985592"/>
                <a:gd name="connsiteX4" fmla="*/ 308113 w 3120887"/>
                <a:gd name="connsiteY4" fmla="*/ 1570383 h 3985592"/>
                <a:gd name="connsiteX5" fmla="*/ 387626 w 3120887"/>
                <a:gd name="connsiteY5" fmla="*/ 1689653 h 3985592"/>
                <a:gd name="connsiteX6" fmla="*/ 0 w 3120887"/>
                <a:gd name="connsiteY6" fmla="*/ 2345635 h 3985592"/>
                <a:gd name="connsiteX7" fmla="*/ 268357 w 3120887"/>
                <a:gd name="connsiteY7" fmla="*/ 2474844 h 3985592"/>
                <a:gd name="connsiteX8" fmla="*/ 228600 w 3120887"/>
                <a:gd name="connsiteY8" fmla="*/ 2723322 h 3985592"/>
                <a:gd name="connsiteX9" fmla="*/ 377687 w 3120887"/>
                <a:gd name="connsiteY9" fmla="*/ 2753140 h 3985592"/>
                <a:gd name="connsiteX10" fmla="*/ 238539 w 3120887"/>
                <a:gd name="connsiteY10" fmla="*/ 2852531 h 3985592"/>
                <a:gd name="connsiteX11" fmla="*/ 377687 w 3120887"/>
                <a:gd name="connsiteY11" fmla="*/ 2991679 h 3985592"/>
                <a:gd name="connsiteX12" fmla="*/ 377687 w 3120887"/>
                <a:gd name="connsiteY12" fmla="*/ 3448879 h 3985592"/>
                <a:gd name="connsiteX13" fmla="*/ 1093304 w 3120887"/>
                <a:gd name="connsiteY13" fmla="*/ 3478696 h 3985592"/>
                <a:gd name="connsiteX14" fmla="*/ 1192696 w 3120887"/>
                <a:gd name="connsiteY14" fmla="*/ 3985592 h 3985592"/>
                <a:gd name="connsiteX0" fmla="*/ 1192696 w 3120887"/>
                <a:gd name="connsiteY0" fmla="*/ 3985592 h 3985592"/>
                <a:gd name="connsiteX1" fmla="*/ 3120887 w 3120887"/>
                <a:gd name="connsiteY1" fmla="*/ 3985592 h 3985592"/>
                <a:gd name="connsiteX2" fmla="*/ 3101009 w 3120887"/>
                <a:gd name="connsiteY2" fmla="*/ 2643809 h 3985592"/>
                <a:gd name="connsiteX3" fmla="*/ 2017644 w 3120887"/>
                <a:gd name="connsiteY3" fmla="*/ 0 h 3985592"/>
                <a:gd name="connsiteX4" fmla="*/ 308113 w 3120887"/>
                <a:gd name="connsiteY4" fmla="*/ 1570383 h 3985592"/>
                <a:gd name="connsiteX5" fmla="*/ 387626 w 3120887"/>
                <a:gd name="connsiteY5" fmla="*/ 1689653 h 3985592"/>
                <a:gd name="connsiteX6" fmla="*/ 0 w 3120887"/>
                <a:gd name="connsiteY6" fmla="*/ 2345635 h 3985592"/>
                <a:gd name="connsiteX7" fmla="*/ 268357 w 3120887"/>
                <a:gd name="connsiteY7" fmla="*/ 2474844 h 3985592"/>
                <a:gd name="connsiteX8" fmla="*/ 228600 w 3120887"/>
                <a:gd name="connsiteY8" fmla="*/ 2723322 h 3985592"/>
                <a:gd name="connsiteX9" fmla="*/ 377687 w 3120887"/>
                <a:gd name="connsiteY9" fmla="*/ 2753140 h 3985592"/>
                <a:gd name="connsiteX10" fmla="*/ 238539 w 3120887"/>
                <a:gd name="connsiteY10" fmla="*/ 2852531 h 3985592"/>
                <a:gd name="connsiteX11" fmla="*/ 377687 w 3120887"/>
                <a:gd name="connsiteY11" fmla="*/ 2991679 h 3985592"/>
                <a:gd name="connsiteX12" fmla="*/ 377687 w 3120887"/>
                <a:gd name="connsiteY12" fmla="*/ 3448879 h 3985592"/>
                <a:gd name="connsiteX13" fmla="*/ 1093304 w 3120887"/>
                <a:gd name="connsiteY13" fmla="*/ 3478696 h 3985592"/>
                <a:gd name="connsiteX14" fmla="*/ 1192696 w 3120887"/>
                <a:gd name="connsiteY14" fmla="*/ 3985592 h 3985592"/>
                <a:gd name="connsiteX0" fmla="*/ 1192696 w 3120887"/>
                <a:gd name="connsiteY0" fmla="*/ 3985592 h 3985592"/>
                <a:gd name="connsiteX1" fmla="*/ 3120887 w 3120887"/>
                <a:gd name="connsiteY1" fmla="*/ 3985592 h 3985592"/>
                <a:gd name="connsiteX2" fmla="*/ 3101009 w 3120887"/>
                <a:gd name="connsiteY2" fmla="*/ 2643809 h 3985592"/>
                <a:gd name="connsiteX3" fmla="*/ 2017644 w 3120887"/>
                <a:gd name="connsiteY3" fmla="*/ 0 h 3985592"/>
                <a:gd name="connsiteX4" fmla="*/ 308113 w 3120887"/>
                <a:gd name="connsiteY4" fmla="*/ 1570383 h 3985592"/>
                <a:gd name="connsiteX5" fmla="*/ 387626 w 3120887"/>
                <a:gd name="connsiteY5" fmla="*/ 1689653 h 3985592"/>
                <a:gd name="connsiteX6" fmla="*/ 0 w 3120887"/>
                <a:gd name="connsiteY6" fmla="*/ 2345635 h 3985592"/>
                <a:gd name="connsiteX7" fmla="*/ 268357 w 3120887"/>
                <a:gd name="connsiteY7" fmla="*/ 2474844 h 3985592"/>
                <a:gd name="connsiteX8" fmla="*/ 228600 w 3120887"/>
                <a:gd name="connsiteY8" fmla="*/ 2723322 h 3985592"/>
                <a:gd name="connsiteX9" fmla="*/ 377687 w 3120887"/>
                <a:gd name="connsiteY9" fmla="*/ 2753140 h 3985592"/>
                <a:gd name="connsiteX10" fmla="*/ 238539 w 3120887"/>
                <a:gd name="connsiteY10" fmla="*/ 2852531 h 3985592"/>
                <a:gd name="connsiteX11" fmla="*/ 377687 w 3120887"/>
                <a:gd name="connsiteY11" fmla="*/ 2991679 h 3985592"/>
                <a:gd name="connsiteX12" fmla="*/ 377687 w 3120887"/>
                <a:gd name="connsiteY12" fmla="*/ 3448879 h 3985592"/>
                <a:gd name="connsiteX13" fmla="*/ 1093304 w 3120887"/>
                <a:gd name="connsiteY13" fmla="*/ 3478696 h 3985592"/>
                <a:gd name="connsiteX14" fmla="*/ 1192696 w 3120887"/>
                <a:gd name="connsiteY14" fmla="*/ 3985592 h 3985592"/>
                <a:gd name="connsiteX0" fmla="*/ 1192696 w 3245277"/>
                <a:gd name="connsiteY0" fmla="*/ 3985592 h 3985592"/>
                <a:gd name="connsiteX1" fmla="*/ 3120887 w 3245277"/>
                <a:gd name="connsiteY1" fmla="*/ 3985592 h 3985592"/>
                <a:gd name="connsiteX2" fmla="*/ 3101009 w 3245277"/>
                <a:gd name="connsiteY2" fmla="*/ 2643809 h 3985592"/>
                <a:gd name="connsiteX3" fmla="*/ 2017644 w 3245277"/>
                <a:gd name="connsiteY3" fmla="*/ 0 h 3985592"/>
                <a:gd name="connsiteX4" fmla="*/ 308113 w 3245277"/>
                <a:gd name="connsiteY4" fmla="*/ 1570383 h 3985592"/>
                <a:gd name="connsiteX5" fmla="*/ 387626 w 3245277"/>
                <a:gd name="connsiteY5" fmla="*/ 1689653 h 3985592"/>
                <a:gd name="connsiteX6" fmla="*/ 0 w 3245277"/>
                <a:gd name="connsiteY6" fmla="*/ 2345635 h 3985592"/>
                <a:gd name="connsiteX7" fmla="*/ 268357 w 3245277"/>
                <a:gd name="connsiteY7" fmla="*/ 2474844 h 3985592"/>
                <a:gd name="connsiteX8" fmla="*/ 228600 w 3245277"/>
                <a:gd name="connsiteY8" fmla="*/ 2723322 h 3985592"/>
                <a:gd name="connsiteX9" fmla="*/ 377687 w 3245277"/>
                <a:gd name="connsiteY9" fmla="*/ 2753140 h 3985592"/>
                <a:gd name="connsiteX10" fmla="*/ 238539 w 3245277"/>
                <a:gd name="connsiteY10" fmla="*/ 2852531 h 3985592"/>
                <a:gd name="connsiteX11" fmla="*/ 377687 w 3245277"/>
                <a:gd name="connsiteY11" fmla="*/ 2991679 h 3985592"/>
                <a:gd name="connsiteX12" fmla="*/ 377687 w 3245277"/>
                <a:gd name="connsiteY12" fmla="*/ 3448879 h 3985592"/>
                <a:gd name="connsiteX13" fmla="*/ 1093304 w 3245277"/>
                <a:gd name="connsiteY13" fmla="*/ 3478696 h 3985592"/>
                <a:gd name="connsiteX14" fmla="*/ 1192696 w 3245277"/>
                <a:gd name="connsiteY14" fmla="*/ 3985592 h 3985592"/>
                <a:gd name="connsiteX0" fmla="*/ 1192696 w 3378764"/>
                <a:gd name="connsiteY0" fmla="*/ 3986018 h 3986018"/>
                <a:gd name="connsiteX1" fmla="*/ 3120887 w 3378764"/>
                <a:gd name="connsiteY1" fmla="*/ 3986018 h 3986018"/>
                <a:gd name="connsiteX2" fmla="*/ 3101009 w 3378764"/>
                <a:gd name="connsiteY2" fmla="*/ 2644235 h 3986018"/>
                <a:gd name="connsiteX3" fmla="*/ 2017644 w 3378764"/>
                <a:gd name="connsiteY3" fmla="*/ 426 h 3986018"/>
                <a:gd name="connsiteX4" fmla="*/ 308113 w 3378764"/>
                <a:gd name="connsiteY4" fmla="*/ 1570809 h 3986018"/>
                <a:gd name="connsiteX5" fmla="*/ 387626 w 3378764"/>
                <a:gd name="connsiteY5" fmla="*/ 1690079 h 3986018"/>
                <a:gd name="connsiteX6" fmla="*/ 0 w 3378764"/>
                <a:gd name="connsiteY6" fmla="*/ 2346061 h 3986018"/>
                <a:gd name="connsiteX7" fmla="*/ 268357 w 3378764"/>
                <a:gd name="connsiteY7" fmla="*/ 2475270 h 3986018"/>
                <a:gd name="connsiteX8" fmla="*/ 228600 w 3378764"/>
                <a:gd name="connsiteY8" fmla="*/ 2723748 h 3986018"/>
                <a:gd name="connsiteX9" fmla="*/ 377687 w 3378764"/>
                <a:gd name="connsiteY9" fmla="*/ 2753566 h 3986018"/>
                <a:gd name="connsiteX10" fmla="*/ 238539 w 3378764"/>
                <a:gd name="connsiteY10" fmla="*/ 2852957 h 3986018"/>
                <a:gd name="connsiteX11" fmla="*/ 377687 w 3378764"/>
                <a:gd name="connsiteY11" fmla="*/ 2992105 h 3986018"/>
                <a:gd name="connsiteX12" fmla="*/ 377687 w 3378764"/>
                <a:gd name="connsiteY12" fmla="*/ 3449305 h 3986018"/>
                <a:gd name="connsiteX13" fmla="*/ 1093304 w 3378764"/>
                <a:gd name="connsiteY13" fmla="*/ 3479122 h 3986018"/>
                <a:gd name="connsiteX14" fmla="*/ 1192696 w 3378764"/>
                <a:gd name="connsiteY14" fmla="*/ 3986018 h 3986018"/>
                <a:gd name="connsiteX0" fmla="*/ 1192696 w 3378764"/>
                <a:gd name="connsiteY0" fmla="*/ 3986337 h 3986337"/>
                <a:gd name="connsiteX1" fmla="*/ 3120887 w 3378764"/>
                <a:gd name="connsiteY1" fmla="*/ 3986337 h 3986337"/>
                <a:gd name="connsiteX2" fmla="*/ 3101009 w 3378764"/>
                <a:gd name="connsiteY2" fmla="*/ 2644554 h 3986337"/>
                <a:gd name="connsiteX3" fmla="*/ 2017644 w 3378764"/>
                <a:gd name="connsiteY3" fmla="*/ 745 h 3986337"/>
                <a:gd name="connsiteX4" fmla="*/ 308113 w 3378764"/>
                <a:gd name="connsiteY4" fmla="*/ 1571128 h 3986337"/>
                <a:gd name="connsiteX5" fmla="*/ 387626 w 3378764"/>
                <a:gd name="connsiteY5" fmla="*/ 1690398 h 3986337"/>
                <a:gd name="connsiteX6" fmla="*/ 0 w 3378764"/>
                <a:gd name="connsiteY6" fmla="*/ 2346380 h 3986337"/>
                <a:gd name="connsiteX7" fmla="*/ 268357 w 3378764"/>
                <a:gd name="connsiteY7" fmla="*/ 2475589 h 3986337"/>
                <a:gd name="connsiteX8" fmla="*/ 228600 w 3378764"/>
                <a:gd name="connsiteY8" fmla="*/ 2724067 h 3986337"/>
                <a:gd name="connsiteX9" fmla="*/ 377687 w 3378764"/>
                <a:gd name="connsiteY9" fmla="*/ 2753885 h 3986337"/>
                <a:gd name="connsiteX10" fmla="*/ 238539 w 3378764"/>
                <a:gd name="connsiteY10" fmla="*/ 2853276 h 3986337"/>
                <a:gd name="connsiteX11" fmla="*/ 377687 w 3378764"/>
                <a:gd name="connsiteY11" fmla="*/ 2992424 h 3986337"/>
                <a:gd name="connsiteX12" fmla="*/ 377687 w 3378764"/>
                <a:gd name="connsiteY12" fmla="*/ 3449624 h 3986337"/>
                <a:gd name="connsiteX13" fmla="*/ 1093304 w 3378764"/>
                <a:gd name="connsiteY13" fmla="*/ 3479441 h 3986337"/>
                <a:gd name="connsiteX14" fmla="*/ 1192696 w 3378764"/>
                <a:gd name="connsiteY14" fmla="*/ 3986337 h 3986337"/>
                <a:gd name="connsiteX0" fmla="*/ 1192696 w 3621511"/>
                <a:gd name="connsiteY0" fmla="*/ 3986337 h 3986337"/>
                <a:gd name="connsiteX1" fmla="*/ 3120887 w 3621511"/>
                <a:gd name="connsiteY1" fmla="*/ 3986337 h 3986337"/>
                <a:gd name="connsiteX2" fmla="*/ 3101009 w 3621511"/>
                <a:gd name="connsiteY2" fmla="*/ 2644554 h 3986337"/>
                <a:gd name="connsiteX3" fmla="*/ 2017644 w 3621511"/>
                <a:gd name="connsiteY3" fmla="*/ 745 h 3986337"/>
                <a:gd name="connsiteX4" fmla="*/ 308113 w 3621511"/>
                <a:gd name="connsiteY4" fmla="*/ 1571128 h 3986337"/>
                <a:gd name="connsiteX5" fmla="*/ 387626 w 3621511"/>
                <a:gd name="connsiteY5" fmla="*/ 1690398 h 3986337"/>
                <a:gd name="connsiteX6" fmla="*/ 0 w 3621511"/>
                <a:gd name="connsiteY6" fmla="*/ 2346380 h 3986337"/>
                <a:gd name="connsiteX7" fmla="*/ 268357 w 3621511"/>
                <a:gd name="connsiteY7" fmla="*/ 2475589 h 3986337"/>
                <a:gd name="connsiteX8" fmla="*/ 228600 w 3621511"/>
                <a:gd name="connsiteY8" fmla="*/ 2724067 h 3986337"/>
                <a:gd name="connsiteX9" fmla="*/ 377687 w 3621511"/>
                <a:gd name="connsiteY9" fmla="*/ 2753885 h 3986337"/>
                <a:gd name="connsiteX10" fmla="*/ 238539 w 3621511"/>
                <a:gd name="connsiteY10" fmla="*/ 2853276 h 3986337"/>
                <a:gd name="connsiteX11" fmla="*/ 377687 w 3621511"/>
                <a:gd name="connsiteY11" fmla="*/ 2992424 h 3986337"/>
                <a:gd name="connsiteX12" fmla="*/ 377687 w 3621511"/>
                <a:gd name="connsiteY12" fmla="*/ 3449624 h 3986337"/>
                <a:gd name="connsiteX13" fmla="*/ 1093304 w 3621511"/>
                <a:gd name="connsiteY13" fmla="*/ 3479441 h 3986337"/>
                <a:gd name="connsiteX14" fmla="*/ 1192696 w 3621511"/>
                <a:gd name="connsiteY14" fmla="*/ 3986337 h 3986337"/>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90263 h 3986202"/>
                <a:gd name="connsiteX6" fmla="*/ 0 w 3621511"/>
                <a:gd name="connsiteY6" fmla="*/ 2346245 h 3986202"/>
                <a:gd name="connsiteX7" fmla="*/ 268357 w 3621511"/>
                <a:gd name="connsiteY7" fmla="*/ 2475454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90263 h 3986202"/>
                <a:gd name="connsiteX6" fmla="*/ 0 w 3621511"/>
                <a:gd name="connsiteY6" fmla="*/ 2346245 h 3986202"/>
                <a:gd name="connsiteX7" fmla="*/ 268357 w 3621511"/>
                <a:gd name="connsiteY7" fmla="*/ 2475454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90263 h 3986202"/>
                <a:gd name="connsiteX6" fmla="*/ 0 w 3621511"/>
                <a:gd name="connsiteY6" fmla="*/ 2346245 h 3986202"/>
                <a:gd name="connsiteX7" fmla="*/ 268357 w 3621511"/>
                <a:gd name="connsiteY7" fmla="*/ 2475454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90263 h 3986202"/>
                <a:gd name="connsiteX6" fmla="*/ 0 w 3621511"/>
                <a:gd name="connsiteY6" fmla="*/ 2346245 h 3986202"/>
                <a:gd name="connsiteX7" fmla="*/ 268357 w 3621511"/>
                <a:gd name="connsiteY7" fmla="*/ 2475454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90263 h 3986202"/>
                <a:gd name="connsiteX6" fmla="*/ 0 w 3621511"/>
                <a:gd name="connsiteY6" fmla="*/ 2346245 h 3986202"/>
                <a:gd name="connsiteX7" fmla="*/ 268357 w 3621511"/>
                <a:gd name="connsiteY7" fmla="*/ 2475454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90263 h 3986202"/>
                <a:gd name="connsiteX6" fmla="*/ 0 w 3621511"/>
                <a:gd name="connsiteY6" fmla="*/ 2346245 h 3986202"/>
                <a:gd name="connsiteX7" fmla="*/ 268357 w 3621511"/>
                <a:gd name="connsiteY7" fmla="*/ 2475454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97151 w 3621511"/>
                <a:gd name="connsiteY5" fmla="*/ 1671213 h 3986202"/>
                <a:gd name="connsiteX6" fmla="*/ 0 w 3621511"/>
                <a:gd name="connsiteY6" fmla="*/ 2346245 h 3986202"/>
                <a:gd name="connsiteX7" fmla="*/ 268357 w 3621511"/>
                <a:gd name="connsiteY7" fmla="*/ 2475454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68357 w 3621511"/>
                <a:gd name="connsiteY7" fmla="*/ 2475454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4441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1511"/>
                <a:gd name="connsiteY0" fmla="*/ 3986202 h 3986202"/>
                <a:gd name="connsiteX1" fmla="*/ 3120887 w 3621511"/>
                <a:gd name="connsiteY1" fmla="*/ 3986202 h 3986202"/>
                <a:gd name="connsiteX2" fmla="*/ 3101009 w 3621511"/>
                <a:gd name="connsiteY2" fmla="*/ 2625369 h 3986202"/>
                <a:gd name="connsiteX3" fmla="*/ 2017644 w 3621511"/>
                <a:gd name="connsiteY3" fmla="*/ 610 h 3986202"/>
                <a:gd name="connsiteX4" fmla="*/ 308113 w 3621511"/>
                <a:gd name="connsiteY4" fmla="*/ 1570993 h 3986202"/>
                <a:gd name="connsiteX5" fmla="*/ 387626 w 3621511"/>
                <a:gd name="connsiteY5" fmla="*/ 1680738 h 3986202"/>
                <a:gd name="connsiteX6" fmla="*/ 0 w 3621511"/>
                <a:gd name="connsiteY6" fmla="*/ 2346245 h 3986202"/>
                <a:gd name="connsiteX7" fmla="*/ 258832 w 3621511"/>
                <a:gd name="connsiteY7" fmla="*/ 2489741 h 3986202"/>
                <a:gd name="connsiteX8" fmla="*/ 228600 w 3621511"/>
                <a:gd name="connsiteY8" fmla="*/ 2723932 h 3986202"/>
                <a:gd name="connsiteX9" fmla="*/ 377687 w 3621511"/>
                <a:gd name="connsiteY9" fmla="*/ 2753750 h 3986202"/>
                <a:gd name="connsiteX10" fmla="*/ 238539 w 3621511"/>
                <a:gd name="connsiteY10" fmla="*/ 2853141 h 3986202"/>
                <a:gd name="connsiteX11" fmla="*/ 377687 w 3621511"/>
                <a:gd name="connsiteY11" fmla="*/ 2992289 h 3986202"/>
                <a:gd name="connsiteX12" fmla="*/ 377687 w 3621511"/>
                <a:gd name="connsiteY12" fmla="*/ 3449489 h 3986202"/>
                <a:gd name="connsiteX13" fmla="*/ 1093304 w 3621511"/>
                <a:gd name="connsiteY13" fmla="*/ 3479306 h 3986202"/>
                <a:gd name="connsiteX14" fmla="*/ 1192696 w 3621511"/>
                <a:gd name="connsiteY14" fmla="*/ 3986202 h 3986202"/>
                <a:gd name="connsiteX0" fmla="*/ 1192696 w 3623627"/>
                <a:gd name="connsiteY0" fmla="*/ 3986202 h 3986202"/>
                <a:gd name="connsiteX1" fmla="*/ 3120887 w 3623627"/>
                <a:gd name="connsiteY1" fmla="*/ 3986202 h 3986202"/>
                <a:gd name="connsiteX2" fmla="*/ 3101009 w 3623627"/>
                <a:gd name="connsiteY2" fmla="*/ 2625369 h 3986202"/>
                <a:gd name="connsiteX3" fmla="*/ 2017644 w 3623627"/>
                <a:gd name="connsiteY3" fmla="*/ 610 h 3986202"/>
                <a:gd name="connsiteX4" fmla="*/ 308113 w 3623627"/>
                <a:gd name="connsiteY4" fmla="*/ 1570993 h 3986202"/>
                <a:gd name="connsiteX5" fmla="*/ 387626 w 3623627"/>
                <a:gd name="connsiteY5" fmla="*/ 1680738 h 3986202"/>
                <a:gd name="connsiteX6" fmla="*/ 0 w 3623627"/>
                <a:gd name="connsiteY6" fmla="*/ 2346245 h 3986202"/>
                <a:gd name="connsiteX7" fmla="*/ 258832 w 3623627"/>
                <a:gd name="connsiteY7" fmla="*/ 2489741 h 3986202"/>
                <a:gd name="connsiteX8" fmla="*/ 228600 w 3623627"/>
                <a:gd name="connsiteY8" fmla="*/ 2723932 h 3986202"/>
                <a:gd name="connsiteX9" fmla="*/ 377687 w 3623627"/>
                <a:gd name="connsiteY9" fmla="*/ 2753750 h 3986202"/>
                <a:gd name="connsiteX10" fmla="*/ 238539 w 3623627"/>
                <a:gd name="connsiteY10" fmla="*/ 2853141 h 3986202"/>
                <a:gd name="connsiteX11" fmla="*/ 377687 w 3623627"/>
                <a:gd name="connsiteY11" fmla="*/ 2992289 h 3986202"/>
                <a:gd name="connsiteX12" fmla="*/ 377687 w 3623627"/>
                <a:gd name="connsiteY12" fmla="*/ 3449489 h 3986202"/>
                <a:gd name="connsiteX13" fmla="*/ 1093304 w 3623627"/>
                <a:gd name="connsiteY13" fmla="*/ 3479306 h 3986202"/>
                <a:gd name="connsiteX14" fmla="*/ 1192696 w 3623627"/>
                <a:gd name="connsiteY14" fmla="*/ 3986202 h 3986202"/>
                <a:gd name="connsiteX0" fmla="*/ 1192696 w 3623627"/>
                <a:gd name="connsiteY0" fmla="*/ 3986202 h 3986202"/>
                <a:gd name="connsiteX1" fmla="*/ 3120887 w 3623627"/>
                <a:gd name="connsiteY1" fmla="*/ 3986202 h 3986202"/>
                <a:gd name="connsiteX2" fmla="*/ 3101009 w 3623627"/>
                <a:gd name="connsiteY2" fmla="*/ 2625369 h 3986202"/>
                <a:gd name="connsiteX3" fmla="*/ 2017644 w 3623627"/>
                <a:gd name="connsiteY3" fmla="*/ 610 h 3986202"/>
                <a:gd name="connsiteX4" fmla="*/ 308113 w 3623627"/>
                <a:gd name="connsiteY4" fmla="*/ 1570993 h 3986202"/>
                <a:gd name="connsiteX5" fmla="*/ 387626 w 3623627"/>
                <a:gd name="connsiteY5" fmla="*/ 1680738 h 3986202"/>
                <a:gd name="connsiteX6" fmla="*/ 0 w 3623627"/>
                <a:gd name="connsiteY6" fmla="*/ 2346245 h 3986202"/>
                <a:gd name="connsiteX7" fmla="*/ 258832 w 3623627"/>
                <a:gd name="connsiteY7" fmla="*/ 2489741 h 3986202"/>
                <a:gd name="connsiteX8" fmla="*/ 228600 w 3623627"/>
                <a:gd name="connsiteY8" fmla="*/ 2723932 h 3986202"/>
                <a:gd name="connsiteX9" fmla="*/ 377687 w 3623627"/>
                <a:gd name="connsiteY9" fmla="*/ 2753750 h 3986202"/>
                <a:gd name="connsiteX10" fmla="*/ 238539 w 3623627"/>
                <a:gd name="connsiteY10" fmla="*/ 2853141 h 3986202"/>
                <a:gd name="connsiteX11" fmla="*/ 377687 w 3623627"/>
                <a:gd name="connsiteY11" fmla="*/ 2992289 h 3986202"/>
                <a:gd name="connsiteX12" fmla="*/ 377687 w 3623627"/>
                <a:gd name="connsiteY12" fmla="*/ 3449489 h 3986202"/>
                <a:gd name="connsiteX13" fmla="*/ 1093304 w 3623627"/>
                <a:gd name="connsiteY13" fmla="*/ 3479306 h 3986202"/>
                <a:gd name="connsiteX14" fmla="*/ 1192696 w 3623627"/>
                <a:gd name="connsiteY14" fmla="*/ 3986202 h 3986202"/>
                <a:gd name="connsiteX0" fmla="*/ 1192696 w 3623627"/>
                <a:gd name="connsiteY0" fmla="*/ 3986202 h 3986202"/>
                <a:gd name="connsiteX1" fmla="*/ 3120887 w 3623627"/>
                <a:gd name="connsiteY1" fmla="*/ 3986202 h 3986202"/>
                <a:gd name="connsiteX2" fmla="*/ 3101009 w 3623627"/>
                <a:gd name="connsiteY2" fmla="*/ 2625369 h 3986202"/>
                <a:gd name="connsiteX3" fmla="*/ 2017644 w 3623627"/>
                <a:gd name="connsiteY3" fmla="*/ 610 h 3986202"/>
                <a:gd name="connsiteX4" fmla="*/ 308113 w 3623627"/>
                <a:gd name="connsiteY4" fmla="*/ 1570993 h 3986202"/>
                <a:gd name="connsiteX5" fmla="*/ 387626 w 3623627"/>
                <a:gd name="connsiteY5" fmla="*/ 1680738 h 3986202"/>
                <a:gd name="connsiteX6" fmla="*/ 0 w 3623627"/>
                <a:gd name="connsiteY6" fmla="*/ 2346245 h 3986202"/>
                <a:gd name="connsiteX7" fmla="*/ 258832 w 3623627"/>
                <a:gd name="connsiteY7" fmla="*/ 2489741 h 3986202"/>
                <a:gd name="connsiteX8" fmla="*/ 228600 w 3623627"/>
                <a:gd name="connsiteY8" fmla="*/ 2723932 h 3986202"/>
                <a:gd name="connsiteX9" fmla="*/ 377687 w 3623627"/>
                <a:gd name="connsiteY9" fmla="*/ 2753750 h 3986202"/>
                <a:gd name="connsiteX10" fmla="*/ 238539 w 3623627"/>
                <a:gd name="connsiteY10" fmla="*/ 2853141 h 3986202"/>
                <a:gd name="connsiteX11" fmla="*/ 377687 w 3623627"/>
                <a:gd name="connsiteY11" fmla="*/ 2992289 h 3986202"/>
                <a:gd name="connsiteX12" fmla="*/ 377687 w 3623627"/>
                <a:gd name="connsiteY12" fmla="*/ 3449489 h 3986202"/>
                <a:gd name="connsiteX13" fmla="*/ 1093304 w 3623627"/>
                <a:gd name="connsiteY13" fmla="*/ 3479306 h 3986202"/>
                <a:gd name="connsiteX14" fmla="*/ 1192696 w 3623627"/>
                <a:gd name="connsiteY14" fmla="*/ 3986202 h 3986202"/>
                <a:gd name="connsiteX0" fmla="*/ 1192696 w 3623627"/>
                <a:gd name="connsiteY0" fmla="*/ 3986202 h 3986202"/>
                <a:gd name="connsiteX1" fmla="*/ 3120887 w 3623627"/>
                <a:gd name="connsiteY1" fmla="*/ 3986202 h 3986202"/>
                <a:gd name="connsiteX2" fmla="*/ 3101009 w 3623627"/>
                <a:gd name="connsiteY2" fmla="*/ 2625369 h 3986202"/>
                <a:gd name="connsiteX3" fmla="*/ 2017644 w 3623627"/>
                <a:gd name="connsiteY3" fmla="*/ 610 h 3986202"/>
                <a:gd name="connsiteX4" fmla="*/ 308113 w 3623627"/>
                <a:gd name="connsiteY4" fmla="*/ 1570993 h 3986202"/>
                <a:gd name="connsiteX5" fmla="*/ 387626 w 3623627"/>
                <a:gd name="connsiteY5" fmla="*/ 1680738 h 3986202"/>
                <a:gd name="connsiteX6" fmla="*/ 0 w 3623627"/>
                <a:gd name="connsiteY6" fmla="*/ 2346245 h 3986202"/>
                <a:gd name="connsiteX7" fmla="*/ 258832 w 3623627"/>
                <a:gd name="connsiteY7" fmla="*/ 2489741 h 3986202"/>
                <a:gd name="connsiteX8" fmla="*/ 228600 w 3623627"/>
                <a:gd name="connsiteY8" fmla="*/ 2723932 h 3986202"/>
                <a:gd name="connsiteX9" fmla="*/ 377687 w 3623627"/>
                <a:gd name="connsiteY9" fmla="*/ 2753750 h 3986202"/>
                <a:gd name="connsiteX10" fmla="*/ 238539 w 3623627"/>
                <a:gd name="connsiteY10" fmla="*/ 2853141 h 3986202"/>
                <a:gd name="connsiteX11" fmla="*/ 377687 w 3623627"/>
                <a:gd name="connsiteY11" fmla="*/ 2992289 h 3986202"/>
                <a:gd name="connsiteX12" fmla="*/ 377687 w 3623627"/>
                <a:gd name="connsiteY12" fmla="*/ 3449489 h 3986202"/>
                <a:gd name="connsiteX13" fmla="*/ 1093304 w 3623627"/>
                <a:gd name="connsiteY13" fmla="*/ 3479306 h 3986202"/>
                <a:gd name="connsiteX14" fmla="*/ 1192696 w 3623627"/>
                <a:gd name="connsiteY14" fmla="*/ 3986202 h 3986202"/>
                <a:gd name="connsiteX0" fmla="*/ 1192696 w 3645207"/>
                <a:gd name="connsiteY0" fmla="*/ 3986202 h 3986202"/>
                <a:gd name="connsiteX1" fmla="*/ 3120887 w 3645207"/>
                <a:gd name="connsiteY1" fmla="*/ 3986202 h 3986202"/>
                <a:gd name="connsiteX2" fmla="*/ 3129584 w 3645207"/>
                <a:gd name="connsiteY2" fmla="*/ 2577744 h 3986202"/>
                <a:gd name="connsiteX3" fmla="*/ 2017644 w 3645207"/>
                <a:gd name="connsiteY3" fmla="*/ 610 h 3986202"/>
                <a:gd name="connsiteX4" fmla="*/ 308113 w 3645207"/>
                <a:gd name="connsiteY4" fmla="*/ 1570993 h 3986202"/>
                <a:gd name="connsiteX5" fmla="*/ 387626 w 3645207"/>
                <a:gd name="connsiteY5" fmla="*/ 1680738 h 3986202"/>
                <a:gd name="connsiteX6" fmla="*/ 0 w 3645207"/>
                <a:gd name="connsiteY6" fmla="*/ 2346245 h 3986202"/>
                <a:gd name="connsiteX7" fmla="*/ 258832 w 3645207"/>
                <a:gd name="connsiteY7" fmla="*/ 2489741 h 3986202"/>
                <a:gd name="connsiteX8" fmla="*/ 228600 w 3645207"/>
                <a:gd name="connsiteY8" fmla="*/ 2723932 h 3986202"/>
                <a:gd name="connsiteX9" fmla="*/ 377687 w 3645207"/>
                <a:gd name="connsiteY9" fmla="*/ 2753750 h 3986202"/>
                <a:gd name="connsiteX10" fmla="*/ 238539 w 3645207"/>
                <a:gd name="connsiteY10" fmla="*/ 2853141 h 3986202"/>
                <a:gd name="connsiteX11" fmla="*/ 377687 w 3645207"/>
                <a:gd name="connsiteY11" fmla="*/ 2992289 h 3986202"/>
                <a:gd name="connsiteX12" fmla="*/ 377687 w 3645207"/>
                <a:gd name="connsiteY12" fmla="*/ 3449489 h 3986202"/>
                <a:gd name="connsiteX13" fmla="*/ 1093304 w 3645207"/>
                <a:gd name="connsiteY13" fmla="*/ 3479306 h 3986202"/>
                <a:gd name="connsiteX14" fmla="*/ 1192696 w 3645207"/>
                <a:gd name="connsiteY14" fmla="*/ 3986202 h 3986202"/>
                <a:gd name="connsiteX0" fmla="*/ 1192696 w 3645207"/>
                <a:gd name="connsiteY0" fmla="*/ 3986202 h 3986202"/>
                <a:gd name="connsiteX1" fmla="*/ 3120887 w 3645207"/>
                <a:gd name="connsiteY1" fmla="*/ 3986202 h 3986202"/>
                <a:gd name="connsiteX2" fmla="*/ 3129584 w 3645207"/>
                <a:gd name="connsiteY2" fmla="*/ 2577744 h 3986202"/>
                <a:gd name="connsiteX3" fmla="*/ 2017644 w 3645207"/>
                <a:gd name="connsiteY3" fmla="*/ 610 h 3986202"/>
                <a:gd name="connsiteX4" fmla="*/ 308113 w 3645207"/>
                <a:gd name="connsiteY4" fmla="*/ 1570993 h 3986202"/>
                <a:gd name="connsiteX5" fmla="*/ 387626 w 3645207"/>
                <a:gd name="connsiteY5" fmla="*/ 1680738 h 3986202"/>
                <a:gd name="connsiteX6" fmla="*/ 0 w 3645207"/>
                <a:gd name="connsiteY6" fmla="*/ 2346245 h 3986202"/>
                <a:gd name="connsiteX7" fmla="*/ 258832 w 3645207"/>
                <a:gd name="connsiteY7" fmla="*/ 2489741 h 3986202"/>
                <a:gd name="connsiteX8" fmla="*/ 228600 w 3645207"/>
                <a:gd name="connsiteY8" fmla="*/ 2723932 h 3986202"/>
                <a:gd name="connsiteX9" fmla="*/ 377687 w 3645207"/>
                <a:gd name="connsiteY9" fmla="*/ 2753750 h 3986202"/>
                <a:gd name="connsiteX10" fmla="*/ 238539 w 3645207"/>
                <a:gd name="connsiteY10" fmla="*/ 2853141 h 3986202"/>
                <a:gd name="connsiteX11" fmla="*/ 377687 w 3645207"/>
                <a:gd name="connsiteY11" fmla="*/ 2992289 h 3986202"/>
                <a:gd name="connsiteX12" fmla="*/ 377687 w 3645207"/>
                <a:gd name="connsiteY12" fmla="*/ 3449489 h 3986202"/>
                <a:gd name="connsiteX13" fmla="*/ 1093304 w 3645207"/>
                <a:gd name="connsiteY13" fmla="*/ 3479306 h 3986202"/>
                <a:gd name="connsiteX14" fmla="*/ 1192696 w 3645207"/>
                <a:gd name="connsiteY14" fmla="*/ 3986202 h 3986202"/>
                <a:gd name="connsiteX0" fmla="*/ 1192696 w 3645207"/>
                <a:gd name="connsiteY0" fmla="*/ 3986202 h 3986202"/>
                <a:gd name="connsiteX1" fmla="*/ 3120887 w 3645207"/>
                <a:gd name="connsiteY1" fmla="*/ 3986202 h 3986202"/>
                <a:gd name="connsiteX2" fmla="*/ 3129584 w 3645207"/>
                <a:gd name="connsiteY2" fmla="*/ 2577744 h 3986202"/>
                <a:gd name="connsiteX3" fmla="*/ 2017644 w 3645207"/>
                <a:gd name="connsiteY3" fmla="*/ 610 h 3986202"/>
                <a:gd name="connsiteX4" fmla="*/ 308113 w 3645207"/>
                <a:gd name="connsiteY4" fmla="*/ 1570993 h 3986202"/>
                <a:gd name="connsiteX5" fmla="*/ 387626 w 3645207"/>
                <a:gd name="connsiteY5" fmla="*/ 1680738 h 3986202"/>
                <a:gd name="connsiteX6" fmla="*/ 0 w 3645207"/>
                <a:gd name="connsiteY6" fmla="*/ 2346245 h 3986202"/>
                <a:gd name="connsiteX7" fmla="*/ 258832 w 3645207"/>
                <a:gd name="connsiteY7" fmla="*/ 2489741 h 3986202"/>
                <a:gd name="connsiteX8" fmla="*/ 228600 w 3645207"/>
                <a:gd name="connsiteY8" fmla="*/ 2723932 h 3986202"/>
                <a:gd name="connsiteX9" fmla="*/ 377687 w 3645207"/>
                <a:gd name="connsiteY9" fmla="*/ 2753750 h 3986202"/>
                <a:gd name="connsiteX10" fmla="*/ 238539 w 3645207"/>
                <a:gd name="connsiteY10" fmla="*/ 2853141 h 3986202"/>
                <a:gd name="connsiteX11" fmla="*/ 377687 w 3645207"/>
                <a:gd name="connsiteY11" fmla="*/ 2992289 h 3986202"/>
                <a:gd name="connsiteX12" fmla="*/ 377687 w 3645207"/>
                <a:gd name="connsiteY12" fmla="*/ 3449489 h 3986202"/>
                <a:gd name="connsiteX13" fmla="*/ 1093304 w 3645207"/>
                <a:gd name="connsiteY13" fmla="*/ 3479306 h 3986202"/>
                <a:gd name="connsiteX14" fmla="*/ 1192696 w 3645207"/>
                <a:gd name="connsiteY14" fmla="*/ 3986202 h 3986202"/>
                <a:gd name="connsiteX0" fmla="*/ 1192696 w 3617724"/>
                <a:gd name="connsiteY0" fmla="*/ 3986202 h 3986202"/>
                <a:gd name="connsiteX1" fmla="*/ 3120887 w 3617724"/>
                <a:gd name="connsiteY1" fmla="*/ 3986202 h 3986202"/>
                <a:gd name="connsiteX2" fmla="*/ 3129584 w 3617724"/>
                <a:gd name="connsiteY2" fmla="*/ 2577744 h 3986202"/>
                <a:gd name="connsiteX3" fmla="*/ 2017644 w 3617724"/>
                <a:gd name="connsiteY3" fmla="*/ 610 h 3986202"/>
                <a:gd name="connsiteX4" fmla="*/ 308113 w 3617724"/>
                <a:gd name="connsiteY4" fmla="*/ 1570993 h 3986202"/>
                <a:gd name="connsiteX5" fmla="*/ 387626 w 3617724"/>
                <a:gd name="connsiteY5" fmla="*/ 1680738 h 3986202"/>
                <a:gd name="connsiteX6" fmla="*/ 0 w 3617724"/>
                <a:gd name="connsiteY6" fmla="*/ 2346245 h 3986202"/>
                <a:gd name="connsiteX7" fmla="*/ 258832 w 3617724"/>
                <a:gd name="connsiteY7" fmla="*/ 2489741 h 3986202"/>
                <a:gd name="connsiteX8" fmla="*/ 228600 w 3617724"/>
                <a:gd name="connsiteY8" fmla="*/ 2723932 h 3986202"/>
                <a:gd name="connsiteX9" fmla="*/ 377687 w 3617724"/>
                <a:gd name="connsiteY9" fmla="*/ 2753750 h 3986202"/>
                <a:gd name="connsiteX10" fmla="*/ 238539 w 3617724"/>
                <a:gd name="connsiteY10" fmla="*/ 2853141 h 3986202"/>
                <a:gd name="connsiteX11" fmla="*/ 377687 w 3617724"/>
                <a:gd name="connsiteY11" fmla="*/ 2992289 h 3986202"/>
                <a:gd name="connsiteX12" fmla="*/ 377687 w 3617724"/>
                <a:gd name="connsiteY12" fmla="*/ 3449489 h 3986202"/>
                <a:gd name="connsiteX13" fmla="*/ 1093304 w 3617724"/>
                <a:gd name="connsiteY13" fmla="*/ 3479306 h 3986202"/>
                <a:gd name="connsiteX14" fmla="*/ 1192696 w 3617724"/>
                <a:gd name="connsiteY14" fmla="*/ 3986202 h 398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17724" h="3986202">
                  <a:moveTo>
                    <a:pt x="1192696" y="3986202"/>
                  </a:moveTo>
                  <a:lnTo>
                    <a:pt x="3120887" y="3986202"/>
                  </a:lnTo>
                  <a:cubicBezTo>
                    <a:pt x="2736367" y="3232898"/>
                    <a:pt x="3023152" y="2677551"/>
                    <a:pt x="3129584" y="2577744"/>
                  </a:cubicBezTo>
                  <a:cubicBezTo>
                    <a:pt x="4192243" y="1433087"/>
                    <a:pt x="3382618" y="-32520"/>
                    <a:pt x="2017644" y="610"/>
                  </a:cubicBezTo>
                  <a:cubicBezTo>
                    <a:pt x="503583" y="-32521"/>
                    <a:pt x="331305" y="1296010"/>
                    <a:pt x="308113" y="1570993"/>
                  </a:cubicBezTo>
                  <a:cubicBezTo>
                    <a:pt x="315567" y="1634563"/>
                    <a:pt x="361122" y="1640981"/>
                    <a:pt x="387626" y="1680738"/>
                  </a:cubicBezTo>
                  <a:cubicBezTo>
                    <a:pt x="363192" y="1732712"/>
                    <a:pt x="5384" y="2175209"/>
                    <a:pt x="0" y="2346245"/>
                  </a:cubicBezTo>
                  <a:cubicBezTo>
                    <a:pt x="18015" y="2422652"/>
                    <a:pt x="217005" y="2437146"/>
                    <a:pt x="258832" y="2489741"/>
                  </a:cubicBezTo>
                  <a:cubicBezTo>
                    <a:pt x="258280" y="2534468"/>
                    <a:pt x="191052" y="2660155"/>
                    <a:pt x="228600" y="2723932"/>
                  </a:cubicBezTo>
                  <a:cubicBezTo>
                    <a:pt x="283059" y="2748159"/>
                    <a:pt x="327991" y="2743811"/>
                    <a:pt x="377687" y="2753750"/>
                  </a:cubicBezTo>
                  <a:cubicBezTo>
                    <a:pt x="331304" y="2786880"/>
                    <a:pt x="237826" y="2805101"/>
                    <a:pt x="238539" y="2853141"/>
                  </a:cubicBezTo>
                  <a:cubicBezTo>
                    <a:pt x="239428" y="2913063"/>
                    <a:pt x="364642" y="2945906"/>
                    <a:pt x="377687" y="2992289"/>
                  </a:cubicBezTo>
                  <a:cubicBezTo>
                    <a:pt x="244337" y="3273277"/>
                    <a:pt x="306250" y="3382815"/>
                    <a:pt x="377687" y="3449489"/>
                  </a:cubicBezTo>
                  <a:cubicBezTo>
                    <a:pt x="554314" y="3616590"/>
                    <a:pt x="1016690" y="3407455"/>
                    <a:pt x="1093304" y="3479306"/>
                  </a:cubicBezTo>
                  <a:cubicBezTo>
                    <a:pt x="1178823" y="3595883"/>
                    <a:pt x="1159565" y="3817237"/>
                    <a:pt x="1192696" y="3986202"/>
                  </a:cubicBez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600" b="1" dirty="0">
                <a:solidFill>
                  <a:schemeClr val="tx1"/>
                </a:solidFill>
                <a:sym typeface="Georgia" panose="02040502050405020303" pitchFamily="18" charset="0"/>
              </a:endParaRPr>
            </a:p>
          </p:txBody>
        </p:sp>
        <p:sp>
          <p:nvSpPr>
            <p:cNvPr id="165" name="Freeform 65">
              <a:extLst>
                <a:ext uri="{FF2B5EF4-FFF2-40B4-BE49-F238E27FC236}">
                  <a16:creationId xmlns:a16="http://schemas.microsoft.com/office/drawing/2014/main" id="{839BFE0C-6AFD-4DAD-B7E7-AD75E9E6F091}"/>
                </a:ext>
              </a:extLst>
            </p:cNvPr>
            <p:cNvSpPr>
              <a:spLocks noChangeAspect="1"/>
            </p:cNvSpPr>
            <p:nvPr/>
          </p:nvSpPr>
          <p:spPr>
            <a:xfrm rot="180000">
              <a:off x="3351801" y="2932518"/>
              <a:ext cx="165540" cy="557628"/>
            </a:xfrm>
            <a:custGeom>
              <a:avLst/>
              <a:gdLst>
                <a:gd name="connsiteX0" fmla="*/ 55223 w 72112"/>
                <a:gd name="connsiteY0" fmla="*/ 0 h 242912"/>
                <a:gd name="connsiteX1" fmla="*/ 35054 w 72112"/>
                <a:gd name="connsiteY1" fmla="*/ 77448 h 242912"/>
                <a:gd name="connsiteX2" fmla="*/ 72112 w 72112"/>
                <a:gd name="connsiteY2" fmla="*/ 76497 h 242912"/>
                <a:gd name="connsiteX3" fmla="*/ 15524 w 72112"/>
                <a:gd name="connsiteY3" fmla="*/ 242912 h 242912"/>
                <a:gd name="connsiteX4" fmla="*/ 30547 w 72112"/>
                <a:gd name="connsiteY4" fmla="*/ 125946 h 242912"/>
                <a:gd name="connsiteX5" fmla="*/ 0 w 72112"/>
                <a:gd name="connsiteY5" fmla="*/ 125946 h 242912"/>
                <a:gd name="connsiteX6" fmla="*/ 20979 w 72112"/>
                <a:gd name="connsiteY6" fmla="*/ 4659 h 242912"/>
                <a:gd name="connsiteX7" fmla="*/ 34696 w 72112"/>
                <a:gd name="connsiteY7" fmla="*/ 5783 h 24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112" h="242912">
                  <a:moveTo>
                    <a:pt x="55223" y="0"/>
                  </a:moveTo>
                  <a:lnTo>
                    <a:pt x="35054" y="77448"/>
                  </a:lnTo>
                  <a:lnTo>
                    <a:pt x="72112" y="76497"/>
                  </a:lnTo>
                  <a:lnTo>
                    <a:pt x="15524" y="242912"/>
                  </a:lnTo>
                  <a:lnTo>
                    <a:pt x="30547" y="125946"/>
                  </a:lnTo>
                  <a:lnTo>
                    <a:pt x="0" y="125946"/>
                  </a:lnTo>
                  <a:lnTo>
                    <a:pt x="20979" y="4659"/>
                  </a:lnTo>
                  <a:lnTo>
                    <a:pt x="34696" y="5783"/>
                  </a:ln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600" b="1" dirty="0">
                <a:solidFill>
                  <a:schemeClr val="tx1"/>
                </a:solidFill>
                <a:sym typeface="Georgia" panose="02040502050405020303" pitchFamily="18" charset="0"/>
              </a:endParaRPr>
            </a:p>
          </p:txBody>
        </p:sp>
        <p:sp>
          <p:nvSpPr>
            <p:cNvPr id="167" name="Rectangle: Rounded Corners 166">
              <a:extLst>
                <a:ext uri="{FF2B5EF4-FFF2-40B4-BE49-F238E27FC236}">
                  <a16:creationId xmlns:a16="http://schemas.microsoft.com/office/drawing/2014/main" id="{AE2212A8-0104-4F86-ABDA-736F0FDCCE5C}"/>
                </a:ext>
              </a:extLst>
            </p:cNvPr>
            <p:cNvSpPr/>
            <p:nvPr/>
          </p:nvSpPr>
          <p:spPr>
            <a:xfrm>
              <a:off x="669965" y="2559969"/>
              <a:ext cx="1587438" cy="1587438"/>
            </a:xfrm>
            <a:prstGeom prst="roundRect">
              <a:avLst>
                <a:gd name="adj" fmla="val 32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lgn="ctr"/>
              <a:r>
                <a:rPr lang="en-GB" sz="1400" b="1" dirty="0">
                  <a:solidFill>
                    <a:schemeClr val="tx1"/>
                  </a:solidFill>
                  <a:sym typeface="Georgia" panose="02040502050405020303" pitchFamily="18" charset="0"/>
                </a:rPr>
                <a:t>Compromise effect</a:t>
              </a:r>
            </a:p>
          </p:txBody>
        </p:sp>
        <p:sp>
          <p:nvSpPr>
            <p:cNvPr id="168" name="Rectangle 167">
              <a:extLst>
                <a:ext uri="{FF2B5EF4-FFF2-40B4-BE49-F238E27FC236}">
                  <a16:creationId xmlns:a16="http://schemas.microsoft.com/office/drawing/2014/main" id="{0FF1C496-CD37-4C79-893F-D44CCA8B8923}"/>
                </a:ext>
              </a:extLst>
            </p:cNvPr>
            <p:cNvSpPr/>
            <p:nvPr/>
          </p:nvSpPr>
          <p:spPr>
            <a:xfrm>
              <a:off x="744433" y="2559969"/>
              <a:ext cx="1479513" cy="147951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26992" numCol="1" spcCol="0" rtlCol="0" fromWordArt="0" anchor="b" anchorCtr="0" forceAA="0" compatLnSpc="1">
              <a:prstTxWarp prst="textNoShape">
                <a:avLst/>
              </a:prstTxWarp>
              <a:noAutofit/>
            </a:bodyPr>
            <a:lstStyle/>
            <a:p>
              <a:pPr algn="ctr"/>
              <a:endParaRPr lang="en-GB" sz="1400" b="1" dirty="0">
                <a:solidFill>
                  <a:schemeClr val="tx1"/>
                </a:solidFill>
                <a:sym typeface="Georgia" panose="02040502050405020303" pitchFamily="18" charset="0"/>
              </a:endParaRPr>
            </a:p>
          </p:txBody>
        </p:sp>
        <p:sp>
          <p:nvSpPr>
            <p:cNvPr id="169" name="Freeform 51">
              <a:extLst>
                <a:ext uri="{FF2B5EF4-FFF2-40B4-BE49-F238E27FC236}">
                  <a16:creationId xmlns:a16="http://schemas.microsoft.com/office/drawing/2014/main" id="{BC3AF72C-FB87-40D8-8146-3A3577807FBD}"/>
                </a:ext>
              </a:extLst>
            </p:cNvPr>
            <p:cNvSpPr>
              <a:spLocks noEditPoints="1"/>
            </p:cNvSpPr>
            <p:nvPr/>
          </p:nvSpPr>
          <p:spPr bwMode="auto">
            <a:xfrm>
              <a:off x="1034575" y="2747711"/>
              <a:ext cx="872275" cy="759300"/>
            </a:xfrm>
            <a:custGeom>
              <a:avLst/>
              <a:gdLst>
                <a:gd name="T0" fmla="*/ 829 w 1371"/>
                <a:gd name="T1" fmla="*/ 285 h 1200"/>
                <a:gd name="T2" fmla="*/ 829 w 1371"/>
                <a:gd name="T3" fmla="*/ 0 h 1200"/>
                <a:gd name="T4" fmla="*/ 543 w 1371"/>
                <a:gd name="T5" fmla="*/ 0 h 1200"/>
                <a:gd name="T6" fmla="*/ 543 w 1371"/>
                <a:gd name="T7" fmla="*/ 285 h 1200"/>
                <a:gd name="T8" fmla="*/ 343 w 1371"/>
                <a:gd name="T9" fmla="*/ 285 h 1200"/>
                <a:gd name="T10" fmla="*/ 686 w 1371"/>
                <a:gd name="T11" fmla="*/ 628 h 1200"/>
                <a:gd name="T12" fmla="*/ 1029 w 1371"/>
                <a:gd name="T13" fmla="*/ 285 h 1200"/>
                <a:gd name="T14" fmla="*/ 829 w 1371"/>
                <a:gd name="T15" fmla="*/ 285 h 1200"/>
                <a:gd name="T16" fmla="*/ 28 w 1371"/>
                <a:gd name="T17" fmla="*/ 742 h 1200"/>
                <a:gd name="T18" fmla="*/ 28 w 1371"/>
                <a:gd name="T19" fmla="*/ 1114 h 1200"/>
                <a:gd name="T20" fmla="*/ 429 w 1371"/>
                <a:gd name="T21" fmla="*/ 1114 h 1200"/>
                <a:gd name="T22" fmla="*/ 429 w 1371"/>
                <a:gd name="T23" fmla="*/ 742 h 1200"/>
                <a:gd name="T24" fmla="*/ 229 w 1371"/>
                <a:gd name="T25" fmla="*/ 742 h 1200"/>
                <a:gd name="T26" fmla="*/ 28 w 1371"/>
                <a:gd name="T27" fmla="*/ 742 h 1200"/>
                <a:gd name="T28" fmla="*/ 314 w 1371"/>
                <a:gd name="T29" fmla="*/ 805 h 1200"/>
                <a:gd name="T30" fmla="*/ 292 w 1371"/>
                <a:gd name="T31" fmla="*/ 828 h 1200"/>
                <a:gd name="T32" fmla="*/ 166 w 1371"/>
                <a:gd name="T33" fmla="*/ 828 h 1200"/>
                <a:gd name="T34" fmla="*/ 143 w 1371"/>
                <a:gd name="T35" fmla="*/ 805 h 1200"/>
                <a:gd name="T36" fmla="*/ 143 w 1371"/>
                <a:gd name="T37" fmla="*/ 805 h 1200"/>
                <a:gd name="T38" fmla="*/ 166 w 1371"/>
                <a:gd name="T39" fmla="*/ 783 h 1200"/>
                <a:gd name="T40" fmla="*/ 292 w 1371"/>
                <a:gd name="T41" fmla="*/ 783 h 1200"/>
                <a:gd name="T42" fmla="*/ 314 w 1371"/>
                <a:gd name="T43" fmla="*/ 805 h 1200"/>
                <a:gd name="T44" fmla="*/ 486 w 1371"/>
                <a:gd name="T45" fmla="*/ 742 h 1200"/>
                <a:gd name="T46" fmla="*/ 486 w 1371"/>
                <a:gd name="T47" fmla="*/ 1114 h 1200"/>
                <a:gd name="T48" fmla="*/ 886 w 1371"/>
                <a:gd name="T49" fmla="*/ 1114 h 1200"/>
                <a:gd name="T50" fmla="*/ 886 w 1371"/>
                <a:gd name="T51" fmla="*/ 742 h 1200"/>
                <a:gd name="T52" fmla="*/ 686 w 1371"/>
                <a:gd name="T53" fmla="*/ 742 h 1200"/>
                <a:gd name="T54" fmla="*/ 486 w 1371"/>
                <a:gd name="T55" fmla="*/ 742 h 1200"/>
                <a:gd name="T56" fmla="*/ 771 w 1371"/>
                <a:gd name="T57" fmla="*/ 805 h 1200"/>
                <a:gd name="T58" fmla="*/ 749 w 1371"/>
                <a:gd name="T59" fmla="*/ 828 h 1200"/>
                <a:gd name="T60" fmla="*/ 623 w 1371"/>
                <a:gd name="T61" fmla="*/ 828 h 1200"/>
                <a:gd name="T62" fmla="*/ 600 w 1371"/>
                <a:gd name="T63" fmla="*/ 805 h 1200"/>
                <a:gd name="T64" fmla="*/ 600 w 1371"/>
                <a:gd name="T65" fmla="*/ 805 h 1200"/>
                <a:gd name="T66" fmla="*/ 623 w 1371"/>
                <a:gd name="T67" fmla="*/ 783 h 1200"/>
                <a:gd name="T68" fmla="*/ 749 w 1371"/>
                <a:gd name="T69" fmla="*/ 783 h 1200"/>
                <a:gd name="T70" fmla="*/ 771 w 1371"/>
                <a:gd name="T71" fmla="*/ 805 h 1200"/>
                <a:gd name="T72" fmla="*/ 943 w 1371"/>
                <a:gd name="T73" fmla="*/ 742 h 1200"/>
                <a:gd name="T74" fmla="*/ 943 w 1371"/>
                <a:gd name="T75" fmla="*/ 1114 h 1200"/>
                <a:gd name="T76" fmla="*/ 1343 w 1371"/>
                <a:gd name="T77" fmla="*/ 1114 h 1200"/>
                <a:gd name="T78" fmla="*/ 1343 w 1371"/>
                <a:gd name="T79" fmla="*/ 742 h 1200"/>
                <a:gd name="T80" fmla="*/ 1143 w 1371"/>
                <a:gd name="T81" fmla="*/ 742 h 1200"/>
                <a:gd name="T82" fmla="*/ 943 w 1371"/>
                <a:gd name="T83" fmla="*/ 742 h 1200"/>
                <a:gd name="T84" fmla="*/ 1228 w 1371"/>
                <a:gd name="T85" fmla="*/ 806 h 1200"/>
                <a:gd name="T86" fmla="*/ 1206 w 1371"/>
                <a:gd name="T87" fmla="*/ 828 h 1200"/>
                <a:gd name="T88" fmla="*/ 1080 w 1371"/>
                <a:gd name="T89" fmla="*/ 828 h 1200"/>
                <a:gd name="T90" fmla="*/ 1057 w 1371"/>
                <a:gd name="T91" fmla="*/ 806 h 1200"/>
                <a:gd name="T92" fmla="*/ 1057 w 1371"/>
                <a:gd name="T93" fmla="*/ 806 h 1200"/>
                <a:gd name="T94" fmla="*/ 1080 w 1371"/>
                <a:gd name="T95" fmla="*/ 783 h 1200"/>
                <a:gd name="T96" fmla="*/ 1206 w 1371"/>
                <a:gd name="T97" fmla="*/ 783 h 1200"/>
                <a:gd name="T98" fmla="*/ 1228 w 1371"/>
                <a:gd name="T99" fmla="*/ 806 h 1200"/>
                <a:gd name="T100" fmla="*/ 1371 w 1371"/>
                <a:gd name="T101" fmla="*/ 1143 h 1200"/>
                <a:gd name="T102" fmla="*/ 0 w 1371"/>
                <a:gd name="T103" fmla="*/ 1143 h 1200"/>
                <a:gd name="T104" fmla="*/ 0 w 1371"/>
                <a:gd name="T105" fmla="*/ 1200 h 1200"/>
                <a:gd name="T106" fmla="*/ 1371 w 1371"/>
                <a:gd name="T107" fmla="*/ 1200 h 1200"/>
                <a:gd name="T108" fmla="*/ 1371 w 1371"/>
                <a:gd name="T109" fmla="*/ 1143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71" h="1200">
                  <a:moveTo>
                    <a:pt x="829" y="285"/>
                  </a:moveTo>
                  <a:cubicBezTo>
                    <a:pt x="829" y="0"/>
                    <a:pt x="829" y="0"/>
                    <a:pt x="829" y="0"/>
                  </a:cubicBezTo>
                  <a:cubicBezTo>
                    <a:pt x="543" y="0"/>
                    <a:pt x="543" y="0"/>
                    <a:pt x="543" y="0"/>
                  </a:cubicBezTo>
                  <a:cubicBezTo>
                    <a:pt x="543" y="285"/>
                    <a:pt x="543" y="285"/>
                    <a:pt x="543" y="285"/>
                  </a:cubicBezTo>
                  <a:cubicBezTo>
                    <a:pt x="343" y="285"/>
                    <a:pt x="343" y="285"/>
                    <a:pt x="343" y="285"/>
                  </a:cubicBezTo>
                  <a:cubicBezTo>
                    <a:pt x="686" y="628"/>
                    <a:pt x="686" y="628"/>
                    <a:pt x="686" y="628"/>
                  </a:cubicBezTo>
                  <a:cubicBezTo>
                    <a:pt x="1029" y="285"/>
                    <a:pt x="1029" y="285"/>
                    <a:pt x="1029" y="285"/>
                  </a:cubicBezTo>
                  <a:lnTo>
                    <a:pt x="829" y="285"/>
                  </a:lnTo>
                  <a:close/>
                  <a:moveTo>
                    <a:pt x="28" y="742"/>
                  </a:moveTo>
                  <a:cubicBezTo>
                    <a:pt x="28" y="1114"/>
                    <a:pt x="28" y="1114"/>
                    <a:pt x="28" y="1114"/>
                  </a:cubicBezTo>
                  <a:cubicBezTo>
                    <a:pt x="429" y="1114"/>
                    <a:pt x="429" y="1114"/>
                    <a:pt x="429" y="1114"/>
                  </a:cubicBezTo>
                  <a:cubicBezTo>
                    <a:pt x="429" y="742"/>
                    <a:pt x="429" y="742"/>
                    <a:pt x="429" y="742"/>
                  </a:cubicBezTo>
                  <a:cubicBezTo>
                    <a:pt x="229" y="742"/>
                    <a:pt x="229" y="742"/>
                    <a:pt x="229" y="742"/>
                  </a:cubicBezTo>
                  <a:lnTo>
                    <a:pt x="28" y="742"/>
                  </a:lnTo>
                  <a:close/>
                  <a:moveTo>
                    <a:pt x="314" y="805"/>
                  </a:moveTo>
                  <a:cubicBezTo>
                    <a:pt x="314" y="818"/>
                    <a:pt x="304" y="828"/>
                    <a:pt x="292" y="828"/>
                  </a:cubicBezTo>
                  <a:cubicBezTo>
                    <a:pt x="166" y="828"/>
                    <a:pt x="166" y="828"/>
                    <a:pt x="166" y="828"/>
                  </a:cubicBezTo>
                  <a:cubicBezTo>
                    <a:pt x="153" y="828"/>
                    <a:pt x="143" y="818"/>
                    <a:pt x="143" y="805"/>
                  </a:cubicBezTo>
                  <a:cubicBezTo>
                    <a:pt x="143" y="805"/>
                    <a:pt x="143" y="805"/>
                    <a:pt x="143" y="805"/>
                  </a:cubicBezTo>
                  <a:cubicBezTo>
                    <a:pt x="143" y="793"/>
                    <a:pt x="153" y="783"/>
                    <a:pt x="166" y="783"/>
                  </a:cubicBezTo>
                  <a:cubicBezTo>
                    <a:pt x="292" y="783"/>
                    <a:pt x="292" y="783"/>
                    <a:pt x="292" y="783"/>
                  </a:cubicBezTo>
                  <a:cubicBezTo>
                    <a:pt x="304" y="783"/>
                    <a:pt x="314" y="793"/>
                    <a:pt x="314" y="805"/>
                  </a:cubicBezTo>
                  <a:close/>
                  <a:moveTo>
                    <a:pt x="486" y="742"/>
                  </a:moveTo>
                  <a:cubicBezTo>
                    <a:pt x="486" y="1114"/>
                    <a:pt x="486" y="1114"/>
                    <a:pt x="486" y="1114"/>
                  </a:cubicBezTo>
                  <a:cubicBezTo>
                    <a:pt x="886" y="1114"/>
                    <a:pt x="886" y="1114"/>
                    <a:pt x="886" y="1114"/>
                  </a:cubicBezTo>
                  <a:cubicBezTo>
                    <a:pt x="886" y="742"/>
                    <a:pt x="886" y="742"/>
                    <a:pt x="886" y="742"/>
                  </a:cubicBezTo>
                  <a:cubicBezTo>
                    <a:pt x="686" y="742"/>
                    <a:pt x="686" y="742"/>
                    <a:pt x="686" y="742"/>
                  </a:cubicBezTo>
                  <a:lnTo>
                    <a:pt x="486" y="742"/>
                  </a:lnTo>
                  <a:close/>
                  <a:moveTo>
                    <a:pt x="771" y="805"/>
                  </a:moveTo>
                  <a:cubicBezTo>
                    <a:pt x="771" y="818"/>
                    <a:pt x="761" y="828"/>
                    <a:pt x="749" y="828"/>
                  </a:cubicBezTo>
                  <a:cubicBezTo>
                    <a:pt x="623" y="828"/>
                    <a:pt x="623" y="828"/>
                    <a:pt x="623" y="828"/>
                  </a:cubicBezTo>
                  <a:cubicBezTo>
                    <a:pt x="611" y="828"/>
                    <a:pt x="600" y="818"/>
                    <a:pt x="600" y="805"/>
                  </a:cubicBezTo>
                  <a:cubicBezTo>
                    <a:pt x="600" y="805"/>
                    <a:pt x="600" y="805"/>
                    <a:pt x="600" y="805"/>
                  </a:cubicBezTo>
                  <a:cubicBezTo>
                    <a:pt x="600" y="793"/>
                    <a:pt x="611" y="783"/>
                    <a:pt x="623" y="783"/>
                  </a:cubicBezTo>
                  <a:cubicBezTo>
                    <a:pt x="749" y="783"/>
                    <a:pt x="749" y="783"/>
                    <a:pt x="749" y="783"/>
                  </a:cubicBezTo>
                  <a:cubicBezTo>
                    <a:pt x="761" y="783"/>
                    <a:pt x="771" y="793"/>
                    <a:pt x="771" y="805"/>
                  </a:cubicBezTo>
                  <a:close/>
                  <a:moveTo>
                    <a:pt x="943" y="742"/>
                  </a:moveTo>
                  <a:cubicBezTo>
                    <a:pt x="943" y="1114"/>
                    <a:pt x="943" y="1114"/>
                    <a:pt x="943" y="1114"/>
                  </a:cubicBezTo>
                  <a:cubicBezTo>
                    <a:pt x="1343" y="1114"/>
                    <a:pt x="1343" y="1114"/>
                    <a:pt x="1343" y="1114"/>
                  </a:cubicBezTo>
                  <a:cubicBezTo>
                    <a:pt x="1343" y="742"/>
                    <a:pt x="1343" y="742"/>
                    <a:pt x="1343" y="742"/>
                  </a:cubicBezTo>
                  <a:cubicBezTo>
                    <a:pt x="1143" y="742"/>
                    <a:pt x="1143" y="742"/>
                    <a:pt x="1143" y="742"/>
                  </a:cubicBezTo>
                  <a:lnTo>
                    <a:pt x="943" y="742"/>
                  </a:lnTo>
                  <a:close/>
                  <a:moveTo>
                    <a:pt x="1228" y="806"/>
                  </a:moveTo>
                  <a:cubicBezTo>
                    <a:pt x="1228" y="818"/>
                    <a:pt x="1218" y="828"/>
                    <a:pt x="1206" y="828"/>
                  </a:cubicBezTo>
                  <a:cubicBezTo>
                    <a:pt x="1080" y="828"/>
                    <a:pt x="1080" y="828"/>
                    <a:pt x="1080" y="828"/>
                  </a:cubicBezTo>
                  <a:cubicBezTo>
                    <a:pt x="1067" y="828"/>
                    <a:pt x="1057" y="818"/>
                    <a:pt x="1057" y="806"/>
                  </a:cubicBezTo>
                  <a:cubicBezTo>
                    <a:pt x="1057" y="806"/>
                    <a:pt x="1057" y="806"/>
                    <a:pt x="1057" y="806"/>
                  </a:cubicBezTo>
                  <a:cubicBezTo>
                    <a:pt x="1057" y="793"/>
                    <a:pt x="1067" y="783"/>
                    <a:pt x="1080" y="783"/>
                  </a:cubicBezTo>
                  <a:cubicBezTo>
                    <a:pt x="1206" y="783"/>
                    <a:pt x="1206" y="783"/>
                    <a:pt x="1206" y="783"/>
                  </a:cubicBezTo>
                  <a:cubicBezTo>
                    <a:pt x="1218" y="783"/>
                    <a:pt x="1228" y="793"/>
                    <a:pt x="1228" y="806"/>
                  </a:cubicBezTo>
                  <a:close/>
                  <a:moveTo>
                    <a:pt x="1371" y="1143"/>
                  </a:moveTo>
                  <a:cubicBezTo>
                    <a:pt x="0" y="1143"/>
                    <a:pt x="0" y="1143"/>
                    <a:pt x="0" y="1143"/>
                  </a:cubicBezTo>
                  <a:cubicBezTo>
                    <a:pt x="0" y="1200"/>
                    <a:pt x="0" y="1200"/>
                    <a:pt x="0" y="1200"/>
                  </a:cubicBezTo>
                  <a:cubicBezTo>
                    <a:pt x="1371" y="1200"/>
                    <a:pt x="1371" y="1200"/>
                    <a:pt x="1371" y="1200"/>
                  </a:cubicBezTo>
                  <a:lnTo>
                    <a:pt x="1371" y="1143"/>
                  </a:lnTo>
                  <a:close/>
                </a:path>
              </a:pathLst>
            </a:custGeom>
            <a:solidFill>
              <a:schemeClr val="accent2"/>
            </a:solidFill>
            <a:ln>
              <a:noFill/>
            </a:ln>
          </p:spPr>
          <p:txBody>
            <a:bodyPr vert="horz" wrap="square" lIns="80178" tIns="40089" rIns="80178" bIns="40089" numCol="1" anchor="t" anchorCtr="0" compatLnSpc="1">
              <a:prstTxWarp prst="textNoShape">
                <a:avLst/>
              </a:prstTxWarp>
            </a:bodyPr>
            <a:lstStyle/>
            <a:p>
              <a:endParaRPr lang="en-GB" sz="1400" b="1" dirty="0">
                <a:sym typeface="Georgia" panose="02040502050405020303" pitchFamily="18" charset="0"/>
              </a:endParaRPr>
            </a:p>
          </p:txBody>
        </p:sp>
        <p:sp>
          <p:nvSpPr>
            <p:cNvPr id="20" name="Rectangle 19">
              <a:extLst>
                <a:ext uri="{FF2B5EF4-FFF2-40B4-BE49-F238E27FC236}">
                  <a16:creationId xmlns:a16="http://schemas.microsoft.com/office/drawing/2014/main" id="{95493FA4-627A-B4EB-D3D3-E0332D46FA4F}"/>
                </a:ext>
              </a:extLst>
            </p:cNvPr>
            <p:cNvSpPr/>
            <p:nvPr/>
          </p:nvSpPr>
          <p:spPr>
            <a:xfrm>
              <a:off x="431799" y="6883998"/>
              <a:ext cx="4064862" cy="107722"/>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grpSp>
      <p:grpSp>
        <p:nvGrpSpPr>
          <p:cNvPr id="3" name="Group 2">
            <a:extLst>
              <a:ext uri="{FF2B5EF4-FFF2-40B4-BE49-F238E27FC236}">
                <a16:creationId xmlns:a16="http://schemas.microsoft.com/office/drawing/2014/main" id="{08860090-52E0-3AE5-B9E8-A8796BF8518D}"/>
              </a:ext>
            </a:extLst>
          </p:cNvPr>
          <p:cNvGrpSpPr/>
          <p:nvPr/>
        </p:nvGrpSpPr>
        <p:grpSpPr>
          <a:xfrm>
            <a:off x="4685557" y="1502161"/>
            <a:ext cx="4068855" cy="5489559"/>
            <a:chOff x="4685557" y="1502161"/>
            <a:chExt cx="4068855" cy="5489559"/>
          </a:xfrm>
        </p:grpSpPr>
        <p:sp>
          <p:nvSpPr>
            <p:cNvPr id="99" name="Rectangle 98">
              <a:extLst>
                <a:ext uri="{FF2B5EF4-FFF2-40B4-BE49-F238E27FC236}">
                  <a16:creationId xmlns:a16="http://schemas.microsoft.com/office/drawing/2014/main" id="{49771694-D9F1-41D7-9ED9-EC701249BF4D}"/>
                </a:ext>
              </a:extLst>
            </p:cNvPr>
            <p:cNvSpPr/>
            <p:nvPr/>
          </p:nvSpPr>
          <p:spPr>
            <a:xfrm>
              <a:off x="4691139" y="1502161"/>
              <a:ext cx="4063273" cy="5478346"/>
            </a:xfrm>
            <a:prstGeom prst="rect">
              <a:avLst/>
            </a:prstGeom>
            <a:solidFill>
              <a:srgbClr val="4A5F6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buFont typeface="SimonKucher" pitchFamily="2" charset="0"/>
              </a:pPr>
              <a:r>
                <a:rPr lang="en-GB" sz="2400" dirty="0">
                  <a:solidFill>
                    <a:schemeClr val="bg1"/>
                  </a:solidFill>
                </a:rPr>
                <a:t>Pricing</a:t>
              </a:r>
            </a:p>
          </p:txBody>
        </p:sp>
        <p:sp>
          <p:nvSpPr>
            <p:cNvPr id="100" name="Rectangle: Rounded Corners 99">
              <a:extLst>
                <a:ext uri="{FF2B5EF4-FFF2-40B4-BE49-F238E27FC236}">
                  <a16:creationId xmlns:a16="http://schemas.microsoft.com/office/drawing/2014/main" id="{488FA0EE-1CBD-4FB9-B61D-2728C99B4C04}"/>
                </a:ext>
              </a:extLst>
            </p:cNvPr>
            <p:cNvSpPr/>
            <p:nvPr/>
          </p:nvSpPr>
          <p:spPr>
            <a:xfrm>
              <a:off x="6939203" y="2538956"/>
              <a:ext cx="1587438" cy="1587438"/>
            </a:xfrm>
            <a:prstGeom prst="roundRect">
              <a:avLst>
                <a:gd name="adj" fmla="val 32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lgn="ctr">
                <a:buFont typeface="SimonKucher" pitchFamily="2" charset="0"/>
              </a:pPr>
              <a:r>
                <a:rPr lang="en-GB" sz="1400" b="1" dirty="0">
                  <a:solidFill>
                    <a:schemeClr val="tx1"/>
                  </a:solidFill>
                  <a:sym typeface="Georgia" panose="02040502050405020303" pitchFamily="18" charset="0"/>
                </a:rPr>
                <a:t>Price</a:t>
              </a:r>
              <a:br>
                <a:rPr lang="en-GB" sz="1400" b="1" dirty="0">
                  <a:solidFill>
                    <a:schemeClr val="tx1"/>
                  </a:solidFill>
                  <a:sym typeface="Georgia" panose="02040502050405020303" pitchFamily="18" charset="0"/>
                </a:rPr>
              </a:br>
              <a:r>
                <a:rPr lang="en-GB" sz="1400" b="1" dirty="0">
                  <a:solidFill>
                    <a:schemeClr val="tx1"/>
                  </a:solidFill>
                  <a:sym typeface="Georgia" panose="02040502050405020303" pitchFamily="18" charset="0"/>
                </a:rPr>
                <a:t>thresholds</a:t>
              </a:r>
            </a:p>
          </p:txBody>
        </p:sp>
        <p:sp>
          <p:nvSpPr>
            <p:cNvPr id="101" name="Rectangle: Rounded Corners 100">
              <a:extLst>
                <a:ext uri="{FF2B5EF4-FFF2-40B4-BE49-F238E27FC236}">
                  <a16:creationId xmlns:a16="http://schemas.microsoft.com/office/drawing/2014/main" id="{6658DE68-D830-40C9-B038-36701ACC084A}"/>
                </a:ext>
              </a:extLst>
            </p:cNvPr>
            <p:cNvSpPr/>
            <p:nvPr/>
          </p:nvSpPr>
          <p:spPr>
            <a:xfrm>
              <a:off x="4938517" y="4354811"/>
              <a:ext cx="1587438" cy="1587438"/>
            </a:xfrm>
            <a:prstGeom prst="roundRect">
              <a:avLst>
                <a:gd name="adj" fmla="val 32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lgn="ctr">
                <a:buFont typeface="SimonKucher" pitchFamily="2" charset="0"/>
              </a:pPr>
              <a:r>
                <a:rPr lang="en-GB" sz="1400" b="1" dirty="0">
                  <a:solidFill>
                    <a:schemeClr val="tx1"/>
                  </a:solidFill>
                  <a:sym typeface="Georgia" panose="02040502050405020303" pitchFamily="18" charset="0"/>
                </a:rPr>
                <a:t>Decoy</a:t>
              </a:r>
              <a:br>
                <a:rPr lang="en-GB" sz="1400" b="1" dirty="0">
                  <a:solidFill>
                    <a:schemeClr val="tx1"/>
                  </a:solidFill>
                  <a:sym typeface="Georgia" panose="02040502050405020303" pitchFamily="18" charset="0"/>
                </a:rPr>
              </a:br>
              <a:r>
                <a:rPr lang="en-GB" sz="1400" b="1" dirty="0">
                  <a:solidFill>
                    <a:schemeClr val="tx1"/>
                  </a:solidFill>
                  <a:sym typeface="Georgia" panose="02040502050405020303" pitchFamily="18" charset="0"/>
                </a:rPr>
                <a:t>product</a:t>
              </a:r>
            </a:p>
          </p:txBody>
        </p:sp>
        <p:sp>
          <p:nvSpPr>
            <p:cNvPr id="104" name="Rectangle: Rounded Corners 103">
              <a:extLst>
                <a:ext uri="{FF2B5EF4-FFF2-40B4-BE49-F238E27FC236}">
                  <a16:creationId xmlns:a16="http://schemas.microsoft.com/office/drawing/2014/main" id="{7C27F6CD-DA77-41E1-B15D-151D253461FB}"/>
                </a:ext>
              </a:extLst>
            </p:cNvPr>
            <p:cNvSpPr/>
            <p:nvPr/>
          </p:nvSpPr>
          <p:spPr>
            <a:xfrm>
              <a:off x="6939203" y="4354811"/>
              <a:ext cx="1587438" cy="1587438"/>
            </a:xfrm>
            <a:prstGeom prst="roundRect">
              <a:avLst>
                <a:gd name="adj" fmla="val 32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lgn="ctr"/>
              <a:r>
                <a:rPr lang="en-GB" sz="1400" b="1" dirty="0">
                  <a:solidFill>
                    <a:schemeClr val="tx1"/>
                  </a:solidFill>
                  <a:sym typeface="Georgia" panose="02040502050405020303" pitchFamily="18" charset="0"/>
                </a:rPr>
                <a:t>% vs £</a:t>
              </a:r>
              <a:br>
                <a:rPr lang="en-GB" sz="1400" b="1" dirty="0">
                  <a:solidFill>
                    <a:schemeClr val="tx1"/>
                  </a:solidFill>
                  <a:sym typeface="Georgia" panose="02040502050405020303" pitchFamily="18" charset="0"/>
                </a:rPr>
              </a:br>
              <a:r>
                <a:rPr lang="en-GB" sz="1400" b="1" dirty="0">
                  <a:solidFill>
                    <a:schemeClr val="tx1"/>
                  </a:solidFill>
                  <a:sym typeface="Georgia" panose="02040502050405020303" pitchFamily="18" charset="0"/>
                </a:rPr>
                <a:t>discounts</a:t>
              </a:r>
            </a:p>
          </p:txBody>
        </p:sp>
        <p:sp>
          <p:nvSpPr>
            <p:cNvPr id="105" name="Rectangle 104">
              <a:extLst>
                <a:ext uri="{FF2B5EF4-FFF2-40B4-BE49-F238E27FC236}">
                  <a16:creationId xmlns:a16="http://schemas.microsoft.com/office/drawing/2014/main" id="{27C79CF1-7014-41E2-8AA1-035BF8C9ED63}"/>
                </a:ext>
              </a:extLst>
            </p:cNvPr>
            <p:cNvSpPr/>
            <p:nvPr/>
          </p:nvSpPr>
          <p:spPr>
            <a:xfrm>
              <a:off x="6993166" y="4297872"/>
              <a:ext cx="1479513" cy="147951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26992" numCol="1" spcCol="0" rtlCol="0" fromWordArt="0" anchor="b" anchorCtr="0" forceAA="0" compatLnSpc="1">
              <a:prstTxWarp prst="textNoShape">
                <a:avLst/>
              </a:prstTxWarp>
              <a:noAutofit/>
            </a:bodyPr>
            <a:lstStyle/>
            <a:p>
              <a:pPr algn="ctr"/>
              <a:endParaRPr lang="en-GB" sz="1400" b="1" dirty="0">
                <a:solidFill>
                  <a:schemeClr val="tx1"/>
                </a:solidFill>
                <a:sym typeface="Georgia" panose="02040502050405020303" pitchFamily="18" charset="0"/>
              </a:endParaRPr>
            </a:p>
          </p:txBody>
        </p:sp>
        <p:sp>
          <p:nvSpPr>
            <p:cNvPr id="106" name="Freeform 346">
              <a:extLst>
                <a:ext uri="{FF2B5EF4-FFF2-40B4-BE49-F238E27FC236}">
                  <a16:creationId xmlns:a16="http://schemas.microsoft.com/office/drawing/2014/main" id="{CC5A3B9C-8EC7-4D83-A609-4C0E61FB3F59}"/>
                </a:ext>
              </a:extLst>
            </p:cNvPr>
            <p:cNvSpPr/>
            <p:nvPr/>
          </p:nvSpPr>
          <p:spPr>
            <a:xfrm>
              <a:off x="7298523" y="4401269"/>
              <a:ext cx="925308" cy="985077"/>
            </a:xfrm>
            <a:custGeom>
              <a:avLst/>
              <a:gdLst>
                <a:gd name="connsiteX0" fmla="*/ 973246 w 1500811"/>
                <a:gd name="connsiteY0" fmla="*/ 842889 h 1500809"/>
                <a:gd name="connsiteX1" fmla="*/ 1041328 w 1500811"/>
                <a:gd name="connsiteY1" fmla="*/ 933665 h 1500809"/>
                <a:gd name="connsiteX2" fmla="*/ 973246 w 1500811"/>
                <a:gd name="connsiteY2" fmla="*/ 1024441 h 1500809"/>
                <a:gd name="connsiteX3" fmla="*/ 905164 w 1500811"/>
                <a:gd name="connsiteY3" fmla="*/ 933665 h 1500809"/>
                <a:gd name="connsiteX4" fmla="*/ 973246 w 1500811"/>
                <a:gd name="connsiteY4" fmla="*/ 842889 h 1500809"/>
                <a:gd name="connsiteX5" fmla="*/ 973246 w 1500811"/>
                <a:gd name="connsiteY5" fmla="*/ 745010 h 1500809"/>
                <a:gd name="connsiteX6" fmla="*/ 792799 w 1500811"/>
                <a:gd name="connsiteY6" fmla="*/ 935583 h 1500809"/>
                <a:gd name="connsiteX7" fmla="*/ 973246 w 1500811"/>
                <a:gd name="connsiteY7" fmla="*/ 1126155 h 1500809"/>
                <a:gd name="connsiteX8" fmla="*/ 1153693 w 1500811"/>
                <a:gd name="connsiteY8" fmla="*/ 935583 h 1500809"/>
                <a:gd name="connsiteX9" fmla="*/ 973246 w 1500811"/>
                <a:gd name="connsiteY9" fmla="*/ 745010 h 1500809"/>
                <a:gd name="connsiteX10" fmla="*/ 527566 w 1500811"/>
                <a:gd name="connsiteY10" fmla="*/ 467318 h 1500809"/>
                <a:gd name="connsiteX11" fmla="*/ 595648 w 1500811"/>
                <a:gd name="connsiteY11" fmla="*/ 558094 h 1500809"/>
                <a:gd name="connsiteX12" fmla="*/ 527566 w 1500811"/>
                <a:gd name="connsiteY12" fmla="*/ 648870 h 1500809"/>
                <a:gd name="connsiteX13" fmla="*/ 459484 w 1500811"/>
                <a:gd name="connsiteY13" fmla="*/ 558094 h 1500809"/>
                <a:gd name="connsiteX14" fmla="*/ 527566 w 1500811"/>
                <a:gd name="connsiteY14" fmla="*/ 467318 h 1500809"/>
                <a:gd name="connsiteX15" fmla="*/ 977058 w 1500811"/>
                <a:gd name="connsiteY15" fmla="*/ 381596 h 1500809"/>
                <a:gd name="connsiteX16" fmla="*/ 944347 w 1500811"/>
                <a:gd name="connsiteY16" fmla="*/ 401641 h 1500809"/>
                <a:gd name="connsiteX17" fmla="*/ 480375 w 1500811"/>
                <a:gd name="connsiteY17" fmla="*/ 1040243 h 1500809"/>
                <a:gd name="connsiteX18" fmla="*/ 471420 w 1500811"/>
                <a:gd name="connsiteY18" fmla="*/ 1077547 h 1500809"/>
                <a:gd name="connsiteX19" fmla="*/ 491464 w 1500811"/>
                <a:gd name="connsiteY19" fmla="*/ 1110258 h 1500809"/>
                <a:gd name="connsiteX20" fmla="*/ 491464 w 1500811"/>
                <a:gd name="connsiteY20" fmla="*/ 1110257 h 1500809"/>
                <a:gd name="connsiteX21" fmla="*/ 491465 w 1500811"/>
                <a:gd name="connsiteY21" fmla="*/ 1110258 h 1500809"/>
                <a:gd name="connsiteX22" fmla="*/ 491464 w 1500811"/>
                <a:gd name="connsiteY22" fmla="*/ 1110258 h 1500809"/>
                <a:gd name="connsiteX23" fmla="*/ 509564 w 1500811"/>
                <a:gd name="connsiteY23" fmla="*/ 1118539 h 1500809"/>
                <a:gd name="connsiteX24" fmla="*/ 561479 w 1500811"/>
                <a:gd name="connsiteY24" fmla="*/ 1099168 h 1500809"/>
                <a:gd name="connsiteX25" fmla="*/ 1025451 w 1500811"/>
                <a:gd name="connsiteY25" fmla="*/ 460567 h 1500809"/>
                <a:gd name="connsiteX26" fmla="*/ 1014361 w 1500811"/>
                <a:gd name="connsiteY26" fmla="*/ 390552 h 1500809"/>
                <a:gd name="connsiteX27" fmla="*/ 1014362 w 1500811"/>
                <a:gd name="connsiteY27" fmla="*/ 390551 h 1500809"/>
                <a:gd name="connsiteX28" fmla="*/ 977058 w 1500811"/>
                <a:gd name="connsiteY28" fmla="*/ 381596 h 1500809"/>
                <a:gd name="connsiteX29" fmla="*/ 527566 w 1500811"/>
                <a:gd name="connsiteY29" fmla="*/ 369439 h 1500809"/>
                <a:gd name="connsiteX30" fmla="*/ 347119 w 1500811"/>
                <a:gd name="connsiteY30" fmla="*/ 560012 h 1500809"/>
                <a:gd name="connsiteX31" fmla="*/ 527566 w 1500811"/>
                <a:gd name="connsiteY31" fmla="*/ 750584 h 1500809"/>
                <a:gd name="connsiteX32" fmla="*/ 708013 w 1500811"/>
                <a:gd name="connsiteY32" fmla="*/ 560012 h 1500809"/>
                <a:gd name="connsiteX33" fmla="*/ 527566 w 1500811"/>
                <a:gd name="connsiteY33" fmla="*/ 369439 h 1500809"/>
                <a:gd name="connsiteX34" fmla="*/ 750406 w 1500811"/>
                <a:gd name="connsiteY34" fmla="*/ 0 h 1500809"/>
                <a:gd name="connsiteX35" fmla="*/ 938608 w 1500811"/>
                <a:gd name="connsiteY35" fmla="*/ 199529 h 1500809"/>
                <a:gd name="connsiteX36" fmla="*/ 1214184 w 1500811"/>
                <a:gd name="connsiteY36" fmla="*/ 143312 h 1500809"/>
                <a:gd name="connsiteX37" fmla="*/ 1243122 w 1500811"/>
                <a:gd name="connsiteY37" fmla="*/ 409943 h 1500809"/>
                <a:gd name="connsiteX38" fmla="*/ 1500811 w 1500811"/>
                <a:gd name="connsiteY38" fmla="*/ 518515 h 1500809"/>
                <a:gd name="connsiteX39" fmla="*/ 1359435 w 1500811"/>
                <a:gd name="connsiteY39" fmla="*/ 750405 h 1500809"/>
                <a:gd name="connsiteX40" fmla="*/ 1500811 w 1500811"/>
                <a:gd name="connsiteY40" fmla="*/ 982294 h 1500809"/>
                <a:gd name="connsiteX41" fmla="*/ 1243122 w 1500811"/>
                <a:gd name="connsiteY41" fmla="*/ 1090866 h 1500809"/>
                <a:gd name="connsiteX42" fmla="*/ 1214184 w 1500811"/>
                <a:gd name="connsiteY42" fmla="*/ 1357497 h 1500809"/>
                <a:gd name="connsiteX43" fmla="*/ 938608 w 1500811"/>
                <a:gd name="connsiteY43" fmla="*/ 1301280 h 1500809"/>
                <a:gd name="connsiteX44" fmla="*/ 750406 w 1500811"/>
                <a:gd name="connsiteY44" fmla="*/ 1500809 h 1500809"/>
                <a:gd name="connsiteX45" fmla="*/ 562203 w 1500811"/>
                <a:gd name="connsiteY45" fmla="*/ 1301280 h 1500809"/>
                <a:gd name="connsiteX46" fmla="*/ 286627 w 1500811"/>
                <a:gd name="connsiteY46" fmla="*/ 1357497 h 1500809"/>
                <a:gd name="connsiteX47" fmla="*/ 257689 w 1500811"/>
                <a:gd name="connsiteY47" fmla="*/ 1090866 h 1500809"/>
                <a:gd name="connsiteX48" fmla="*/ 0 w 1500811"/>
                <a:gd name="connsiteY48" fmla="*/ 982294 h 1500809"/>
                <a:gd name="connsiteX49" fmla="*/ 141376 w 1500811"/>
                <a:gd name="connsiteY49" fmla="*/ 750405 h 1500809"/>
                <a:gd name="connsiteX50" fmla="*/ 0 w 1500811"/>
                <a:gd name="connsiteY50" fmla="*/ 518515 h 1500809"/>
                <a:gd name="connsiteX51" fmla="*/ 257689 w 1500811"/>
                <a:gd name="connsiteY51" fmla="*/ 409943 h 1500809"/>
                <a:gd name="connsiteX52" fmla="*/ 286627 w 1500811"/>
                <a:gd name="connsiteY52" fmla="*/ 143312 h 1500809"/>
                <a:gd name="connsiteX53" fmla="*/ 562203 w 1500811"/>
                <a:gd name="connsiteY53" fmla="*/ 199529 h 1500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00811" h="1500809">
                  <a:moveTo>
                    <a:pt x="973246" y="842889"/>
                  </a:moveTo>
                  <a:cubicBezTo>
                    <a:pt x="1010846" y="842889"/>
                    <a:pt x="1041328" y="883531"/>
                    <a:pt x="1041328" y="933665"/>
                  </a:cubicBezTo>
                  <a:cubicBezTo>
                    <a:pt x="1041328" y="983799"/>
                    <a:pt x="1010846" y="1024441"/>
                    <a:pt x="973246" y="1024441"/>
                  </a:cubicBezTo>
                  <a:cubicBezTo>
                    <a:pt x="935645" y="1024441"/>
                    <a:pt x="905164" y="983799"/>
                    <a:pt x="905164" y="933665"/>
                  </a:cubicBezTo>
                  <a:cubicBezTo>
                    <a:pt x="905164" y="883531"/>
                    <a:pt x="935645" y="842889"/>
                    <a:pt x="973246" y="842889"/>
                  </a:cubicBezTo>
                  <a:close/>
                  <a:moveTo>
                    <a:pt x="973246" y="745010"/>
                  </a:moveTo>
                  <a:cubicBezTo>
                    <a:pt x="873588" y="745010"/>
                    <a:pt x="792799" y="830333"/>
                    <a:pt x="792799" y="935583"/>
                  </a:cubicBezTo>
                  <a:cubicBezTo>
                    <a:pt x="792799" y="1040833"/>
                    <a:pt x="873588" y="1126155"/>
                    <a:pt x="973246" y="1126155"/>
                  </a:cubicBezTo>
                  <a:cubicBezTo>
                    <a:pt x="1072904" y="1126155"/>
                    <a:pt x="1153693" y="1040833"/>
                    <a:pt x="1153693" y="935583"/>
                  </a:cubicBezTo>
                  <a:cubicBezTo>
                    <a:pt x="1153693" y="830333"/>
                    <a:pt x="1072904" y="745010"/>
                    <a:pt x="973246" y="745010"/>
                  </a:cubicBezTo>
                  <a:close/>
                  <a:moveTo>
                    <a:pt x="527566" y="467318"/>
                  </a:moveTo>
                  <a:cubicBezTo>
                    <a:pt x="565166" y="467318"/>
                    <a:pt x="595648" y="507960"/>
                    <a:pt x="595648" y="558094"/>
                  </a:cubicBezTo>
                  <a:cubicBezTo>
                    <a:pt x="595648" y="608228"/>
                    <a:pt x="565166" y="648870"/>
                    <a:pt x="527566" y="648870"/>
                  </a:cubicBezTo>
                  <a:cubicBezTo>
                    <a:pt x="489965" y="648870"/>
                    <a:pt x="459484" y="608228"/>
                    <a:pt x="459484" y="558094"/>
                  </a:cubicBezTo>
                  <a:cubicBezTo>
                    <a:pt x="459484" y="507960"/>
                    <a:pt x="489965" y="467318"/>
                    <a:pt x="527566" y="467318"/>
                  </a:cubicBezTo>
                  <a:close/>
                  <a:moveTo>
                    <a:pt x="977058" y="381596"/>
                  </a:moveTo>
                  <a:cubicBezTo>
                    <a:pt x="964388" y="383603"/>
                    <a:pt x="952483" y="390443"/>
                    <a:pt x="944347" y="401641"/>
                  </a:cubicBezTo>
                  <a:lnTo>
                    <a:pt x="480375" y="1040243"/>
                  </a:lnTo>
                  <a:cubicBezTo>
                    <a:pt x="472240" y="1051441"/>
                    <a:pt x="469413" y="1064877"/>
                    <a:pt x="471420" y="1077547"/>
                  </a:cubicBezTo>
                  <a:lnTo>
                    <a:pt x="491464" y="1110258"/>
                  </a:lnTo>
                  <a:lnTo>
                    <a:pt x="491464" y="1110257"/>
                  </a:lnTo>
                  <a:lnTo>
                    <a:pt x="491465" y="1110258"/>
                  </a:lnTo>
                  <a:lnTo>
                    <a:pt x="491464" y="1110258"/>
                  </a:lnTo>
                  <a:lnTo>
                    <a:pt x="509564" y="1118539"/>
                  </a:lnTo>
                  <a:cubicBezTo>
                    <a:pt x="528591" y="1122957"/>
                    <a:pt x="549275" y="1115965"/>
                    <a:pt x="561479" y="1099168"/>
                  </a:cubicBezTo>
                  <a:lnTo>
                    <a:pt x="1025451" y="460567"/>
                  </a:lnTo>
                  <a:cubicBezTo>
                    <a:pt x="1041722" y="438171"/>
                    <a:pt x="1036757" y="406824"/>
                    <a:pt x="1014361" y="390552"/>
                  </a:cubicBezTo>
                  <a:lnTo>
                    <a:pt x="1014362" y="390551"/>
                  </a:lnTo>
                  <a:cubicBezTo>
                    <a:pt x="1003164" y="382416"/>
                    <a:pt x="989728" y="379589"/>
                    <a:pt x="977058" y="381596"/>
                  </a:cubicBezTo>
                  <a:close/>
                  <a:moveTo>
                    <a:pt x="527566" y="369439"/>
                  </a:moveTo>
                  <a:cubicBezTo>
                    <a:pt x="427908" y="369439"/>
                    <a:pt x="347119" y="454762"/>
                    <a:pt x="347119" y="560012"/>
                  </a:cubicBezTo>
                  <a:cubicBezTo>
                    <a:pt x="347119" y="665262"/>
                    <a:pt x="427908" y="750584"/>
                    <a:pt x="527566" y="750584"/>
                  </a:cubicBezTo>
                  <a:cubicBezTo>
                    <a:pt x="627224" y="750584"/>
                    <a:pt x="708013" y="665262"/>
                    <a:pt x="708013" y="560012"/>
                  </a:cubicBezTo>
                  <a:cubicBezTo>
                    <a:pt x="708013" y="454762"/>
                    <a:pt x="627224" y="369439"/>
                    <a:pt x="527566" y="369439"/>
                  </a:cubicBezTo>
                  <a:close/>
                  <a:moveTo>
                    <a:pt x="750406" y="0"/>
                  </a:moveTo>
                  <a:lnTo>
                    <a:pt x="938608" y="199529"/>
                  </a:lnTo>
                  <a:lnTo>
                    <a:pt x="1214184" y="143312"/>
                  </a:lnTo>
                  <a:lnTo>
                    <a:pt x="1243122" y="409943"/>
                  </a:lnTo>
                  <a:lnTo>
                    <a:pt x="1500811" y="518515"/>
                  </a:lnTo>
                  <a:lnTo>
                    <a:pt x="1359435" y="750405"/>
                  </a:lnTo>
                  <a:lnTo>
                    <a:pt x="1500811" y="982294"/>
                  </a:lnTo>
                  <a:lnTo>
                    <a:pt x="1243122" y="1090866"/>
                  </a:lnTo>
                  <a:lnTo>
                    <a:pt x="1214184" y="1357497"/>
                  </a:lnTo>
                  <a:lnTo>
                    <a:pt x="938608" y="1301280"/>
                  </a:lnTo>
                  <a:lnTo>
                    <a:pt x="750406" y="1500809"/>
                  </a:lnTo>
                  <a:lnTo>
                    <a:pt x="562203" y="1301280"/>
                  </a:lnTo>
                  <a:lnTo>
                    <a:pt x="286627" y="1357497"/>
                  </a:lnTo>
                  <a:lnTo>
                    <a:pt x="257689" y="1090866"/>
                  </a:lnTo>
                  <a:lnTo>
                    <a:pt x="0" y="982294"/>
                  </a:lnTo>
                  <a:lnTo>
                    <a:pt x="141376" y="750405"/>
                  </a:lnTo>
                  <a:lnTo>
                    <a:pt x="0" y="518515"/>
                  </a:lnTo>
                  <a:lnTo>
                    <a:pt x="257689" y="409943"/>
                  </a:lnTo>
                  <a:lnTo>
                    <a:pt x="286627" y="143312"/>
                  </a:lnTo>
                  <a:lnTo>
                    <a:pt x="562203" y="199529"/>
                  </a:lnTo>
                  <a:close/>
                </a:path>
              </a:pathLst>
            </a:custGeom>
            <a:solidFill>
              <a:schemeClr val="accent3"/>
            </a:solidFill>
            <a:ln w="0" cap="sq">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sp>
          <p:nvSpPr>
            <p:cNvPr id="107" name="Freeform 412">
              <a:extLst>
                <a:ext uri="{FF2B5EF4-FFF2-40B4-BE49-F238E27FC236}">
                  <a16:creationId xmlns:a16="http://schemas.microsoft.com/office/drawing/2014/main" id="{E9A74DD6-08B3-44A6-9A9D-52C138CEC7C3}"/>
                </a:ext>
              </a:extLst>
            </p:cNvPr>
            <p:cNvSpPr/>
            <p:nvPr/>
          </p:nvSpPr>
          <p:spPr>
            <a:xfrm rot="18445589">
              <a:off x="7170721" y="2833418"/>
              <a:ext cx="738832" cy="369206"/>
            </a:xfrm>
            <a:custGeom>
              <a:avLst/>
              <a:gdLst>
                <a:gd name="connsiteX0" fmla="*/ 331486 w 407906"/>
                <a:gd name="connsiteY0" fmla="*/ 86671 h 203837"/>
                <a:gd name="connsiteX1" fmla="*/ 341100 w 407906"/>
                <a:gd name="connsiteY1" fmla="*/ 101861 h 203837"/>
                <a:gd name="connsiteX2" fmla="*/ 340439 w 407906"/>
                <a:gd name="connsiteY2" fmla="*/ 101885 h 203837"/>
                <a:gd name="connsiteX3" fmla="*/ 341131 w 407906"/>
                <a:gd name="connsiteY3" fmla="*/ 101912 h 203837"/>
                <a:gd name="connsiteX4" fmla="*/ 265663 w 407906"/>
                <a:gd name="connsiteY4" fmla="*/ 191628 h 203837"/>
                <a:gd name="connsiteX5" fmla="*/ 249314 w 407906"/>
                <a:gd name="connsiteY5" fmla="*/ 203216 h 203837"/>
                <a:gd name="connsiteX6" fmla="*/ 249408 w 407906"/>
                <a:gd name="connsiteY6" fmla="*/ 202287 h 203837"/>
                <a:gd name="connsiteX7" fmla="*/ 241733 w 407906"/>
                <a:gd name="connsiteY7" fmla="*/ 203837 h 203837"/>
                <a:gd name="connsiteX8" fmla="*/ 26550 w 407906"/>
                <a:gd name="connsiteY8" fmla="*/ 203837 h 203837"/>
                <a:gd name="connsiteX9" fmla="*/ 0 w 407906"/>
                <a:gd name="connsiteY9" fmla="*/ 177287 h 203837"/>
                <a:gd name="connsiteX10" fmla="*/ 0 w 407906"/>
                <a:gd name="connsiteY10" fmla="*/ 26550 h 203837"/>
                <a:gd name="connsiteX11" fmla="*/ 26550 w 407906"/>
                <a:gd name="connsiteY11" fmla="*/ 0 h 203837"/>
                <a:gd name="connsiteX12" fmla="*/ 241733 w 407906"/>
                <a:gd name="connsiteY12" fmla="*/ 0 h 203837"/>
                <a:gd name="connsiteX13" fmla="*/ 249190 w 407906"/>
                <a:gd name="connsiteY13" fmla="*/ 1506 h 203837"/>
                <a:gd name="connsiteX14" fmla="*/ 249082 w 407906"/>
                <a:gd name="connsiteY14" fmla="*/ 740 h 203837"/>
                <a:gd name="connsiteX15" fmla="*/ 259833 w 407906"/>
                <a:gd name="connsiteY15" fmla="*/ 7291 h 203837"/>
                <a:gd name="connsiteX16" fmla="*/ 259977 w 407906"/>
                <a:gd name="connsiteY16" fmla="*/ 7419 h 203837"/>
                <a:gd name="connsiteX17" fmla="*/ 260506 w 407906"/>
                <a:gd name="connsiteY17" fmla="*/ 7776 h 203837"/>
                <a:gd name="connsiteX18" fmla="*/ 260699 w 407906"/>
                <a:gd name="connsiteY18" fmla="*/ 8062 h 203837"/>
                <a:gd name="connsiteX19" fmla="*/ 265454 w 407906"/>
                <a:gd name="connsiteY19" fmla="*/ 12295 h 203837"/>
                <a:gd name="connsiteX20" fmla="*/ 285649 w 407906"/>
                <a:gd name="connsiteY20" fmla="*/ 33504 h 203837"/>
                <a:gd name="connsiteX21" fmla="*/ 289180 w 407906"/>
                <a:gd name="connsiteY21" fmla="*/ 37450 h 203837"/>
                <a:gd name="connsiteX22" fmla="*/ 288330 w 407906"/>
                <a:gd name="connsiteY22" fmla="*/ 37998 h 203837"/>
                <a:gd name="connsiteX23" fmla="*/ 269989 w 407906"/>
                <a:gd name="connsiteY23" fmla="*/ 56732 h 203837"/>
                <a:gd name="connsiteX24" fmla="*/ 263152 w 407906"/>
                <a:gd name="connsiteY24" fmla="*/ 67797 h 203837"/>
                <a:gd name="connsiteX25" fmla="*/ 258904 w 407906"/>
                <a:gd name="connsiteY25" fmla="*/ 68624 h 203837"/>
                <a:gd name="connsiteX26" fmla="*/ 248385 w 407906"/>
                <a:gd name="connsiteY26" fmla="*/ 75609 h 203837"/>
                <a:gd name="connsiteX27" fmla="*/ 248385 w 407906"/>
                <a:gd name="connsiteY27" fmla="*/ 120582 h 203837"/>
                <a:gd name="connsiteX28" fmla="*/ 293358 w 407906"/>
                <a:gd name="connsiteY28" fmla="*/ 120582 h 203837"/>
                <a:gd name="connsiteX29" fmla="*/ 302672 w 407906"/>
                <a:gd name="connsiteY29" fmla="*/ 98096 h 203837"/>
                <a:gd name="connsiteX30" fmla="*/ 302287 w 407906"/>
                <a:gd name="connsiteY30" fmla="*/ 96117 h 203837"/>
                <a:gd name="connsiteX31" fmla="*/ 306492 w 407906"/>
                <a:gd name="connsiteY31" fmla="*/ 89743 h 203837"/>
                <a:gd name="connsiteX32" fmla="*/ 319916 w 407906"/>
                <a:gd name="connsiteY32" fmla="*/ 76320 h 203837"/>
                <a:gd name="connsiteX33" fmla="*/ 322217 w 407906"/>
                <a:gd name="connsiteY33" fmla="*/ 75113 h 203837"/>
                <a:gd name="connsiteX34" fmla="*/ 390306 w 407906"/>
                <a:gd name="connsiteY34" fmla="*/ 51314 h 203837"/>
                <a:gd name="connsiteX35" fmla="*/ 380856 w 407906"/>
                <a:gd name="connsiteY35" fmla="*/ 157674 h 203837"/>
                <a:gd name="connsiteX36" fmla="*/ 361458 w 407906"/>
                <a:gd name="connsiteY36" fmla="*/ 172715 h 203837"/>
                <a:gd name="connsiteX37" fmla="*/ 360892 w 407906"/>
                <a:gd name="connsiteY37" fmla="*/ 172957 h 203837"/>
                <a:gd name="connsiteX38" fmla="*/ 353686 w 407906"/>
                <a:gd name="connsiteY38" fmla="*/ 178149 h 203837"/>
                <a:gd name="connsiteX39" fmla="*/ 342624 w 407906"/>
                <a:gd name="connsiteY39" fmla="*/ 184434 h 203837"/>
                <a:gd name="connsiteX40" fmla="*/ 315781 w 407906"/>
                <a:gd name="connsiteY40" fmla="*/ 194898 h 203837"/>
                <a:gd name="connsiteX41" fmla="*/ 300415 w 407906"/>
                <a:gd name="connsiteY41" fmla="*/ 201200 h 203837"/>
                <a:gd name="connsiteX42" fmla="*/ 299192 w 407906"/>
                <a:gd name="connsiteY42" fmla="*/ 201056 h 203837"/>
                <a:gd name="connsiteX43" fmla="*/ 297682 w 407906"/>
                <a:gd name="connsiteY43" fmla="*/ 201682 h 203837"/>
                <a:gd name="connsiteX44" fmla="*/ 289264 w 407906"/>
                <a:gd name="connsiteY44" fmla="*/ 198195 h 203837"/>
                <a:gd name="connsiteX45" fmla="*/ 285777 w 407906"/>
                <a:gd name="connsiteY45" fmla="*/ 189777 h 203837"/>
                <a:gd name="connsiteX46" fmla="*/ 286578 w 407906"/>
                <a:gd name="connsiteY46" fmla="*/ 185663 h 203837"/>
                <a:gd name="connsiteX47" fmla="*/ 286801 w 407906"/>
                <a:gd name="connsiteY47" fmla="*/ 185069 h 203837"/>
                <a:gd name="connsiteX48" fmla="*/ 289264 w 407906"/>
                <a:gd name="connsiteY48" fmla="*/ 181360 h 203837"/>
                <a:gd name="connsiteX49" fmla="*/ 293720 w 407906"/>
                <a:gd name="connsiteY49" fmla="*/ 179514 h 203837"/>
                <a:gd name="connsiteX50" fmla="*/ 292650 w 407906"/>
                <a:gd name="connsiteY50" fmla="*/ 179023 h 203837"/>
                <a:gd name="connsiteX51" fmla="*/ 296526 w 407906"/>
                <a:gd name="connsiteY51" fmla="*/ 178352 h 203837"/>
                <a:gd name="connsiteX52" fmla="*/ 297682 w 407906"/>
                <a:gd name="connsiteY52" fmla="*/ 177873 h 203837"/>
                <a:gd name="connsiteX53" fmla="*/ 298027 w 407906"/>
                <a:gd name="connsiteY53" fmla="*/ 178016 h 203837"/>
                <a:gd name="connsiteX54" fmla="*/ 305586 w 407906"/>
                <a:gd name="connsiteY54" fmla="*/ 175333 h 203837"/>
                <a:gd name="connsiteX55" fmla="*/ 313051 w 407906"/>
                <a:gd name="connsiteY55" fmla="*/ 172150 h 203837"/>
                <a:gd name="connsiteX56" fmla="*/ 334890 w 407906"/>
                <a:gd name="connsiteY56" fmla="*/ 163050 h 203837"/>
                <a:gd name="connsiteX57" fmla="*/ 344392 w 407906"/>
                <a:gd name="connsiteY57" fmla="*/ 158088 h 203837"/>
                <a:gd name="connsiteX58" fmla="*/ 348497 w 407906"/>
                <a:gd name="connsiteY58" fmla="*/ 155377 h 203837"/>
                <a:gd name="connsiteX59" fmla="*/ 352201 w 407906"/>
                <a:gd name="connsiteY59" fmla="*/ 153449 h 203837"/>
                <a:gd name="connsiteX60" fmla="*/ 362667 w 407906"/>
                <a:gd name="connsiteY60" fmla="*/ 144789 h 203837"/>
                <a:gd name="connsiteX61" fmla="*/ 376674 w 407906"/>
                <a:gd name="connsiteY61" fmla="*/ 124051 h 203837"/>
                <a:gd name="connsiteX62" fmla="*/ 376680 w 407906"/>
                <a:gd name="connsiteY62" fmla="*/ 124019 h 203837"/>
                <a:gd name="connsiteX63" fmla="*/ 378136 w 407906"/>
                <a:gd name="connsiteY63" fmla="*/ 122038 h 203837"/>
                <a:gd name="connsiteX64" fmla="*/ 384669 w 407906"/>
                <a:gd name="connsiteY64" fmla="*/ 101886 h 203837"/>
                <a:gd name="connsiteX65" fmla="*/ 383850 w 407906"/>
                <a:gd name="connsiteY65" fmla="*/ 87713 h 203837"/>
                <a:gd name="connsiteX66" fmla="*/ 383876 w 407906"/>
                <a:gd name="connsiteY66" fmla="*/ 85959 h 203837"/>
                <a:gd name="connsiteX67" fmla="*/ 383724 w 407906"/>
                <a:gd name="connsiteY67" fmla="*/ 85533 h 203837"/>
                <a:gd name="connsiteX68" fmla="*/ 383565 w 407906"/>
                <a:gd name="connsiteY68" fmla="*/ 82791 h 203837"/>
                <a:gd name="connsiteX69" fmla="*/ 381430 w 407906"/>
                <a:gd name="connsiteY69" fmla="*/ 79102 h 203837"/>
                <a:gd name="connsiteX70" fmla="*/ 381002 w 407906"/>
                <a:gd name="connsiteY70" fmla="*/ 77901 h 203837"/>
                <a:gd name="connsiteX71" fmla="*/ 379734 w 407906"/>
                <a:gd name="connsiteY71" fmla="*/ 76172 h 203837"/>
                <a:gd name="connsiteX72" fmla="*/ 374496 w 407906"/>
                <a:gd name="connsiteY72" fmla="*/ 67124 h 203837"/>
                <a:gd name="connsiteX73" fmla="*/ 300747 w 407906"/>
                <a:gd name="connsiteY73" fmla="*/ 77327 h 203837"/>
                <a:gd name="connsiteX74" fmla="*/ 286905 w 407906"/>
                <a:gd name="connsiteY74" fmla="*/ 96162 h 203837"/>
                <a:gd name="connsiteX75" fmla="*/ 285170 w 407906"/>
                <a:gd name="connsiteY75" fmla="*/ 101515 h 203837"/>
                <a:gd name="connsiteX76" fmla="*/ 285169 w 407906"/>
                <a:gd name="connsiteY76" fmla="*/ 101516 h 203837"/>
                <a:gd name="connsiteX77" fmla="*/ 283887 w 407906"/>
                <a:gd name="connsiteY77" fmla="*/ 105472 h 203837"/>
                <a:gd name="connsiteX78" fmla="*/ 281944 w 407906"/>
                <a:gd name="connsiteY78" fmla="*/ 108398 h 203837"/>
                <a:gd name="connsiteX79" fmla="*/ 264766 w 407906"/>
                <a:gd name="connsiteY79" fmla="*/ 108398 h 203837"/>
                <a:gd name="connsiteX80" fmla="*/ 261208 w 407906"/>
                <a:gd name="connsiteY80" fmla="*/ 99809 h 203837"/>
                <a:gd name="connsiteX81" fmla="*/ 262025 w 407906"/>
                <a:gd name="connsiteY81" fmla="*/ 95611 h 203837"/>
                <a:gd name="connsiteX82" fmla="*/ 262252 w 407906"/>
                <a:gd name="connsiteY82" fmla="*/ 95005 h 203837"/>
                <a:gd name="connsiteX83" fmla="*/ 262690 w 407906"/>
                <a:gd name="connsiteY83" fmla="*/ 94346 h 203837"/>
                <a:gd name="connsiteX84" fmla="*/ 262589 w 407906"/>
                <a:gd name="connsiteY84" fmla="*/ 94107 h 203837"/>
                <a:gd name="connsiteX85" fmla="*/ 265215 w 407906"/>
                <a:gd name="connsiteY85" fmla="*/ 87111 h 203837"/>
                <a:gd name="connsiteX86" fmla="*/ 283946 w 407906"/>
                <a:gd name="connsiteY86" fmla="*/ 60764 h 203837"/>
                <a:gd name="connsiteX87" fmla="*/ 390306 w 407906"/>
                <a:gd name="connsiteY87" fmla="*/ 51314 h 20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07906" h="203837">
                  <a:moveTo>
                    <a:pt x="331486" y="86671"/>
                  </a:moveTo>
                  <a:cubicBezTo>
                    <a:pt x="337059" y="93932"/>
                    <a:pt x="340709" y="99461"/>
                    <a:pt x="341100" y="101861"/>
                  </a:cubicBezTo>
                  <a:lnTo>
                    <a:pt x="340439" y="101885"/>
                  </a:lnTo>
                  <a:lnTo>
                    <a:pt x="341131" y="101912"/>
                  </a:lnTo>
                  <a:cubicBezTo>
                    <a:pt x="339587" y="111515"/>
                    <a:pt x="285997" y="171287"/>
                    <a:pt x="265663" y="191628"/>
                  </a:cubicBezTo>
                  <a:cubicBezTo>
                    <a:pt x="256706" y="199484"/>
                    <a:pt x="254449" y="202431"/>
                    <a:pt x="249314" y="203216"/>
                  </a:cubicBezTo>
                  <a:lnTo>
                    <a:pt x="249408" y="202287"/>
                  </a:lnTo>
                  <a:lnTo>
                    <a:pt x="241733" y="203837"/>
                  </a:lnTo>
                  <a:lnTo>
                    <a:pt x="26550" y="203837"/>
                  </a:lnTo>
                  <a:cubicBezTo>
                    <a:pt x="11887" y="203837"/>
                    <a:pt x="0" y="191950"/>
                    <a:pt x="0" y="177287"/>
                  </a:cubicBezTo>
                  <a:lnTo>
                    <a:pt x="0" y="26550"/>
                  </a:lnTo>
                  <a:cubicBezTo>
                    <a:pt x="0" y="11886"/>
                    <a:pt x="11887" y="0"/>
                    <a:pt x="26550" y="0"/>
                  </a:cubicBezTo>
                  <a:lnTo>
                    <a:pt x="241733" y="0"/>
                  </a:lnTo>
                  <a:lnTo>
                    <a:pt x="249190" y="1506"/>
                  </a:lnTo>
                  <a:lnTo>
                    <a:pt x="249082" y="740"/>
                  </a:lnTo>
                  <a:cubicBezTo>
                    <a:pt x="252934" y="1320"/>
                    <a:pt x="255171" y="3121"/>
                    <a:pt x="259833" y="7291"/>
                  </a:cubicBezTo>
                  <a:lnTo>
                    <a:pt x="259977" y="7419"/>
                  </a:lnTo>
                  <a:lnTo>
                    <a:pt x="260506" y="7776"/>
                  </a:lnTo>
                  <a:lnTo>
                    <a:pt x="260699" y="8062"/>
                  </a:lnTo>
                  <a:lnTo>
                    <a:pt x="265454" y="12295"/>
                  </a:lnTo>
                  <a:cubicBezTo>
                    <a:pt x="270548" y="17370"/>
                    <a:pt x="277725" y="24905"/>
                    <a:pt x="285649" y="33504"/>
                  </a:cubicBezTo>
                  <a:lnTo>
                    <a:pt x="289180" y="37450"/>
                  </a:lnTo>
                  <a:lnTo>
                    <a:pt x="288330" y="37998"/>
                  </a:lnTo>
                  <a:cubicBezTo>
                    <a:pt x="281413" y="43637"/>
                    <a:pt x="275297" y="49925"/>
                    <a:pt x="269989" y="56732"/>
                  </a:cubicBezTo>
                  <a:lnTo>
                    <a:pt x="263152" y="67797"/>
                  </a:lnTo>
                  <a:lnTo>
                    <a:pt x="258904" y="68624"/>
                  </a:lnTo>
                  <a:cubicBezTo>
                    <a:pt x="255077" y="70176"/>
                    <a:pt x="251489" y="72504"/>
                    <a:pt x="248385" y="75609"/>
                  </a:cubicBezTo>
                  <a:cubicBezTo>
                    <a:pt x="235965" y="88028"/>
                    <a:pt x="235965" y="108163"/>
                    <a:pt x="248385" y="120582"/>
                  </a:cubicBezTo>
                  <a:cubicBezTo>
                    <a:pt x="260804" y="133001"/>
                    <a:pt x="280939" y="133001"/>
                    <a:pt x="293358" y="120582"/>
                  </a:cubicBezTo>
                  <a:cubicBezTo>
                    <a:pt x="299567" y="114373"/>
                    <a:pt x="302672" y="106234"/>
                    <a:pt x="302672" y="98096"/>
                  </a:cubicBezTo>
                  <a:lnTo>
                    <a:pt x="302287" y="96117"/>
                  </a:lnTo>
                  <a:lnTo>
                    <a:pt x="306492" y="89743"/>
                  </a:lnTo>
                  <a:cubicBezTo>
                    <a:pt x="310424" y="84912"/>
                    <a:pt x="314902" y="80408"/>
                    <a:pt x="319916" y="76320"/>
                  </a:cubicBezTo>
                  <a:lnTo>
                    <a:pt x="322217" y="75113"/>
                  </a:lnTo>
                  <a:close/>
                  <a:moveTo>
                    <a:pt x="390306" y="51314"/>
                  </a:moveTo>
                  <a:cubicBezTo>
                    <a:pt x="417067" y="78075"/>
                    <a:pt x="412836" y="125694"/>
                    <a:pt x="380856" y="157674"/>
                  </a:cubicBezTo>
                  <a:cubicBezTo>
                    <a:pt x="374860" y="163670"/>
                    <a:pt x="368313" y="168691"/>
                    <a:pt x="361458" y="172715"/>
                  </a:cubicBezTo>
                  <a:lnTo>
                    <a:pt x="360892" y="172957"/>
                  </a:lnTo>
                  <a:lnTo>
                    <a:pt x="353686" y="178149"/>
                  </a:lnTo>
                  <a:cubicBezTo>
                    <a:pt x="350283" y="180339"/>
                    <a:pt x="346529" y="182500"/>
                    <a:pt x="342624" y="184434"/>
                  </a:cubicBezTo>
                  <a:cubicBezTo>
                    <a:pt x="334814" y="188301"/>
                    <a:pt x="323364" y="192168"/>
                    <a:pt x="315781" y="194898"/>
                  </a:cubicBezTo>
                  <a:cubicBezTo>
                    <a:pt x="310094" y="196946"/>
                    <a:pt x="304364" y="200486"/>
                    <a:pt x="300415" y="201200"/>
                  </a:cubicBezTo>
                  <a:lnTo>
                    <a:pt x="299192" y="201056"/>
                  </a:lnTo>
                  <a:lnTo>
                    <a:pt x="297682" y="201682"/>
                  </a:lnTo>
                  <a:cubicBezTo>
                    <a:pt x="294635" y="201681"/>
                    <a:pt x="291588" y="200519"/>
                    <a:pt x="289264" y="198195"/>
                  </a:cubicBezTo>
                  <a:cubicBezTo>
                    <a:pt x="286940" y="195870"/>
                    <a:pt x="285777" y="192824"/>
                    <a:pt x="285777" y="189777"/>
                  </a:cubicBezTo>
                  <a:lnTo>
                    <a:pt x="286578" y="185663"/>
                  </a:lnTo>
                  <a:lnTo>
                    <a:pt x="286801" y="185069"/>
                  </a:lnTo>
                  <a:lnTo>
                    <a:pt x="289264" y="181360"/>
                  </a:lnTo>
                  <a:lnTo>
                    <a:pt x="293720" y="179514"/>
                  </a:lnTo>
                  <a:lnTo>
                    <a:pt x="292650" y="179023"/>
                  </a:lnTo>
                  <a:lnTo>
                    <a:pt x="296526" y="178352"/>
                  </a:lnTo>
                  <a:lnTo>
                    <a:pt x="297682" y="177873"/>
                  </a:lnTo>
                  <a:lnTo>
                    <a:pt x="298027" y="178016"/>
                  </a:lnTo>
                  <a:lnTo>
                    <a:pt x="305586" y="175333"/>
                  </a:lnTo>
                  <a:cubicBezTo>
                    <a:pt x="307968" y="174283"/>
                    <a:pt x="310264" y="173174"/>
                    <a:pt x="313051" y="172150"/>
                  </a:cubicBezTo>
                  <a:cubicBezTo>
                    <a:pt x="320482" y="169420"/>
                    <a:pt x="327989" y="166917"/>
                    <a:pt x="334890" y="163050"/>
                  </a:cubicBezTo>
                  <a:cubicBezTo>
                    <a:pt x="337477" y="161600"/>
                    <a:pt x="341024" y="159894"/>
                    <a:pt x="344392" y="158088"/>
                  </a:cubicBezTo>
                  <a:lnTo>
                    <a:pt x="348497" y="155377"/>
                  </a:lnTo>
                  <a:lnTo>
                    <a:pt x="352201" y="153449"/>
                  </a:lnTo>
                  <a:cubicBezTo>
                    <a:pt x="355722" y="151091"/>
                    <a:pt x="359275" y="148181"/>
                    <a:pt x="362667" y="144789"/>
                  </a:cubicBezTo>
                  <a:cubicBezTo>
                    <a:pt x="369451" y="138004"/>
                    <a:pt x="374308" y="130576"/>
                    <a:pt x="376674" y="124051"/>
                  </a:cubicBezTo>
                  <a:lnTo>
                    <a:pt x="376680" y="124019"/>
                  </a:lnTo>
                  <a:lnTo>
                    <a:pt x="378136" y="122038"/>
                  </a:lnTo>
                  <a:cubicBezTo>
                    <a:pt x="381550" y="115408"/>
                    <a:pt x="383746" y="108559"/>
                    <a:pt x="384669" y="101886"/>
                  </a:cubicBezTo>
                  <a:lnTo>
                    <a:pt x="383850" y="87713"/>
                  </a:lnTo>
                  <a:lnTo>
                    <a:pt x="383876" y="85959"/>
                  </a:lnTo>
                  <a:lnTo>
                    <a:pt x="383724" y="85533"/>
                  </a:lnTo>
                  <a:lnTo>
                    <a:pt x="383565" y="82791"/>
                  </a:lnTo>
                  <a:lnTo>
                    <a:pt x="381430" y="79102"/>
                  </a:lnTo>
                  <a:lnTo>
                    <a:pt x="381002" y="77901"/>
                  </a:lnTo>
                  <a:lnTo>
                    <a:pt x="379734" y="76172"/>
                  </a:lnTo>
                  <a:lnTo>
                    <a:pt x="374496" y="67124"/>
                  </a:lnTo>
                  <a:cubicBezTo>
                    <a:pt x="356948" y="49576"/>
                    <a:pt x="323930" y="54144"/>
                    <a:pt x="300747" y="77327"/>
                  </a:cubicBezTo>
                  <a:cubicBezTo>
                    <a:pt x="294951" y="83123"/>
                    <a:pt x="290319" y="89533"/>
                    <a:pt x="286905" y="96162"/>
                  </a:cubicBezTo>
                  <a:lnTo>
                    <a:pt x="285170" y="101515"/>
                  </a:lnTo>
                  <a:lnTo>
                    <a:pt x="285169" y="101516"/>
                  </a:lnTo>
                  <a:lnTo>
                    <a:pt x="283887" y="105472"/>
                  </a:lnTo>
                  <a:lnTo>
                    <a:pt x="281944" y="108398"/>
                  </a:lnTo>
                  <a:cubicBezTo>
                    <a:pt x="277200" y="113141"/>
                    <a:pt x="269509" y="113141"/>
                    <a:pt x="264766" y="108398"/>
                  </a:cubicBezTo>
                  <a:cubicBezTo>
                    <a:pt x="262394" y="106026"/>
                    <a:pt x="261208" y="102917"/>
                    <a:pt x="261208" y="99809"/>
                  </a:cubicBezTo>
                  <a:lnTo>
                    <a:pt x="262025" y="95611"/>
                  </a:lnTo>
                  <a:lnTo>
                    <a:pt x="262252" y="95005"/>
                  </a:lnTo>
                  <a:lnTo>
                    <a:pt x="262690" y="94346"/>
                  </a:lnTo>
                  <a:lnTo>
                    <a:pt x="262589" y="94107"/>
                  </a:lnTo>
                  <a:lnTo>
                    <a:pt x="265215" y="87111"/>
                  </a:lnTo>
                  <a:cubicBezTo>
                    <a:pt x="269691" y="77732"/>
                    <a:pt x="275951" y="68760"/>
                    <a:pt x="283946" y="60764"/>
                  </a:cubicBezTo>
                  <a:cubicBezTo>
                    <a:pt x="315926" y="28785"/>
                    <a:pt x="363545" y="24554"/>
                    <a:pt x="390306" y="51314"/>
                  </a:cubicBezTo>
                  <a:close/>
                </a:path>
              </a:pathLst>
            </a:cu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0" bIns="0" numCol="1" spcCol="0" rtlCol="0" fromWordArt="0" anchor="ctr" anchorCtr="0" forceAA="0" compatLnSpc="1">
              <a:prstTxWarp prst="textNoShape">
                <a:avLst/>
              </a:prstTxWarp>
              <a:noAutofit/>
            </a:bodyPr>
            <a:lstStyle/>
            <a:p>
              <a:pPr>
                <a:buFont typeface="SimonKucher" pitchFamily="2" charset="0"/>
              </a:pPr>
              <a:r>
                <a:rPr lang="en-GB" sz="1400" b="1" dirty="0">
                  <a:solidFill>
                    <a:schemeClr val="bg1"/>
                  </a:solidFill>
                </a:rPr>
                <a:t>1.99</a:t>
              </a:r>
            </a:p>
          </p:txBody>
        </p:sp>
        <p:sp>
          <p:nvSpPr>
            <p:cNvPr id="108" name="Freeform 412">
              <a:extLst>
                <a:ext uri="{FF2B5EF4-FFF2-40B4-BE49-F238E27FC236}">
                  <a16:creationId xmlns:a16="http://schemas.microsoft.com/office/drawing/2014/main" id="{C459C47C-2A39-40D0-B1FB-0D4B8FB8CF37}"/>
                </a:ext>
              </a:extLst>
            </p:cNvPr>
            <p:cNvSpPr/>
            <p:nvPr/>
          </p:nvSpPr>
          <p:spPr>
            <a:xfrm rot="18445589">
              <a:off x="7605559" y="3031118"/>
              <a:ext cx="738832" cy="369206"/>
            </a:xfrm>
            <a:custGeom>
              <a:avLst/>
              <a:gdLst>
                <a:gd name="connsiteX0" fmla="*/ 331486 w 407906"/>
                <a:gd name="connsiteY0" fmla="*/ 86671 h 203837"/>
                <a:gd name="connsiteX1" fmla="*/ 341100 w 407906"/>
                <a:gd name="connsiteY1" fmla="*/ 101861 h 203837"/>
                <a:gd name="connsiteX2" fmla="*/ 340439 w 407906"/>
                <a:gd name="connsiteY2" fmla="*/ 101885 h 203837"/>
                <a:gd name="connsiteX3" fmla="*/ 341131 w 407906"/>
                <a:gd name="connsiteY3" fmla="*/ 101912 h 203837"/>
                <a:gd name="connsiteX4" fmla="*/ 265663 w 407906"/>
                <a:gd name="connsiteY4" fmla="*/ 191628 h 203837"/>
                <a:gd name="connsiteX5" fmla="*/ 249314 w 407906"/>
                <a:gd name="connsiteY5" fmla="*/ 203216 h 203837"/>
                <a:gd name="connsiteX6" fmla="*/ 249408 w 407906"/>
                <a:gd name="connsiteY6" fmla="*/ 202287 h 203837"/>
                <a:gd name="connsiteX7" fmla="*/ 241733 w 407906"/>
                <a:gd name="connsiteY7" fmla="*/ 203837 h 203837"/>
                <a:gd name="connsiteX8" fmla="*/ 26550 w 407906"/>
                <a:gd name="connsiteY8" fmla="*/ 203837 h 203837"/>
                <a:gd name="connsiteX9" fmla="*/ 0 w 407906"/>
                <a:gd name="connsiteY9" fmla="*/ 177287 h 203837"/>
                <a:gd name="connsiteX10" fmla="*/ 0 w 407906"/>
                <a:gd name="connsiteY10" fmla="*/ 26550 h 203837"/>
                <a:gd name="connsiteX11" fmla="*/ 26550 w 407906"/>
                <a:gd name="connsiteY11" fmla="*/ 0 h 203837"/>
                <a:gd name="connsiteX12" fmla="*/ 241733 w 407906"/>
                <a:gd name="connsiteY12" fmla="*/ 0 h 203837"/>
                <a:gd name="connsiteX13" fmla="*/ 249190 w 407906"/>
                <a:gd name="connsiteY13" fmla="*/ 1506 h 203837"/>
                <a:gd name="connsiteX14" fmla="*/ 249082 w 407906"/>
                <a:gd name="connsiteY14" fmla="*/ 740 h 203837"/>
                <a:gd name="connsiteX15" fmla="*/ 259833 w 407906"/>
                <a:gd name="connsiteY15" fmla="*/ 7291 h 203837"/>
                <a:gd name="connsiteX16" fmla="*/ 259977 w 407906"/>
                <a:gd name="connsiteY16" fmla="*/ 7419 h 203837"/>
                <a:gd name="connsiteX17" fmla="*/ 260506 w 407906"/>
                <a:gd name="connsiteY17" fmla="*/ 7776 h 203837"/>
                <a:gd name="connsiteX18" fmla="*/ 260699 w 407906"/>
                <a:gd name="connsiteY18" fmla="*/ 8062 h 203837"/>
                <a:gd name="connsiteX19" fmla="*/ 265454 w 407906"/>
                <a:gd name="connsiteY19" fmla="*/ 12295 h 203837"/>
                <a:gd name="connsiteX20" fmla="*/ 285649 w 407906"/>
                <a:gd name="connsiteY20" fmla="*/ 33504 h 203837"/>
                <a:gd name="connsiteX21" fmla="*/ 289180 w 407906"/>
                <a:gd name="connsiteY21" fmla="*/ 37450 h 203837"/>
                <a:gd name="connsiteX22" fmla="*/ 288330 w 407906"/>
                <a:gd name="connsiteY22" fmla="*/ 37998 h 203837"/>
                <a:gd name="connsiteX23" fmla="*/ 269989 w 407906"/>
                <a:gd name="connsiteY23" fmla="*/ 56732 h 203837"/>
                <a:gd name="connsiteX24" fmla="*/ 263152 w 407906"/>
                <a:gd name="connsiteY24" fmla="*/ 67797 h 203837"/>
                <a:gd name="connsiteX25" fmla="*/ 258904 w 407906"/>
                <a:gd name="connsiteY25" fmla="*/ 68624 h 203837"/>
                <a:gd name="connsiteX26" fmla="*/ 248385 w 407906"/>
                <a:gd name="connsiteY26" fmla="*/ 75609 h 203837"/>
                <a:gd name="connsiteX27" fmla="*/ 248385 w 407906"/>
                <a:gd name="connsiteY27" fmla="*/ 120582 h 203837"/>
                <a:gd name="connsiteX28" fmla="*/ 293358 w 407906"/>
                <a:gd name="connsiteY28" fmla="*/ 120582 h 203837"/>
                <a:gd name="connsiteX29" fmla="*/ 302672 w 407906"/>
                <a:gd name="connsiteY29" fmla="*/ 98096 h 203837"/>
                <a:gd name="connsiteX30" fmla="*/ 302287 w 407906"/>
                <a:gd name="connsiteY30" fmla="*/ 96117 h 203837"/>
                <a:gd name="connsiteX31" fmla="*/ 306492 w 407906"/>
                <a:gd name="connsiteY31" fmla="*/ 89743 h 203837"/>
                <a:gd name="connsiteX32" fmla="*/ 319916 w 407906"/>
                <a:gd name="connsiteY32" fmla="*/ 76320 h 203837"/>
                <a:gd name="connsiteX33" fmla="*/ 322217 w 407906"/>
                <a:gd name="connsiteY33" fmla="*/ 75113 h 203837"/>
                <a:gd name="connsiteX34" fmla="*/ 390306 w 407906"/>
                <a:gd name="connsiteY34" fmla="*/ 51314 h 203837"/>
                <a:gd name="connsiteX35" fmla="*/ 380856 w 407906"/>
                <a:gd name="connsiteY35" fmla="*/ 157674 h 203837"/>
                <a:gd name="connsiteX36" fmla="*/ 361458 w 407906"/>
                <a:gd name="connsiteY36" fmla="*/ 172715 h 203837"/>
                <a:gd name="connsiteX37" fmla="*/ 360892 w 407906"/>
                <a:gd name="connsiteY37" fmla="*/ 172957 h 203837"/>
                <a:gd name="connsiteX38" fmla="*/ 353686 w 407906"/>
                <a:gd name="connsiteY38" fmla="*/ 178149 h 203837"/>
                <a:gd name="connsiteX39" fmla="*/ 342624 w 407906"/>
                <a:gd name="connsiteY39" fmla="*/ 184434 h 203837"/>
                <a:gd name="connsiteX40" fmla="*/ 315781 w 407906"/>
                <a:gd name="connsiteY40" fmla="*/ 194898 h 203837"/>
                <a:gd name="connsiteX41" fmla="*/ 300415 w 407906"/>
                <a:gd name="connsiteY41" fmla="*/ 201200 h 203837"/>
                <a:gd name="connsiteX42" fmla="*/ 299192 w 407906"/>
                <a:gd name="connsiteY42" fmla="*/ 201056 h 203837"/>
                <a:gd name="connsiteX43" fmla="*/ 297682 w 407906"/>
                <a:gd name="connsiteY43" fmla="*/ 201682 h 203837"/>
                <a:gd name="connsiteX44" fmla="*/ 289264 w 407906"/>
                <a:gd name="connsiteY44" fmla="*/ 198195 h 203837"/>
                <a:gd name="connsiteX45" fmla="*/ 285777 w 407906"/>
                <a:gd name="connsiteY45" fmla="*/ 189777 h 203837"/>
                <a:gd name="connsiteX46" fmla="*/ 286578 w 407906"/>
                <a:gd name="connsiteY46" fmla="*/ 185663 h 203837"/>
                <a:gd name="connsiteX47" fmla="*/ 286801 w 407906"/>
                <a:gd name="connsiteY47" fmla="*/ 185069 h 203837"/>
                <a:gd name="connsiteX48" fmla="*/ 289264 w 407906"/>
                <a:gd name="connsiteY48" fmla="*/ 181360 h 203837"/>
                <a:gd name="connsiteX49" fmla="*/ 293720 w 407906"/>
                <a:gd name="connsiteY49" fmla="*/ 179514 h 203837"/>
                <a:gd name="connsiteX50" fmla="*/ 292650 w 407906"/>
                <a:gd name="connsiteY50" fmla="*/ 179023 h 203837"/>
                <a:gd name="connsiteX51" fmla="*/ 296526 w 407906"/>
                <a:gd name="connsiteY51" fmla="*/ 178352 h 203837"/>
                <a:gd name="connsiteX52" fmla="*/ 297682 w 407906"/>
                <a:gd name="connsiteY52" fmla="*/ 177873 h 203837"/>
                <a:gd name="connsiteX53" fmla="*/ 298027 w 407906"/>
                <a:gd name="connsiteY53" fmla="*/ 178016 h 203837"/>
                <a:gd name="connsiteX54" fmla="*/ 305586 w 407906"/>
                <a:gd name="connsiteY54" fmla="*/ 175333 h 203837"/>
                <a:gd name="connsiteX55" fmla="*/ 313051 w 407906"/>
                <a:gd name="connsiteY55" fmla="*/ 172150 h 203837"/>
                <a:gd name="connsiteX56" fmla="*/ 334890 w 407906"/>
                <a:gd name="connsiteY56" fmla="*/ 163050 h 203837"/>
                <a:gd name="connsiteX57" fmla="*/ 344392 w 407906"/>
                <a:gd name="connsiteY57" fmla="*/ 158088 h 203837"/>
                <a:gd name="connsiteX58" fmla="*/ 348497 w 407906"/>
                <a:gd name="connsiteY58" fmla="*/ 155377 h 203837"/>
                <a:gd name="connsiteX59" fmla="*/ 352201 w 407906"/>
                <a:gd name="connsiteY59" fmla="*/ 153449 h 203837"/>
                <a:gd name="connsiteX60" fmla="*/ 362667 w 407906"/>
                <a:gd name="connsiteY60" fmla="*/ 144789 h 203837"/>
                <a:gd name="connsiteX61" fmla="*/ 376674 w 407906"/>
                <a:gd name="connsiteY61" fmla="*/ 124051 h 203837"/>
                <a:gd name="connsiteX62" fmla="*/ 376680 w 407906"/>
                <a:gd name="connsiteY62" fmla="*/ 124019 h 203837"/>
                <a:gd name="connsiteX63" fmla="*/ 378136 w 407906"/>
                <a:gd name="connsiteY63" fmla="*/ 122038 h 203837"/>
                <a:gd name="connsiteX64" fmla="*/ 384669 w 407906"/>
                <a:gd name="connsiteY64" fmla="*/ 101886 h 203837"/>
                <a:gd name="connsiteX65" fmla="*/ 383850 w 407906"/>
                <a:gd name="connsiteY65" fmla="*/ 87713 h 203837"/>
                <a:gd name="connsiteX66" fmla="*/ 383876 w 407906"/>
                <a:gd name="connsiteY66" fmla="*/ 85959 h 203837"/>
                <a:gd name="connsiteX67" fmla="*/ 383724 w 407906"/>
                <a:gd name="connsiteY67" fmla="*/ 85533 h 203837"/>
                <a:gd name="connsiteX68" fmla="*/ 383565 w 407906"/>
                <a:gd name="connsiteY68" fmla="*/ 82791 h 203837"/>
                <a:gd name="connsiteX69" fmla="*/ 381430 w 407906"/>
                <a:gd name="connsiteY69" fmla="*/ 79102 h 203837"/>
                <a:gd name="connsiteX70" fmla="*/ 381002 w 407906"/>
                <a:gd name="connsiteY70" fmla="*/ 77901 h 203837"/>
                <a:gd name="connsiteX71" fmla="*/ 379734 w 407906"/>
                <a:gd name="connsiteY71" fmla="*/ 76172 h 203837"/>
                <a:gd name="connsiteX72" fmla="*/ 374496 w 407906"/>
                <a:gd name="connsiteY72" fmla="*/ 67124 h 203837"/>
                <a:gd name="connsiteX73" fmla="*/ 300747 w 407906"/>
                <a:gd name="connsiteY73" fmla="*/ 77327 h 203837"/>
                <a:gd name="connsiteX74" fmla="*/ 286905 w 407906"/>
                <a:gd name="connsiteY74" fmla="*/ 96162 h 203837"/>
                <a:gd name="connsiteX75" fmla="*/ 285170 w 407906"/>
                <a:gd name="connsiteY75" fmla="*/ 101515 h 203837"/>
                <a:gd name="connsiteX76" fmla="*/ 285169 w 407906"/>
                <a:gd name="connsiteY76" fmla="*/ 101516 h 203837"/>
                <a:gd name="connsiteX77" fmla="*/ 283887 w 407906"/>
                <a:gd name="connsiteY77" fmla="*/ 105472 h 203837"/>
                <a:gd name="connsiteX78" fmla="*/ 281944 w 407906"/>
                <a:gd name="connsiteY78" fmla="*/ 108398 h 203837"/>
                <a:gd name="connsiteX79" fmla="*/ 264766 w 407906"/>
                <a:gd name="connsiteY79" fmla="*/ 108398 h 203837"/>
                <a:gd name="connsiteX80" fmla="*/ 261208 w 407906"/>
                <a:gd name="connsiteY80" fmla="*/ 99809 h 203837"/>
                <a:gd name="connsiteX81" fmla="*/ 262025 w 407906"/>
                <a:gd name="connsiteY81" fmla="*/ 95611 h 203837"/>
                <a:gd name="connsiteX82" fmla="*/ 262252 w 407906"/>
                <a:gd name="connsiteY82" fmla="*/ 95005 h 203837"/>
                <a:gd name="connsiteX83" fmla="*/ 262690 w 407906"/>
                <a:gd name="connsiteY83" fmla="*/ 94346 h 203837"/>
                <a:gd name="connsiteX84" fmla="*/ 262589 w 407906"/>
                <a:gd name="connsiteY84" fmla="*/ 94107 h 203837"/>
                <a:gd name="connsiteX85" fmla="*/ 265215 w 407906"/>
                <a:gd name="connsiteY85" fmla="*/ 87111 h 203837"/>
                <a:gd name="connsiteX86" fmla="*/ 283946 w 407906"/>
                <a:gd name="connsiteY86" fmla="*/ 60764 h 203837"/>
                <a:gd name="connsiteX87" fmla="*/ 390306 w 407906"/>
                <a:gd name="connsiteY87" fmla="*/ 51314 h 20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07906" h="203837">
                  <a:moveTo>
                    <a:pt x="331486" y="86671"/>
                  </a:moveTo>
                  <a:cubicBezTo>
                    <a:pt x="337059" y="93932"/>
                    <a:pt x="340709" y="99461"/>
                    <a:pt x="341100" y="101861"/>
                  </a:cubicBezTo>
                  <a:lnTo>
                    <a:pt x="340439" y="101885"/>
                  </a:lnTo>
                  <a:lnTo>
                    <a:pt x="341131" y="101912"/>
                  </a:lnTo>
                  <a:cubicBezTo>
                    <a:pt x="339587" y="111515"/>
                    <a:pt x="285997" y="171287"/>
                    <a:pt x="265663" y="191628"/>
                  </a:cubicBezTo>
                  <a:cubicBezTo>
                    <a:pt x="256706" y="199484"/>
                    <a:pt x="254449" y="202431"/>
                    <a:pt x="249314" y="203216"/>
                  </a:cubicBezTo>
                  <a:lnTo>
                    <a:pt x="249408" y="202287"/>
                  </a:lnTo>
                  <a:lnTo>
                    <a:pt x="241733" y="203837"/>
                  </a:lnTo>
                  <a:lnTo>
                    <a:pt x="26550" y="203837"/>
                  </a:lnTo>
                  <a:cubicBezTo>
                    <a:pt x="11887" y="203837"/>
                    <a:pt x="0" y="191950"/>
                    <a:pt x="0" y="177287"/>
                  </a:cubicBezTo>
                  <a:lnTo>
                    <a:pt x="0" y="26550"/>
                  </a:lnTo>
                  <a:cubicBezTo>
                    <a:pt x="0" y="11886"/>
                    <a:pt x="11887" y="0"/>
                    <a:pt x="26550" y="0"/>
                  </a:cubicBezTo>
                  <a:lnTo>
                    <a:pt x="241733" y="0"/>
                  </a:lnTo>
                  <a:lnTo>
                    <a:pt x="249190" y="1506"/>
                  </a:lnTo>
                  <a:lnTo>
                    <a:pt x="249082" y="740"/>
                  </a:lnTo>
                  <a:cubicBezTo>
                    <a:pt x="252934" y="1320"/>
                    <a:pt x="255171" y="3121"/>
                    <a:pt x="259833" y="7291"/>
                  </a:cubicBezTo>
                  <a:lnTo>
                    <a:pt x="259977" y="7419"/>
                  </a:lnTo>
                  <a:lnTo>
                    <a:pt x="260506" y="7776"/>
                  </a:lnTo>
                  <a:lnTo>
                    <a:pt x="260699" y="8062"/>
                  </a:lnTo>
                  <a:lnTo>
                    <a:pt x="265454" y="12295"/>
                  </a:lnTo>
                  <a:cubicBezTo>
                    <a:pt x="270548" y="17370"/>
                    <a:pt x="277725" y="24905"/>
                    <a:pt x="285649" y="33504"/>
                  </a:cubicBezTo>
                  <a:lnTo>
                    <a:pt x="289180" y="37450"/>
                  </a:lnTo>
                  <a:lnTo>
                    <a:pt x="288330" y="37998"/>
                  </a:lnTo>
                  <a:cubicBezTo>
                    <a:pt x="281413" y="43637"/>
                    <a:pt x="275297" y="49925"/>
                    <a:pt x="269989" y="56732"/>
                  </a:cubicBezTo>
                  <a:lnTo>
                    <a:pt x="263152" y="67797"/>
                  </a:lnTo>
                  <a:lnTo>
                    <a:pt x="258904" y="68624"/>
                  </a:lnTo>
                  <a:cubicBezTo>
                    <a:pt x="255077" y="70176"/>
                    <a:pt x="251489" y="72504"/>
                    <a:pt x="248385" y="75609"/>
                  </a:cubicBezTo>
                  <a:cubicBezTo>
                    <a:pt x="235965" y="88028"/>
                    <a:pt x="235965" y="108163"/>
                    <a:pt x="248385" y="120582"/>
                  </a:cubicBezTo>
                  <a:cubicBezTo>
                    <a:pt x="260804" y="133001"/>
                    <a:pt x="280939" y="133001"/>
                    <a:pt x="293358" y="120582"/>
                  </a:cubicBezTo>
                  <a:cubicBezTo>
                    <a:pt x="299567" y="114373"/>
                    <a:pt x="302672" y="106234"/>
                    <a:pt x="302672" y="98096"/>
                  </a:cubicBezTo>
                  <a:lnTo>
                    <a:pt x="302287" y="96117"/>
                  </a:lnTo>
                  <a:lnTo>
                    <a:pt x="306492" y="89743"/>
                  </a:lnTo>
                  <a:cubicBezTo>
                    <a:pt x="310424" y="84912"/>
                    <a:pt x="314902" y="80408"/>
                    <a:pt x="319916" y="76320"/>
                  </a:cubicBezTo>
                  <a:lnTo>
                    <a:pt x="322217" y="75113"/>
                  </a:lnTo>
                  <a:close/>
                  <a:moveTo>
                    <a:pt x="390306" y="51314"/>
                  </a:moveTo>
                  <a:cubicBezTo>
                    <a:pt x="417067" y="78075"/>
                    <a:pt x="412836" y="125694"/>
                    <a:pt x="380856" y="157674"/>
                  </a:cubicBezTo>
                  <a:cubicBezTo>
                    <a:pt x="374860" y="163670"/>
                    <a:pt x="368313" y="168691"/>
                    <a:pt x="361458" y="172715"/>
                  </a:cubicBezTo>
                  <a:lnTo>
                    <a:pt x="360892" y="172957"/>
                  </a:lnTo>
                  <a:lnTo>
                    <a:pt x="353686" y="178149"/>
                  </a:lnTo>
                  <a:cubicBezTo>
                    <a:pt x="350283" y="180339"/>
                    <a:pt x="346529" y="182500"/>
                    <a:pt x="342624" y="184434"/>
                  </a:cubicBezTo>
                  <a:cubicBezTo>
                    <a:pt x="334814" y="188301"/>
                    <a:pt x="323364" y="192168"/>
                    <a:pt x="315781" y="194898"/>
                  </a:cubicBezTo>
                  <a:cubicBezTo>
                    <a:pt x="310094" y="196946"/>
                    <a:pt x="304364" y="200486"/>
                    <a:pt x="300415" y="201200"/>
                  </a:cubicBezTo>
                  <a:lnTo>
                    <a:pt x="299192" y="201056"/>
                  </a:lnTo>
                  <a:lnTo>
                    <a:pt x="297682" y="201682"/>
                  </a:lnTo>
                  <a:cubicBezTo>
                    <a:pt x="294635" y="201681"/>
                    <a:pt x="291588" y="200519"/>
                    <a:pt x="289264" y="198195"/>
                  </a:cubicBezTo>
                  <a:cubicBezTo>
                    <a:pt x="286940" y="195870"/>
                    <a:pt x="285777" y="192824"/>
                    <a:pt x="285777" y="189777"/>
                  </a:cubicBezTo>
                  <a:lnTo>
                    <a:pt x="286578" y="185663"/>
                  </a:lnTo>
                  <a:lnTo>
                    <a:pt x="286801" y="185069"/>
                  </a:lnTo>
                  <a:lnTo>
                    <a:pt x="289264" y="181360"/>
                  </a:lnTo>
                  <a:lnTo>
                    <a:pt x="293720" y="179514"/>
                  </a:lnTo>
                  <a:lnTo>
                    <a:pt x="292650" y="179023"/>
                  </a:lnTo>
                  <a:lnTo>
                    <a:pt x="296526" y="178352"/>
                  </a:lnTo>
                  <a:lnTo>
                    <a:pt x="297682" y="177873"/>
                  </a:lnTo>
                  <a:lnTo>
                    <a:pt x="298027" y="178016"/>
                  </a:lnTo>
                  <a:lnTo>
                    <a:pt x="305586" y="175333"/>
                  </a:lnTo>
                  <a:cubicBezTo>
                    <a:pt x="307968" y="174283"/>
                    <a:pt x="310264" y="173174"/>
                    <a:pt x="313051" y="172150"/>
                  </a:cubicBezTo>
                  <a:cubicBezTo>
                    <a:pt x="320482" y="169420"/>
                    <a:pt x="327989" y="166917"/>
                    <a:pt x="334890" y="163050"/>
                  </a:cubicBezTo>
                  <a:cubicBezTo>
                    <a:pt x="337477" y="161600"/>
                    <a:pt x="341024" y="159894"/>
                    <a:pt x="344392" y="158088"/>
                  </a:cubicBezTo>
                  <a:lnTo>
                    <a:pt x="348497" y="155377"/>
                  </a:lnTo>
                  <a:lnTo>
                    <a:pt x="352201" y="153449"/>
                  </a:lnTo>
                  <a:cubicBezTo>
                    <a:pt x="355722" y="151091"/>
                    <a:pt x="359275" y="148181"/>
                    <a:pt x="362667" y="144789"/>
                  </a:cubicBezTo>
                  <a:cubicBezTo>
                    <a:pt x="369451" y="138004"/>
                    <a:pt x="374308" y="130576"/>
                    <a:pt x="376674" y="124051"/>
                  </a:cubicBezTo>
                  <a:lnTo>
                    <a:pt x="376680" y="124019"/>
                  </a:lnTo>
                  <a:lnTo>
                    <a:pt x="378136" y="122038"/>
                  </a:lnTo>
                  <a:cubicBezTo>
                    <a:pt x="381550" y="115408"/>
                    <a:pt x="383746" y="108559"/>
                    <a:pt x="384669" y="101886"/>
                  </a:cubicBezTo>
                  <a:lnTo>
                    <a:pt x="383850" y="87713"/>
                  </a:lnTo>
                  <a:lnTo>
                    <a:pt x="383876" y="85959"/>
                  </a:lnTo>
                  <a:lnTo>
                    <a:pt x="383724" y="85533"/>
                  </a:lnTo>
                  <a:lnTo>
                    <a:pt x="383565" y="82791"/>
                  </a:lnTo>
                  <a:lnTo>
                    <a:pt x="381430" y="79102"/>
                  </a:lnTo>
                  <a:lnTo>
                    <a:pt x="381002" y="77901"/>
                  </a:lnTo>
                  <a:lnTo>
                    <a:pt x="379734" y="76172"/>
                  </a:lnTo>
                  <a:lnTo>
                    <a:pt x="374496" y="67124"/>
                  </a:lnTo>
                  <a:cubicBezTo>
                    <a:pt x="356948" y="49576"/>
                    <a:pt x="323930" y="54144"/>
                    <a:pt x="300747" y="77327"/>
                  </a:cubicBezTo>
                  <a:cubicBezTo>
                    <a:pt x="294951" y="83123"/>
                    <a:pt x="290319" y="89533"/>
                    <a:pt x="286905" y="96162"/>
                  </a:cubicBezTo>
                  <a:lnTo>
                    <a:pt x="285170" y="101515"/>
                  </a:lnTo>
                  <a:lnTo>
                    <a:pt x="285169" y="101516"/>
                  </a:lnTo>
                  <a:lnTo>
                    <a:pt x="283887" y="105472"/>
                  </a:lnTo>
                  <a:lnTo>
                    <a:pt x="281944" y="108398"/>
                  </a:lnTo>
                  <a:cubicBezTo>
                    <a:pt x="277200" y="113141"/>
                    <a:pt x="269509" y="113141"/>
                    <a:pt x="264766" y="108398"/>
                  </a:cubicBezTo>
                  <a:cubicBezTo>
                    <a:pt x="262394" y="106026"/>
                    <a:pt x="261208" y="102917"/>
                    <a:pt x="261208" y="99809"/>
                  </a:cubicBezTo>
                  <a:lnTo>
                    <a:pt x="262025" y="95611"/>
                  </a:lnTo>
                  <a:lnTo>
                    <a:pt x="262252" y="95005"/>
                  </a:lnTo>
                  <a:lnTo>
                    <a:pt x="262690" y="94346"/>
                  </a:lnTo>
                  <a:lnTo>
                    <a:pt x="262589" y="94107"/>
                  </a:lnTo>
                  <a:lnTo>
                    <a:pt x="265215" y="87111"/>
                  </a:lnTo>
                  <a:cubicBezTo>
                    <a:pt x="269691" y="77732"/>
                    <a:pt x="275951" y="68760"/>
                    <a:pt x="283946" y="60764"/>
                  </a:cubicBezTo>
                  <a:cubicBezTo>
                    <a:pt x="315926" y="28785"/>
                    <a:pt x="363545" y="24554"/>
                    <a:pt x="390306" y="51314"/>
                  </a:cubicBezTo>
                  <a:close/>
                </a:path>
              </a:pathLst>
            </a:cu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0" bIns="0" numCol="1" spcCol="0" rtlCol="0" fromWordArt="0" anchor="ctr" anchorCtr="0" forceAA="0" compatLnSpc="1">
              <a:prstTxWarp prst="textNoShape">
                <a:avLst/>
              </a:prstTxWarp>
              <a:noAutofit/>
            </a:bodyPr>
            <a:lstStyle/>
            <a:p>
              <a:pPr>
                <a:buFont typeface="SimonKucher" pitchFamily="2" charset="0"/>
              </a:pPr>
              <a:r>
                <a:rPr lang="en-GB" sz="1400" b="1" dirty="0">
                  <a:solidFill>
                    <a:schemeClr val="bg1"/>
                  </a:solidFill>
                </a:rPr>
                <a:t>6.99</a:t>
              </a:r>
            </a:p>
          </p:txBody>
        </p:sp>
        <p:sp>
          <p:nvSpPr>
            <p:cNvPr id="110" name="Freeform 44">
              <a:extLst>
                <a:ext uri="{FF2B5EF4-FFF2-40B4-BE49-F238E27FC236}">
                  <a16:creationId xmlns:a16="http://schemas.microsoft.com/office/drawing/2014/main" id="{EE0F7DAA-E784-41B7-8481-77AC588AB2B1}"/>
                </a:ext>
              </a:extLst>
            </p:cNvPr>
            <p:cNvSpPr/>
            <p:nvPr/>
          </p:nvSpPr>
          <p:spPr>
            <a:xfrm>
              <a:off x="5581814" y="4535166"/>
              <a:ext cx="301158" cy="473929"/>
            </a:xfrm>
            <a:custGeom>
              <a:avLst/>
              <a:gdLst>
                <a:gd name="connsiteX0" fmla="*/ 429466 w 1336734"/>
                <a:gd name="connsiteY0" fmla="*/ 1852296 h 2103604"/>
                <a:gd name="connsiteX1" fmla="*/ 907212 w 1336734"/>
                <a:gd name="connsiteY1" fmla="*/ 1852296 h 2103604"/>
                <a:gd name="connsiteX2" fmla="*/ 981043 w 1336734"/>
                <a:gd name="connsiteY2" fmla="*/ 1926127 h 2103604"/>
                <a:gd name="connsiteX3" fmla="*/ 907212 w 1336734"/>
                <a:gd name="connsiteY3" fmla="*/ 1999958 h 2103604"/>
                <a:gd name="connsiteX4" fmla="*/ 861900 w 1336734"/>
                <a:gd name="connsiteY4" fmla="*/ 1999958 h 2103604"/>
                <a:gd name="connsiteX5" fmla="*/ 853572 w 1336734"/>
                <a:gd name="connsiteY5" fmla="*/ 2021889 h 2103604"/>
                <a:gd name="connsiteX6" fmla="*/ 744036 w 1336734"/>
                <a:gd name="connsiteY6" fmla="*/ 2103604 h 2103604"/>
                <a:gd name="connsiteX7" fmla="*/ 601896 w 1336734"/>
                <a:gd name="connsiteY7" fmla="*/ 2103604 h 2103604"/>
                <a:gd name="connsiteX8" fmla="*/ 482595 w 1336734"/>
                <a:gd name="connsiteY8" fmla="*/ 2021889 h 2103604"/>
                <a:gd name="connsiteX9" fmla="*/ 473151 w 1336734"/>
                <a:gd name="connsiteY9" fmla="*/ 1999958 h 2103604"/>
                <a:gd name="connsiteX10" fmla="*/ 429466 w 1336734"/>
                <a:gd name="connsiteY10" fmla="*/ 1999958 h 2103604"/>
                <a:gd name="connsiteX11" fmla="*/ 355635 w 1336734"/>
                <a:gd name="connsiteY11" fmla="*/ 1926127 h 2103604"/>
                <a:gd name="connsiteX12" fmla="*/ 429466 w 1336734"/>
                <a:gd name="connsiteY12" fmla="*/ 1852296 h 2103604"/>
                <a:gd name="connsiteX13" fmla="*/ 429466 w 1336734"/>
                <a:gd name="connsiteY13" fmla="*/ 1689043 h 2103604"/>
                <a:gd name="connsiteX14" fmla="*/ 907212 w 1336734"/>
                <a:gd name="connsiteY14" fmla="*/ 1689043 h 2103604"/>
                <a:gd name="connsiteX15" fmla="*/ 981043 w 1336734"/>
                <a:gd name="connsiteY15" fmla="*/ 1762874 h 2103604"/>
                <a:gd name="connsiteX16" fmla="*/ 907212 w 1336734"/>
                <a:gd name="connsiteY16" fmla="*/ 1836705 h 2103604"/>
                <a:gd name="connsiteX17" fmla="*/ 429466 w 1336734"/>
                <a:gd name="connsiteY17" fmla="*/ 1836705 h 2103604"/>
                <a:gd name="connsiteX18" fmla="*/ 355635 w 1336734"/>
                <a:gd name="connsiteY18" fmla="*/ 1762874 h 2103604"/>
                <a:gd name="connsiteX19" fmla="*/ 429466 w 1336734"/>
                <a:gd name="connsiteY19" fmla="*/ 1689043 h 2103604"/>
                <a:gd name="connsiteX20" fmla="*/ 523018 w 1336734"/>
                <a:gd name="connsiteY20" fmla="*/ 154720 h 2103604"/>
                <a:gd name="connsiteX21" fmla="*/ 475252 w 1336734"/>
                <a:gd name="connsiteY21" fmla="*/ 158131 h 2103604"/>
                <a:gd name="connsiteX22" fmla="*/ 115057 w 1336734"/>
                <a:gd name="connsiteY22" fmla="*/ 549341 h 2103604"/>
                <a:gd name="connsiteX23" fmla="*/ 130615 w 1336734"/>
                <a:gd name="connsiteY23" fmla="*/ 586903 h 2103604"/>
                <a:gd name="connsiteX24" fmla="*/ 168177 w 1336734"/>
                <a:gd name="connsiteY24" fmla="*/ 602461 h 2103604"/>
                <a:gd name="connsiteX25" fmla="*/ 168177 w 1336734"/>
                <a:gd name="connsiteY25" fmla="*/ 602462 h 2103604"/>
                <a:gd name="connsiteX26" fmla="*/ 168178 w 1336734"/>
                <a:gd name="connsiteY26" fmla="*/ 602462 h 2103604"/>
                <a:gd name="connsiteX27" fmla="*/ 168177 w 1336734"/>
                <a:gd name="connsiteY27" fmla="*/ 602461 h 2103604"/>
                <a:gd name="connsiteX28" fmla="*/ 205739 w 1336734"/>
                <a:gd name="connsiteY28" fmla="*/ 586903 h 2103604"/>
                <a:gd name="connsiteX29" fmla="*/ 221298 w 1336734"/>
                <a:gd name="connsiteY29" fmla="*/ 549341 h 2103604"/>
                <a:gd name="connsiteX30" fmla="*/ 528372 w 1336734"/>
                <a:gd name="connsiteY30" fmla="*/ 235137 h 2103604"/>
                <a:gd name="connsiteX31" fmla="*/ 523018 w 1336734"/>
                <a:gd name="connsiteY31" fmla="*/ 154720 h 2103604"/>
                <a:gd name="connsiteX32" fmla="*/ 667597 w 1336734"/>
                <a:gd name="connsiteY32" fmla="*/ 620 h 2103604"/>
                <a:gd name="connsiteX33" fmla="*/ 1331148 w 1336734"/>
                <a:gd name="connsiteY33" fmla="*/ 619614 h 2103604"/>
                <a:gd name="connsiteX34" fmla="*/ 1017070 w 1336734"/>
                <a:gd name="connsiteY34" fmla="*/ 1277473 h 2103604"/>
                <a:gd name="connsiteX35" fmla="*/ 927685 w 1336734"/>
                <a:gd name="connsiteY35" fmla="*/ 1477606 h 2103604"/>
                <a:gd name="connsiteX36" fmla="*/ 915640 w 1336734"/>
                <a:gd name="connsiteY36" fmla="*/ 1508703 h 2103604"/>
                <a:gd name="connsiteX37" fmla="*/ 935951 w 1336734"/>
                <a:gd name="connsiteY37" fmla="*/ 1512804 h 2103604"/>
                <a:gd name="connsiteX38" fmla="*/ 981043 w 1336734"/>
                <a:gd name="connsiteY38" fmla="*/ 1580833 h 2103604"/>
                <a:gd name="connsiteX39" fmla="*/ 907212 w 1336734"/>
                <a:gd name="connsiteY39" fmla="*/ 1654664 h 2103604"/>
                <a:gd name="connsiteX40" fmla="*/ 429466 w 1336734"/>
                <a:gd name="connsiteY40" fmla="*/ 1654664 h 2103604"/>
                <a:gd name="connsiteX41" fmla="*/ 355635 w 1336734"/>
                <a:gd name="connsiteY41" fmla="*/ 1580833 h 2103604"/>
                <a:gd name="connsiteX42" fmla="*/ 400727 w 1336734"/>
                <a:gd name="connsiteY42" fmla="*/ 1512804 h 2103604"/>
                <a:gd name="connsiteX43" fmla="*/ 405564 w 1336734"/>
                <a:gd name="connsiteY43" fmla="*/ 1511827 h 2103604"/>
                <a:gd name="connsiteX44" fmla="*/ 397476 w 1336734"/>
                <a:gd name="connsiteY44" fmla="*/ 1481457 h 2103604"/>
                <a:gd name="connsiteX45" fmla="*/ 313380 w 1336734"/>
                <a:gd name="connsiteY45" fmla="*/ 1297352 h 2103604"/>
                <a:gd name="connsiteX46" fmla="*/ 70 w 1336734"/>
                <a:gd name="connsiteY46" fmla="*/ 651419 h 2103604"/>
                <a:gd name="connsiteX47" fmla="*/ 667597 w 1336734"/>
                <a:gd name="connsiteY47" fmla="*/ 620 h 2103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36734" h="2103604">
                  <a:moveTo>
                    <a:pt x="429466" y="1852296"/>
                  </a:moveTo>
                  <a:lnTo>
                    <a:pt x="907212" y="1852296"/>
                  </a:lnTo>
                  <a:cubicBezTo>
                    <a:pt x="947988" y="1852296"/>
                    <a:pt x="981043" y="1885351"/>
                    <a:pt x="981043" y="1926127"/>
                  </a:cubicBezTo>
                  <a:cubicBezTo>
                    <a:pt x="981043" y="1966903"/>
                    <a:pt x="947988" y="1999958"/>
                    <a:pt x="907212" y="1999958"/>
                  </a:cubicBezTo>
                  <a:lnTo>
                    <a:pt x="861900" y="1999958"/>
                  </a:lnTo>
                  <a:lnTo>
                    <a:pt x="853572" y="2021889"/>
                  </a:lnTo>
                  <a:cubicBezTo>
                    <a:pt x="828528" y="2060595"/>
                    <a:pt x="774618" y="2103604"/>
                    <a:pt x="744036" y="2103604"/>
                  </a:cubicBezTo>
                  <a:lnTo>
                    <a:pt x="601896" y="2103604"/>
                  </a:lnTo>
                  <a:cubicBezTo>
                    <a:pt x="571314" y="2103604"/>
                    <a:pt x="510894" y="2060595"/>
                    <a:pt x="482595" y="2021889"/>
                  </a:cubicBezTo>
                  <a:lnTo>
                    <a:pt x="473151" y="1999958"/>
                  </a:lnTo>
                  <a:lnTo>
                    <a:pt x="429466" y="1999958"/>
                  </a:lnTo>
                  <a:cubicBezTo>
                    <a:pt x="388690" y="1999958"/>
                    <a:pt x="355635" y="1966903"/>
                    <a:pt x="355635" y="1926127"/>
                  </a:cubicBezTo>
                  <a:cubicBezTo>
                    <a:pt x="355635" y="1885351"/>
                    <a:pt x="388690" y="1852296"/>
                    <a:pt x="429466" y="1852296"/>
                  </a:cubicBezTo>
                  <a:close/>
                  <a:moveTo>
                    <a:pt x="429466" y="1689043"/>
                  </a:moveTo>
                  <a:lnTo>
                    <a:pt x="907212" y="1689043"/>
                  </a:lnTo>
                  <a:cubicBezTo>
                    <a:pt x="947988" y="1689043"/>
                    <a:pt x="981043" y="1722098"/>
                    <a:pt x="981043" y="1762874"/>
                  </a:cubicBezTo>
                  <a:cubicBezTo>
                    <a:pt x="981043" y="1803650"/>
                    <a:pt x="947988" y="1836705"/>
                    <a:pt x="907212" y="1836705"/>
                  </a:cubicBezTo>
                  <a:lnTo>
                    <a:pt x="429466" y="1836705"/>
                  </a:lnTo>
                  <a:cubicBezTo>
                    <a:pt x="388690" y="1836705"/>
                    <a:pt x="355635" y="1803650"/>
                    <a:pt x="355635" y="1762874"/>
                  </a:cubicBezTo>
                  <a:cubicBezTo>
                    <a:pt x="355635" y="1722098"/>
                    <a:pt x="388690" y="1689043"/>
                    <a:pt x="429466" y="1689043"/>
                  </a:cubicBezTo>
                  <a:close/>
                  <a:moveTo>
                    <a:pt x="523018" y="154720"/>
                  </a:moveTo>
                  <a:lnTo>
                    <a:pt x="475252" y="158131"/>
                  </a:lnTo>
                  <a:cubicBezTo>
                    <a:pt x="344952" y="213471"/>
                    <a:pt x="187354" y="285872"/>
                    <a:pt x="115057" y="549341"/>
                  </a:cubicBezTo>
                  <a:cubicBezTo>
                    <a:pt x="115057" y="564010"/>
                    <a:pt x="121002" y="577290"/>
                    <a:pt x="130615" y="586903"/>
                  </a:cubicBezTo>
                  <a:lnTo>
                    <a:pt x="168177" y="602461"/>
                  </a:lnTo>
                  <a:lnTo>
                    <a:pt x="168177" y="602462"/>
                  </a:lnTo>
                  <a:lnTo>
                    <a:pt x="168178" y="602462"/>
                  </a:lnTo>
                  <a:lnTo>
                    <a:pt x="168177" y="602461"/>
                  </a:lnTo>
                  <a:lnTo>
                    <a:pt x="205739" y="586903"/>
                  </a:lnTo>
                  <a:cubicBezTo>
                    <a:pt x="215352" y="577290"/>
                    <a:pt x="221298" y="564010"/>
                    <a:pt x="221298" y="549341"/>
                  </a:cubicBezTo>
                  <a:cubicBezTo>
                    <a:pt x="255417" y="424134"/>
                    <a:pt x="388483" y="288693"/>
                    <a:pt x="528372" y="235137"/>
                  </a:cubicBezTo>
                  <a:cubicBezTo>
                    <a:pt x="528372" y="205799"/>
                    <a:pt x="552356" y="195664"/>
                    <a:pt x="523018" y="154720"/>
                  </a:cubicBezTo>
                  <a:close/>
                  <a:moveTo>
                    <a:pt x="667597" y="620"/>
                  </a:moveTo>
                  <a:cubicBezTo>
                    <a:pt x="1076300" y="19172"/>
                    <a:pt x="1325249" y="378976"/>
                    <a:pt x="1331148" y="619614"/>
                  </a:cubicBezTo>
                  <a:cubicBezTo>
                    <a:pt x="1376804" y="911936"/>
                    <a:pt x="1130975" y="1121299"/>
                    <a:pt x="1017070" y="1277473"/>
                  </a:cubicBezTo>
                  <a:cubicBezTo>
                    <a:pt x="954951" y="1386542"/>
                    <a:pt x="942740" y="1432932"/>
                    <a:pt x="927685" y="1477606"/>
                  </a:cubicBezTo>
                  <a:lnTo>
                    <a:pt x="915640" y="1508703"/>
                  </a:lnTo>
                  <a:lnTo>
                    <a:pt x="935951" y="1512804"/>
                  </a:lnTo>
                  <a:cubicBezTo>
                    <a:pt x="962450" y="1524012"/>
                    <a:pt x="981043" y="1550251"/>
                    <a:pt x="981043" y="1580833"/>
                  </a:cubicBezTo>
                  <a:cubicBezTo>
                    <a:pt x="981043" y="1621609"/>
                    <a:pt x="947988" y="1654664"/>
                    <a:pt x="907212" y="1654664"/>
                  </a:cubicBezTo>
                  <a:lnTo>
                    <a:pt x="429466" y="1654664"/>
                  </a:lnTo>
                  <a:cubicBezTo>
                    <a:pt x="388690" y="1654664"/>
                    <a:pt x="355635" y="1621609"/>
                    <a:pt x="355635" y="1580833"/>
                  </a:cubicBezTo>
                  <a:cubicBezTo>
                    <a:pt x="355635" y="1550251"/>
                    <a:pt x="374228" y="1524012"/>
                    <a:pt x="400727" y="1512804"/>
                  </a:cubicBezTo>
                  <a:lnTo>
                    <a:pt x="405564" y="1511827"/>
                  </a:lnTo>
                  <a:lnTo>
                    <a:pt x="397476" y="1481457"/>
                  </a:lnTo>
                  <a:cubicBezTo>
                    <a:pt x="387467" y="1441753"/>
                    <a:pt x="375901" y="1402941"/>
                    <a:pt x="313380" y="1297352"/>
                  </a:cubicBezTo>
                  <a:cubicBezTo>
                    <a:pt x="114661" y="1038472"/>
                    <a:pt x="-3307" y="919225"/>
                    <a:pt x="70" y="651419"/>
                  </a:cubicBezTo>
                  <a:cubicBezTo>
                    <a:pt x="3447" y="383613"/>
                    <a:pt x="258894" y="-17932"/>
                    <a:pt x="667597" y="620"/>
                  </a:cubicBezTo>
                  <a:close/>
                </a:path>
              </a:pathLst>
            </a:cu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sp>
          <p:nvSpPr>
            <p:cNvPr id="111" name="Rounded Rectangle 45">
              <a:extLst>
                <a:ext uri="{FF2B5EF4-FFF2-40B4-BE49-F238E27FC236}">
                  <a16:creationId xmlns:a16="http://schemas.microsoft.com/office/drawing/2014/main" id="{550D3D5E-57A5-407D-9D0F-CB6A75C08EBA}"/>
                </a:ext>
              </a:extLst>
            </p:cNvPr>
            <p:cNvSpPr/>
            <p:nvPr/>
          </p:nvSpPr>
          <p:spPr>
            <a:xfrm rot="16200000">
              <a:off x="5681565" y="4440864"/>
              <a:ext cx="101642" cy="23935"/>
            </a:xfrm>
            <a:prstGeom prst="roundRect">
              <a:avLst>
                <a:gd name="adj" fmla="val 212241"/>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sp>
          <p:nvSpPr>
            <p:cNvPr id="112" name="Rounded Rectangle 46">
              <a:extLst>
                <a:ext uri="{FF2B5EF4-FFF2-40B4-BE49-F238E27FC236}">
                  <a16:creationId xmlns:a16="http://schemas.microsoft.com/office/drawing/2014/main" id="{24054EBD-A8BC-434C-B7B9-E48DA8D4D6A9}"/>
                </a:ext>
              </a:extLst>
            </p:cNvPr>
            <p:cNvSpPr/>
            <p:nvPr/>
          </p:nvSpPr>
          <p:spPr>
            <a:xfrm>
              <a:off x="5909703" y="4668821"/>
              <a:ext cx="101642" cy="23935"/>
            </a:xfrm>
            <a:prstGeom prst="roundRect">
              <a:avLst>
                <a:gd name="adj" fmla="val 212241"/>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sp>
          <p:nvSpPr>
            <p:cNvPr id="113" name="Rounded Rectangle 47">
              <a:extLst>
                <a:ext uri="{FF2B5EF4-FFF2-40B4-BE49-F238E27FC236}">
                  <a16:creationId xmlns:a16="http://schemas.microsoft.com/office/drawing/2014/main" id="{999764C8-152A-46AB-8F4E-C6D7AFADF0C7}"/>
                </a:ext>
              </a:extLst>
            </p:cNvPr>
            <p:cNvSpPr/>
            <p:nvPr/>
          </p:nvSpPr>
          <p:spPr>
            <a:xfrm>
              <a:off x="5453125" y="4668821"/>
              <a:ext cx="101642" cy="23935"/>
            </a:xfrm>
            <a:prstGeom prst="roundRect">
              <a:avLst>
                <a:gd name="adj" fmla="val 212241"/>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sp>
          <p:nvSpPr>
            <p:cNvPr id="114" name="Rounded Rectangle 48">
              <a:extLst>
                <a:ext uri="{FF2B5EF4-FFF2-40B4-BE49-F238E27FC236}">
                  <a16:creationId xmlns:a16="http://schemas.microsoft.com/office/drawing/2014/main" id="{66D6020D-5423-4E57-8BDF-F39459C349FE}"/>
                </a:ext>
              </a:extLst>
            </p:cNvPr>
            <p:cNvSpPr/>
            <p:nvPr/>
          </p:nvSpPr>
          <p:spPr>
            <a:xfrm rot="18900000" flipV="1">
              <a:off x="5848951" y="4498477"/>
              <a:ext cx="101642" cy="23935"/>
            </a:xfrm>
            <a:prstGeom prst="roundRect">
              <a:avLst>
                <a:gd name="adj" fmla="val 212241"/>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sp>
          <p:nvSpPr>
            <p:cNvPr id="115" name="Rounded Rectangle 49">
              <a:extLst>
                <a:ext uri="{FF2B5EF4-FFF2-40B4-BE49-F238E27FC236}">
                  <a16:creationId xmlns:a16="http://schemas.microsoft.com/office/drawing/2014/main" id="{2A7A8D73-F15D-4063-B0EF-241CE7C862C4}"/>
                </a:ext>
              </a:extLst>
            </p:cNvPr>
            <p:cNvSpPr/>
            <p:nvPr/>
          </p:nvSpPr>
          <p:spPr>
            <a:xfrm rot="2700000">
              <a:off x="5512515" y="4498477"/>
              <a:ext cx="101642" cy="23935"/>
            </a:xfrm>
            <a:prstGeom prst="roundRect">
              <a:avLst>
                <a:gd name="adj" fmla="val 212241"/>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sp>
          <p:nvSpPr>
            <p:cNvPr id="117" name="Freeform 42">
              <a:extLst>
                <a:ext uri="{FF2B5EF4-FFF2-40B4-BE49-F238E27FC236}">
                  <a16:creationId xmlns:a16="http://schemas.microsoft.com/office/drawing/2014/main" id="{63A31984-B18F-4C31-9D80-F0467F922A8D}"/>
                </a:ext>
              </a:extLst>
            </p:cNvPr>
            <p:cNvSpPr>
              <a:spLocks noChangeAspect="1"/>
            </p:cNvSpPr>
            <p:nvPr/>
          </p:nvSpPr>
          <p:spPr>
            <a:xfrm>
              <a:off x="5476920" y="4800240"/>
              <a:ext cx="495851" cy="417200"/>
            </a:xfrm>
            <a:custGeom>
              <a:avLst/>
              <a:gdLst>
                <a:gd name="connsiteX0" fmla="*/ 153651 w 1126433"/>
                <a:gd name="connsiteY0" fmla="*/ 0 h 947760"/>
                <a:gd name="connsiteX1" fmla="*/ 193493 w 1126433"/>
                <a:gd name="connsiteY1" fmla="*/ 59762 h 947760"/>
                <a:gd name="connsiteX2" fmla="*/ 153472 w 1126433"/>
                <a:gd name="connsiteY2" fmla="*/ 108268 h 947760"/>
                <a:gd name="connsiteX3" fmla="*/ 69081 w 1126433"/>
                <a:gd name="connsiteY3" fmla="*/ 384543 h 947760"/>
                <a:gd name="connsiteX4" fmla="*/ 563216 w 1126433"/>
                <a:gd name="connsiteY4" fmla="*/ 878678 h 947760"/>
                <a:gd name="connsiteX5" fmla="*/ 1057351 w 1126433"/>
                <a:gd name="connsiteY5" fmla="*/ 384543 h 947760"/>
                <a:gd name="connsiteX6" fmla="*/ 972961 w 1126433"/>
                <a:gd name="connsiteY6" fmla="*/ 108268 h 947760"/>
                <a:gd name="connsiteX7" fmla="*/ 944615 w 1126433"/>
                <a:gd name="connsiteY7" fmla="*/ 73912 h 947760"/>
                <a:gd name="connsiteX8" fmla="*/ 946142 w 1126433"/>
                <a:gd name="connsiteY8" fmla="*/ 72753 h 947760"/>
                <a:gd name="connsiteX9" fmla="*/ 978845 w 1126433"/>
                <a:gd name="connsiteY9" fmla="*/ 7347 h 947760"/>
                <a:gd name="connsiteX10" fmla="*/ 1030245 w 1126433"/>
                <a:gd name="connsiteY10" fmla="*/ 69644 h 947760"/>
                <a:gd name="connsiteX11" fmla="*/ 1126433 w 1126433"/>
                <a:gd name="connsiteY11" fmla="*/ 384544 h 947760"/>
                <a:gd name="connsiteX12" fmla="*/ 563217 w 1126433"/>
                <a:gd name="connsiteY12" fmla="*/ 947760 h 947760"/>
                <a:gd name="connsiteX13" fmla="*/ 0 w 1126433"/>
                <a:gd name="connsiteY13" fmla="*/ 384544 h 947760"/>
                <a:gd name="connsiteX14" fmla="*/ 96189 w 1126433"/>
                <a:gd name="connsiteY14" fmla="*/ 69644 h 94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26433" h="947760">
                  <a:moveTo>
                    <a:pt x="153651" y="0"/>
                  </a:moveTo>
                  <a:lnTo>
                    <a:pt x="193493" y="59762"/>
                  </a:lnTo>
                  <a:lnTo>
                    <a:pt x="153472" y="108268"/>
                  </a:lnTo>
                  <a:cubicBezTo>
                    <a:pt x="100192" y="187132"/>
                    <a:pt x="69081" y="282205"/>
                    <a:pt x="69081" y="384543"/>
                  </a:cubicBezTo>
                  <a:cubicBezTo>
                    <a:pt x="69081" y="657446"/>
                    <a:pt x="290313" y="878678"/>
                    <a:pt x="563216" y="878678"/>
                  </a:cubicBezTo>
                  <a:cubicBezTo>
                    <a:pt x="836119" y="878678"/>
                    <a:pt x="1057351" y="657446"/>
                    <a:pt x="1057351" y="384543"/>
                  </a:cubicBezTo>
                  <a:cubicBezTo>
                    <a:pt x="1057351" y="282205"/>
                    <a:pt x="1026241" y="187132"/>
                    <a:pt x="972961" y="108268"/>
                  </a:cubicBezTo>
                  <a:lnTo>
                    <a:pt x="944615" y="73912"/>
                  </a:lnTo>
                  <a:lnTo>
                    <a:pt x="946142" y="72753"/>
                  </a:lnTo>
                  <a:lnTo>
                    <a:pt x="978845" y="7347"/>
                  </a:lnTo>
                  <a:lnTo>
                    <a:pt x="1030245" y="69644"/>
                  </a:lnTo>
                  <a:cubicBezTo>
                    <a:pt x="1090973" y="159534"/>
                    <a:pt x="1126433" y="267898"/>
                    <a:pt x="1126433" y="384544"/>
                  </a:cubicBezTo>
                  <a:cubicBezTo>
                    <a:pt x="1126433" y="695599"/>
                    <a:pt x="874272" y="947760"/>
                    <a:pt x="563217" y="947760"/>
                  </a:cubicBezTo>
                  <a:cubicBezTo>
                    <a:pt x="252161" y="947760"/>
                    <a:pt x="0" y="695599"/>
                    <a:pt x="0" y="384544"/>
                  </a:cubicBezTo>
                  <a:cubicBezTo>
                    <a:pt x="0" y="267898"/>
                    <a:pt x="35460" y="159534"/>
                    <a:pt x="96189" y="69644"/>
                  </a:cubicBezTo>
                  <a:close/>
                </a:path>
              </a:pathLst>
            </a:cu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361" dirty="0">
                <a:solidFill>
                  <a:schemeClr val="tx1"/>
                </a:solidFill>
              </a:endParaRPr>
            </a:p>
          </p:txBody>
        </p:sp>
        <p:sp>
          <p:nvSpPr>
            <p:cNvPr id="118" name="Freeform 43">
              <a:extLst>
                <a:ext uri="{FF2B5EF4-FFF2-40B4-BE49-F238E27FC236}">
                  <a16:creationId xmlns:a16="http://schemas.microsoft.com/office/drawing/2014/main" id="{78746162-2E8B-4D90-A29E-171525616B29}"/>
                </a:ext>
              </a:extLst>
            </p:cNvPr>
            <p:cNvSpPr/>
            <p:nvPr/>
          </p:nvSpPr>
          <p:spPr>
            <a:xfrm rot="2700000">
              <a:off x="5881974" y="5215549"/>
              <a:ext cx="233148" cy="66855"/>
            </a:xfrm>
            <a:custGeom>
              <a:avLst/>
              <a:gdLst>
                <a:gd name="connsiteX0" fmla="*/ 0 w 770809"/>
                <a:gd name="connsiteY0" fmla="*/ 0 h 324000"/>
                <a:gd name="connsiteX1" fmla="*/ 581902 w 770809"/>
                <a:gd name="connsiteY1" fmla="*/ 0 h 324000"/>
                <a:gd name="connsiteX2" fmla="*/ 770809 w 770809"/>
                <a:gd name="connsiteY2" fmla="*/ 162000 h 324000"/>
                <a:gd name="connsiteX3" fmla="*/ 581902 w 770809"/>
                <a:gd name="connsiteY3" fmla="*/ 324000 h 324000"/>
                <a:gd name="connsiteX4" fmla="*/ 7261 w 770809"/>
                <a:gd name="connsiteY4" fmla="*/ 324000 h 324000"/>
                <a:gd name="connsiteX5" fmla="*/ 21537 w 770809"/>
                <a:gd name="connsiteY5" fmla="*/ 175049 h 324000"/>
                <a:gd name="connsiteX6" fmla="*/ 7034 w 770809"/>
                <a:gd name="connsiteY6" fmla="*/ 23738 h 3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0809" h="324000">
                  <a:moveTo>
                    <a:pt x="0" y="0"/>
                  </a:moveTo>
                  <a:lnTo>
                    <a:pt x="581902" y="0"/>
                  </a:lnTo>
                  <a:cubicBezTo>
                    <a:pt x="686232" y="0"/>
                    <a:pt x="770809" y="72530"/>
                    <a:pt x="770809" y="162000"/>
                  </a:cubicBezTo>
                  <a:cubicBezTo>
                    <a:pt x="770809" y="251470"/>
                    <a:pt x="686232" y="324000"/>
                    <a:pt x="581902" y="324000"/>
                  </a:cubicBezTo>
                  <a:lnTo>
                    <a:pt x="7261" y="324000"/>
                  </a:lnTo>
                  <a:lnTo>
                    <a:pt x="21537" y="175049"/>
                  </a:lnTo>
                  <a:cubicBezTo>
                    <a:pt x="21537" y="124362"/>
                    <a:pt x="16703" y="73674"/>
                    <a:pt x="7034" y="23738"/>
                  </a:cubicBezTo>
                  <a:close/>
                </a:path>
              </a:pathLst>
            </a:cu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361" dirty="0">
                <a:solidFill>
                  <a:schemeClr val="tx1"/>
                </a:solidFill>
              </a:endParaRPr>
            </a:p>
          </p:txBody>
        </p:sp>
        <p:sp>
          <p:nvSpPr>
            <p:cNvPr id="119" name="Freeform 40">
              <a:extLst>
                <a:ext uri="{FF2B5EF4-FFF2-40B4-BE49-F238E27FC236}">
                  <a16:creationId xmlns:a16="http://schemas.microsoft.com/office/drawing/2014/main" id="{C235B17F-B5A4-4F9E-B585-4DFBA01AEBA8}"/>
                </a:ext>
              </a:extLst>
            </p:cNvPr>
            <p:cNvSpPr/>
            <p:nvPr/>
          </p:nvSpPr>
          <p:spPr>
            <a:xfrm>
              <a:off x="6040686" y="4771044"/>
              <a:ext cx="204097" cy="321186"/>
            </a:xfrm>
            <a:custGeom>
              <a:avLst/>
              <a:gdLst>
                <a:gd name="connsiteX0" fmla="*/ 429466 w 1336734"/>
                <a:gd name="connsiteY0" fmla="*/ 1852296 h 2103604"/>
                <a:gd name="connsiteX1" fmla="*/ 907212 w 1336734"/>
                <a:gd name="connsiteY1" fmla="*/ 1852296 h 2103604"/>
                <a:gd name="connsiteX2" fmla="*/ 981043 w 1336734"/>
                <a:gd name="connsiteY2" fmla="*/ 1926127 h 2103604"/>
                <a:gd name="connsiteX3" fmla="*/ 907212 w 1336734"/>
                <a:gd name="connsiteY3" fmla="*/ 1999958 h 2103604"/>
                <a:gd name="connsiteX4" fmla="*/ 861900 w 1336734"/>
                <a:gd name="connsiteY4" fmla="*/ 1999958 h 2103604"/>
                <a:gd name="connsiteX5" fmla="*/ 853572 w 1336734"/>
                <a:gd name="connsiteY5" fmla="*/ 2021889 h 2103604"/>
                <a:gd name="connsiteX6" fmla="*/ 744036 w 1336734"/>
                <a:gd name="connsiteY6" fmla="*/ 2103604 h 2103604"/>
                <a:gd name="connsiteX7" fmla="*/ 601896 w 1336734"/>
                <a:gd name="connsiteY7" fmla="*/ 2103604 h 2103604"/>
                <a:gd name="connsiteX8" fmla="*/ 482595 w 1336734"/>
                <a:gd name="connsiteY8" fmla="*/ 2021889 h 2103604"/>
                <a:gd name="connsiteX9" fmla="*/ 473151 w 1336734"/>
                <a:gd name="connsiteY9" fmla="*/ 1999958 h 2103604"/>
                <a:gd name="connsiteX10" fmla="*/ 429466 w 1336734"/>
                <a:gd name="connsiteY10" fmla="*/ 1999958 h 2103604"/>
                <a:gd name="connsiteX11" fmla="*/ 355635 w 1336734"/>
                <a:gd name="connsiteY11" fmla="*/ 1926127 h 2103604"/>
                <a:gd name="connsiteX12" fmla="*/ 429466 w 1336734"/>
                <a:gd name="connsiteY12" fmla="*/ 1852296 h 2103604"/>
                <a:gd name="connsiteX13" fmla="*/ 429466 w 1336734"/>
                <a:gd name="connsiteY13" fmla="*/ 1689043 h 2103604"/>
                <a:gd name="connsiteX14" fmla="*/ 907212 w 1336734"/>
                <a:gd name="connsiteY14" fmla="*/ 1689043 h 2103604"/>
                <a:gd name="connsiteX15" fmla="*/ 981043 w 1336734"/>
                <a:gd name="connsiteY15" fmla="*/ 1762874 h 2103604"/>
                <a:gd name="connsiteX16" fmla="*/ 907212 w 1336734"/>
                <a:gd name="connsiteY16" fmla="*/ 1836705 h 2103604"/>
                <a:gd name="connsiteX17" fmla="*/ 429466 w 1336734"/>
                <a:gd name="connsiteY17" fmla="*/ 1836705 h 2103604"/>
                <a:gd name="connsiteX18" fmla="*/ 355635 w 1336734"/>
                <a:gd name="connsiteY18" fmla="*/ 1762874 h 2103604"/>
                <a:gd name="connsiteX19" fmla="*/ 429466 w 1336734"/>
                <a:gd name="connsiteY19" fmla="*/ 1689043 h 2103604"/>
                <a:gd name="connsiteX20" fmla="*/ 523018 w 1336734"/>
                <a:gd name="connsiteY20" fmla="*/ 154720 h 2103604"/>
                <a:gd name="connsiteX21" fmla="*/ 475252 w 1336734"/>
                <a:gd name="connsiteY21" fmla="*/ 158131 h 2103604"/>
                <a:gd name="connsiteX22" fmla="*/ 115057 w 1336734"/>
                <a:gd name="connsiteY22" fmla="*/ 549341 h 2103604"/>
                <a:gd name="connsiteX23" fmla="*/ 130615 w 1336734"/>
                <a:gd name="connsiteY23" fmla="*/ 586903 h 2103604"/>
                <a:gd name="connsiteX24" fmla="*/ 168177 w 1336734"/>
                <a:gd name="connsiteY24" fmla="*/ 602461 h 2103604"/>
                <a:gd name="connsiteX25" fmla="*/ 168177 w 1336734"/>
                <a:gd name="connsiteY25" fmla="*/ 602462 h 2103604"/>
                <a:gd name="connsiteX26" fmla="*/ 168178 w 1336734"/>
                <a:gd name="connsiteY26" fmla="*/ 602462 h 2103604"/>
                <a:gd name="connsiteX27" fmla="*/ 168177 w 1336734"/>
                <a:gd name="connsiteY27" fmla="*/ 602461 h 2103604"/>
                <a:gd name="connsiteX28" fmla="*/ 205739 w 1336734"/>
                <a:gd name="connsiteY28" fmla="*/ 586903 h 2103604"/>
                <a:gd name="connsiteX29" fmla="*/ 221298 w 1336734"/>
                <a:gd name="connsiteY29" fmla="*/ 549341 h 2103604"/>
                <a:gd name="connsiteX30" fmla="*/ 528372 w 1336734"/>
                <a:gd name="connsiteY30" fmla="*/ 235137 h 2103604"/>
                <a:gd name="connsiteX31" fmla="*/ 523018 w 1336734"/>
                <a:gd name="connsiteY31" fmla="*/ 154720 h 2103604"/>
                <a:gd name="connsiteX32" fmla="*/ 667597 w 1336734"/>
                <a:gd name="connsiteY32" fmla="*/ 620 h 2103604"/>
                <a:gd name="connsiteX33" fmla="*/ 1331148 w 1336734"/>
                <a:gd name="connsiteY33" fmla="*/ 619614 h 2103604"/>
                <a:gd name="connsiteX34" fmla="*/ 1017070 w 1336734"/>
                <a:gd name="connsiteY34" fmla="*/ 1277473 h 2103604"/>
                <a:gd name="connsiteX35" fmla="*/ 927685 w 1336734"/>
                <a:gd name="connsiteY35" fmla="*/ 1477606 h 2103604"/>
                <a:gd name="connsiteX36" fmla="*/ 915640 w 1336734"/>
                <a:gd name="connsiteY36" fmla="*/ 1508703 h 2103604"/>
                <a:gd name="connsiteX37" fmla="*/ 935951 w 1336734"/>
                <a:gd name="connsiteY37" fmla="*/ 1512804 h 2103604"/>
                <a:gd name="connsiteX38" fmla="*/ 981043 w 1336734"/>
                <a:gd name="connsiteY38" fmla="*/ 1580833 h 2103604"/>
                <a:gd name="connsiteX39" fmla="*/ 907212 w 1336734"/>
                <a:gd name="connsiteY39" fmla="*/ 1654664 h 2103604"/>
                <a:gd name="connsiteX40" fmla="*/ 429466 w 1336734"/>
                <a:gd name="connsiteY40" fmla="*/ 1654664 h 2103604"/>
                <a:gd name="connsiteX41" fmla="*/ 355635 w 1336734"/>
                <a:gd name="connsiteY41" fmla="*/ 1580833 h 2103604"/>
                <a:gd name="connsiteX42" fmla="*/ 400727 w 1336734"/>
                <a:gd name="connsiteY42" fmla="*/ 1512804 h 2103604"/>
                <a:gd name="connsiteX43" fmla="*/ 405564 w 1336734"/>
                <a:gd name="connsiteY43" fmla="*/ 1511827 h 2103604"/>
                <a:gd name="connsiteX44" fmla="*/ 397476 w 1336734"/>
                <a:gd name="connsiteY44" fmla="*/ 1481457 h 2103604"/>
                <a:gd name="connsiteX45" fmla="*/ 313380 w 1336734"/>
                <a:gd name="connsiteY45" fmla="*/ 1297352 h 2103604"/>
                <a:gd name="connsiteX46" fmla="*/ 70 w 1336734"/>
                <a:gd name="connsiteY46" fmla="*/ 651419 h 2103604"/>
                <a:gd name="connsiteX47" fmla="*/ 667597 w 1336734"/>
                <a:gd name="connsiteY47" fmla="*/ 620 h 2103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36734" h="2103604">
                  <a:moveTo>
                    <a:pt x="429466" y="1852296"/>
                  </a:moveTo>
                  <a:lnTo>
                    <a:pt x="907212" y="1852296"/>
                  </a:lnTo>
                  <a:cubicBezTo>
                    <a:pt x="947988" y="1852296"/>
                    <a:pt x="981043" y="1885351"/>
                    <a:pt x="981043" y="1926127"/>
                  </a:cubicBezTo>
                  <a:cubicBezTo>
                    <a:pt x="981043" y="1966903"/>
                    <a:pt x="947988" y="1999958"/>
                    <a:pt x="907212" y="1999958"/>
                  </a:cubicBezTo>
                  <a:lnTo>
                    <a:pt x="861900" y="1999958"/>
                  </a:lnTo>
                  <a:lnTo>
                    <a:pt x="853572" y="2021889"/>
                  </a:lnTo>
                  <a:cubicBezTo>
                    <a:pt x="828528" y="2060595"/>
                    <a:pt x="774618" y="2103604"/>
                    <a:pt x="744036" y="2103604"/>
                  </a:cubicBezTo>
                  <a:lnTo>
                    <a:pt x="601896" y="2103604"/>
                  </a:lnTo>
                  <a:cubicBezTo>
                    <a:pt x="571314" y="2103604"/>
                    <a:pt x="510894" y="2060595"/>
                    <a:pt x="482595" y="2021889"/>
                  </a:cubicBezTo>
                  <a:lnTo>
                    <a:pt x="473151" y="1999958"/>
                  </a:lnTo>
                  <a:lnTo>
                    <a:pt x="429466" y="1999958"/>
                  </a:lnTo>
                  <a:cubicBezTo>
                    <a:pt x="388690" y="1999958"/>
                    <a:pt x="355635" y="1966903"/>
                    <a:pt x="355635" y="1926127"/>
                  </a:cubicBezTo>
                  <a:cubicBezTo>
                    <a:pt x="355635" y="1885351"/>
                    <a:pt x="388690" y="1852296"/>
                    <a:pt x="429466" y="1852296"/>
                  </a:cubicBezTo>
                  <a:close/>
                  <a:moveTo>
                    <a:pt x="429466" y="1689043"/>
                  </a:moveTo>
                  <a:lnTo>
                    <a:pt x="907212" y="1689043"/>
                  </a:lnTo>
                  <a:cubicBezTo>
                    <a:pt x="947988" y="1689043"/>
                    <a:pt x="981043" y="1722098"/>
                    <a:pt x="981043" y="1762874"/>
                  </a:cubicBezTo>
                  <a:cubicBezTo>
                    <a:pt x="981043" y="1803650"/>
                    <a:pt x="947988" y="1836705"/>
                    <a:pt x="907212" y="1836705"/>
                  </a:cubicBezTo>
                  <a:lnTo>
                    <a:pt x="429466" y="1836705"/>
                  </a:lnTo>
                  <a:cubicBezTo>
                    <a:pt x="388690" y="1836705"/>
                    <a:pt x="355635" y="1803650"/>
                    <a:pt x="355635" y="1762874"/>
                  </a:cubicBezTo>
                  <a:cubicBezTo>
                    <a:pt x="355635" y="1722098"/>
                    <a:pt x="388690" y="1689043"/>
                    <a:pt x="429466" y="1689043"/>
                  </a:cubicBezTo>
                  <a:close/>
                  <a:moveTo>
                    <a:pt x="523018" y="154720"/>
                  </a:moveTo>
                  <a:lnTo>
                    <a:pt x="475252" y="158131"/>
                  </a:lnTo>
                  <a:cubicBezTo>
                    <a:pt x="344952" y="213471"/>
                    <a:pt x="187354" y="285872"/>
                    <a:pt x="115057" y="549341"/>
                  </a:cubicBezTo>
                  <a:cubicBezTo>
                    <a:pt x="115057" y="564010"/>
                    <a:pt x="121002" y="577290"/>
                    <a:pt x="130615" y="586903"/>
                  </a:cubicBezTo>
                  <a:lnTo>
                    <a:pt x="168177" y="602461"/>
                  </a:lnTo>
                  <a:lnTo>
                    <a:pt x="168177" y="602462"/>
                  </a:lnTo>
                  <a:lnTo>
                    <a:pt x="168178" y="602462"/>
                  </a:lnTo>
                  <a:lnTo>
                    <a:pt x="168177" y="602461"/>
                  </a:lnTo>
                  <a:lnTo>
                    <a:pt x="205739" y="586903"/>
                  </a:lnTo>
                  <a:cubicBezTo>
                    <a:pt x="215352" y="577290"/>
                    <a:pt x="221298" y="564010"/>
                    <a:pt x="221298" y="549341"/>
                  </a:cubicBezTo>
                  <a:cubicBezTo>
                    <a:pt x="255417" y="424134"/>
                    <a:pt x="388483" y="288693"/>
                    <a:pt x="528372" y="235137"/>
                  </a:cubicBezTo>
                  <a:cubicBezTo>
                    <a:pt x="528372" y="205799"/>
                    <a:pt x="552356" y="195664"/>
                    <a:pt x="523018" y="154720"/>
                  </a:cubicBezTo>
                  <a:close/>
                  <a:moveTo>
                    <a:pt x="667597" y="620"/>
                  </a:moveTo>
                  <a:cubicBezTo>
                    <a:pt x="1076300" y="19172"/>
                    <a:pt x="1325249" y="378976"/>
                    <a:pt x="1331148" y="619614"/>
                  </a:cubicBezTo>
                  <a:cubicBezTo>
                    <a:pt x="1376804" y="911936"/>
                    <a:pt x="1130975" y="1121299"/>
                    <a:pt x="1017070" y="1277473"/>
                  </a:cubicBezTo>
                  <a:cubicBezTo>
                    <a:pt x="954951" y="1386542"/>
                    <a:pt x="942740" y="1432932"/>
                    <a:pt x="927685" y="1477606"/>
                  </a:cubicBezTo>
                  <a:lnTo>
                    <a:pt x="915640" y="1508703"/>
                  </a:lnTo>
                  <a:lnTo>
                    <a:pt x="935951" y="1512804"/>
                  </a:lnTo>
                  <a:cubicBezTo>
                    <a:pt x="962450" y="1524012"/>
                    <a:pt x="981043" y="1550251"/>
                    <a:pt x="981043" y="1580833"/>
                  </a:cubicBezTo>
                  <a:cubicBezTo>
                    <a:pt x="981043" y="1621609"/>
                    <a:pt x="947988" y="1654664"/>
                    <a:pt x="907212" y="1654664"/>
                  </a:cubicBezTo>
                  <a:lnTo>
                    <a:pt x="429466" y="1654664"/>
                  </a:lnTo>
                  <a:cubicBezTo>
                    <a:pt x="388690" y="1654664"/>
                    <a:pt x="355635" y="1621609"/>
                    <a:pt x="355635" y="1580833"/>
                  </a:cubicBezTo>
                  <a:cubicBezTo>
                    <a:pt x="355635" y="1550251"/>
                    <a:pt x="374228" y="1524012"/>
                    <a:pt x="400727" y="1512804"/>
                  </a:cubicBezTo>
                  <a:lnTo>
                    <a:pt x="405564" y="1511827"/>
                  </a:lnTo>
                  <a:lnTo>
                    <a:pt x="397476" y="1481457"/>
                  </a:lnTo>
                  <a:cubicBezTo>
                    <a:pt x="387467" y="1441753"/>
                    <a:pt x="375901" y="1402941"/>
                    <a:pt x="313380" y="1297352"/>
                  </a:cubicBezTo>
                  <a:cubicBezTo>
                    <a:pt x="114661" y="1038472"/>
                    <a:pt x="-3307" y="919225"/>
                    <a:pt x="70" y="651419"/>
                  </a:cubicBezTo>
                  <a:cubicBezTo>
                    <a:pt x="3447" y="383613"/>
                    <a:pt x="258894" y="-17932"/>
                    <a:pt x="667597" y="620"/>
                  </a:cubicBezTo>
                  <a:close/>
                </a:path>
              </a:pathLst>
            </a:cu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sp>
          <p:nvSpPr>
            <p:cNvPr id="120" name="Freeform 41">
              <a:extLst>
                <a:ext uri="{FF2B5EF4-FFF2-40B4-BE49-F238E27FC236}">
                  <a16:creationId xmlns:a16="http://schemas.microsoft.com/office/drawing/2014/main" id="{8469F72C-E9DF-4526-8AA7-80F67F50719E}"/>
                </a:ext>
              </a:extLst>
            </p:cNvPr>
            <p:cNvSpPr/>
            <p:nvPr/>
          </p:nvSpPr>
          <p:spPr>
            <a:xfrm>
              <a:off x="5219688" y="4771044"/>
              <a:ext cx="204097" cy="321186"/>
            </a:xfrm>
            <a:custGeom>
              <a:avLst/>
              <a:gdLst>
                <a:gd name="connsiteX0" fmla="*/ 429466 w 1336734"/>
                <a:gd name="connsiteY0" fmla="*/ 1852296 h 2103604"/>
                <a:gd name="connsiteX1" fmla="*/ 907212 w 1336734"/>
                <a:gd name="connsiteY1" fmla="*/ 1852296 h 2103604"/>
                <a:gd name="connsiteX2" fmla="*/ 981043 w 1336734"/>
                <a:gd name="connsiteY2" fmla="*/ 1926127 h 2103604"/>
                <a:gd name="connsiteX3" fmla="*/ 907212 w 1336734"/>
                <a:gd name="connsiteY3" fmla="*/ 1999958 h 2103604"/>
                <a:gd name="connsiteX4" fmla="*/ 861900 w 1336734"/>
                <a:gd name="connsiteY4" fmla="*/ 1999958 h 2103604"/>
                <a:gd name="connsiteX5" fmla="*/ 853572 w 1336734"/>
                <a:gd name="connsiteY5" fmla="*/ 2021889 h 2103604"/>
                <a:gd name="connsiteX6" fmla="*/ 744036 w 1336734"/>
                <a:gd name="connsiteY6" fmla="*/ 2103604 h 2103604"/>
                <a:gd name="connsiteX7" fmla="*/ 601896 w 1336734"/>
                <a:gd name="connsiteY7" fmla="*/ 2103604 h 2103604"/>
                <a:gd name="connsiteX8" fmla="*/ 482595 w 1336734"/>
                <a:gd name="connsiteY8" fmla="*/ 2021889 h 2103604"/>
                <a:gd name="connsiteX9" fmla="*/ 473151 w 1336734"/>
                <a:gd name="connsiteY9" fmla="*/ 1999958 h 2103604"/>
                <a:gd name="connsiteX10" fmla="*/ 429466 w 1336734"/>
                <a:gd name="connsiteY10" fmla="*/ 1999958 h 2103604"/>
                <a:gd name="connsiteX11" fmla="*/ 355635 w 1336734"/>
                <a:gd name="connsiteY11" fmla="*/ 1926127 h 2103604"/>
                <a:gd name="connsiteX12" fmla="*/ 429466 w 1336734"/>
                <a:gd name="connsiteY12" fmla="*/ 1852296 h 2103604"/>
                <a:gd name="connsiteX13" fmla="*/ 429466 w 1336734"/>
                <a:gd name="connsiteY13" fmla="*/ 1689043 h 2103604"/>
                <a:gd name="connsiteX14" fmla="*/ 907212 w 1336734"/>
                <a:gd name="connsiteY14" fmla="*/ 1689043 h 2103604"/>
                <a:gd name="connsiteX15" fmla="*/ 981043 w 1336734"/>
                <a:gd name="connsiteY15" fmla="*/ 1762874 h 2103604"/>
                <a:gd name="connsiteX16" fmla="*/ 907212 w 1336734"/>
                <a:gd name="connsiteY16" fmla="*/ 1836705 h 2103604"/>
                <a:gd name="connsiteX17" fmla="*/ 429466 w 1336734"/>
                <a:gd name="connsiteY17" fmla="*/ 1836705 h 2103604"/>
                <a:gd name="connsiteX18" fmla="*/ 355635 w 1336734"/>
                <a:gd name="connsiteY18" fmla="*/ 1762874 h 2103604"/>
                <a:gd name="connsiteX19" fmla="*/ 429466 w 1336734"/>
                <a:gd name="connsiteY19" fmla="*/ 1689043 h 2103604"/>
                <a:gd name="connsiteX20" fmla="*/ 523018 w 1336734"/>
                <a:gd name="connsiteY20" fmla="*/ 154720 h 2103604"/>
                <a:gd name="connsiteX21" fmla="*/ 475252 w 1336734"/>
                <a:gd name="connsiteY21" fmla="*/ 158131 h 2103604"/>
                <a:gd name="connsiteX22" fmla="*/ 115057 w 1336734"/>
                <a:gd name="connsiteY22" fmla="*/ 549341 h 2103604"/>
                <a:gd name="connsiteX23" fmla="*/ 130615 w 1336734"/>
                <a:gd name="connsiteY23" fmla="*/ 586903 h 2103604"/>
                <a:gd name="connsiteX24" fmla="*/ 168177 w 1336734"/>
                <a:gd name="connsiteY24" fmla="*/ 602461 h 2103604"/>
                <a:gd name="connsiteX25" fmla="*/ 168177 w 1336734"/>
                <a:gd name="connsiteY25" fmla="*/ 602462 h 2103604"/>
                <a:gd name="connsiteX26" fmla="*/ 168178 w 1336734"/>
                <a:gd name="connsiteY26" fmla="*/ 602462 h 2103604"/>
                <a:gd name="connsiteX27" fmla="*/ 168177 w 1336734"/>
                <a:gd name="connsiteY27" fmla="*/ 602461 h 2103604"/>
                <a:gd name="connsiteX28" fmla="*/ 205739 w 1336734"/>
                <a:gd name="connsiteY28" fmla="*/ 586903 h 2103604"/>
                <a:gd name="connsiteX29" fmla="*/ 221298 w 1336734"/>
                <a:gd name="connsiteY29" fmla="*/ 549341 h 2103604"/>
                <a:gd name="connsiteX30" fmla="*/ 528372 w 1336734"/>
                <a:gd name="connsiteY30" fmla="*/ 235137 h 2103604"/>
                <a:gd name="connsiteX31" fmla="*/ 523018 w 1336734"/>
                <a:gd name="connsiteY31" fmla="*/ 154720 h 2103604"/>
                <a:gd name="connsiteX32" fmla="*/ 667597 w 1336734"/>
                <a:gd name="connsiteY32" fmla="*/ 620 h 2103604"/>
                <a:gd name="connsiteX33" fmla="*/ 1331148 w 1336734"/>
                <a:gd name="connsiteY33" fmla="*/ 619614 h 2103604"/>
                <a:gd name="connsiteX34" fmla="*/ 1017070 w 1336734"/>
                <a:gd name="connsiteY34" fmla="*/ 1277473 h 2103604"/>
                <a:gd name="connsiteX35" fmla="*/ 927685 w 1336734"/>
                <a:gd name="connsiteY35" fmla="*/ 1477606 h 2103604"/>
                <a:gd name="connsiteX36" fmla="*/ 915640 w 1336734"/>
                <a:gd name="connsiteY36" fmla="*/ 1508703 h 2103604"/>
                <a:gd name="connsiteX37" fmla="*/ 935951 w 1336734"/>
                <a:gd name="connsiteY37" fmla="*/ 1512804 h 2103604"/>
                <a:gd name="connsiteX38" fmla="*/ 981043 w 1336734"/>
                <a:gd name="connsiteY38" fmla="*/ 1580833 h 2103604"/>
                <a:gd name="connsiteX39" fmla="*/ 907212 w 1336734"/>
                <a:gd name="connsiteY39" fmla="*/ 1654664 h 2103604"/>
                <a:gd name="connsiteX40" fmla="*/ 429466 w 1336734"/>
                <a:gd name="connsiteY40" fmla="*/ 1654664 h 2103604"/>
                <a:gd name="connsiteX41" fmla="*/ 355635 w 1336734"/>
                <a:gd name="connsiteY41" fmla="*/ 1580833 h 2103604"/>
                <a:gd name="connsiteX42" fmla="*/ 400727 w 1336734"/>
                <a:gd name="connsiteY42" fmla="*/ 1512804 h 2103604"/>
                <a:gd name="connsiteX43" fmla="*/ 405564 w 1336734"/>
                <a:gd name="connsiteY43" fmla="*/ 1511827 h 2103604"/>
                <a:gd name="connsiteX44" fmla="*/ 397476 w 1336734"/>
                <a:gd name="connsiteY44" fmla="*/ 1481457 h 2103604"/>
                <a:gd name="connsiteX45" fmla="*/ 313380 w 1336734"/>
                <a:gd name="connsiteY45" fmla="*/ 1297352 h 2103604"/>
                <a:gd name="connsiteX46" fmla="*/ 70 w 1336734"/>
                <a:gd name="connsiteY46" fmla="*/ 651419 h 2103604"/>
                <a:gd name="connsiteX47" fmla="*/ 667597 w 1336734"/>
                <a:gd name="connsiteY47" fmla="*/ 620 h 2103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36734" h="2103604">
                  <a:moveTo>
                    <a:pt x="429466" y="1852296"/>
                  </a:moveTo>
                  <a:lnTo>
                    <a:pt x="907212" y="1852296"/>
                  </a:lnTo>
                  <a:cubicBezTo>
                    <a:pt x="947988" y="1852296"/>
                    <a:pt x="981043" y="1885351"/>
                    <a:pt x="981043" y="1926127"/>
                  </a:cubicBezTo>
                  <a:cubicBezTo>
                    <a:pt x="981043" y="1966903"/>
                    <a:pt x="947988" y="1999958"/>
                    <a:pt x="907212" y="1999958"/>
                  </a:cubicBezTo>
                  <a:lnTo>
                    <a:pt x="861900" y="1999958"/>
                  </a:lnTo>
                  <a:lnTo>
                    <a:pt x="853572" y="2021889"/>
                  </a:lnTo>
                  <a:cubicBezTo>
                    <a:pt x="828528" y="2060595"/>
                    <a:pt x="774618" y="2103604"/>
                    <a:pt x="744036" y="2103604"/>
                  </a:cubicBezTo>
                  <a:lnTo>
                    <a:pt x="601896" y="2103604"/>
                  </a:lnTo>
                  <a:cubicBezTo>
                    <a:pt x="571314" y="2103604"/>
                    <a:pt x="510894" y="2060595"/>
                    <a:pt x="482595" y="2021889"/>
                  </a:cubicBezTo>
                  <a:lnTo>
                    <a:pt x="473151" y="1999958"/>
                  </a:lnTo>
                  <a:lnTo>
                    <a:pt x="429466" y="1999958"/>
                  </a:lnTo>
                  <a:cubicBezTo>
                    <a:pt x="388690" y="1999958"/>
                    <a:pt x="355635" y="1966903"/>
                    <a:pt x="355635" y="1926127"/>
                  </a:cubicBezTo>
                  <a:cubicBezTo>
                    <a:pt x="355635" y="1885351"/>
                    <a:pt x="388690" y="1852296"/>
                    <a:pt x="429466" y="1852296"/>
                  </a:cubicBezTo>
                  <a:close/>
                  <a:moveTo>
                    <a:pt x="429466" y="1689043"/>
                  </a:moveTo>
                  <a:lnTo>
                    <a:pt x="907212" y="1689043"/>
                  </a:lnTo>
                  <a:cubicBezTo>
                    <a:pt x="947988" y="1689043"/>
                    <a:pt x="981043" y="1722098"/>
                    <a:pt x="981043" y="1762874"/>
                  </a:cubicBezTo>
                  <a:cubicBezTo>
                    <a:pt x="981043" y="1803650"/>
                    <a:pt x="947988" y="1836705"/>
                    <a:pt x="907212" y="1836705"/>
                  </a:cubicBezTo>
                  <a:lnTo>
                    <a:pt x="429466" y="1836705"/>
                  </a:lnTo>
                  <a:cubicBezTo>
                    <a:pt x="388690" y="1836705"/>
                    <a:pt x="355635" y="1803650"/>
                    <a:pt x="355635" y="1762874"/>
                  </a:cubicBezTo>
                  <a:cubicBezTo>
                    <a:pt x="355635" y="1722098"/>
                    <a:pt x="388690" y="1689043"/>
                    <a:pt x="429466" y="1689043"/>
                  </a:cubicBezTo>
                  <a:close/>
                  <a:moveTo>
                    <a:pt x="523018" y="154720"/>
                  </a:moveTo>
                  <a:lnTo>
                    <a:pt x="475252" y="158131"/>
                  </a:lnTo>
                  <a:cubicBezTo>
                    <a:pt x="344952" y="213471"/>
                    <a:pt x="187354" y="285872"/>
                    <a:pt x="115057" y="549341"/>
                  </a:cubicBezTo>
                  <a:cubicBezTo>
                    <a:pt x="115057" y="564010"/>
                    <a:pt x="121002" y="577290"/>
                    <a:pt x="130615" y="586903"/>
                  </a:cubicBezTo>
                  <a:lnTo>
                    <a:pt x="168177" y="602461"/>
                  </a:lnTo>
                  <a:lnTo>
                    <a:pt x="168177" y="602462"/>
                  </a:lnTo>
                  <a:lnTo>
                    <a:pt x="168178" y="602462"/>
                  </a:lnTo>
                  <a:lnTo>
                    <a:pt x="168177" y="602461"/>
                  </a:lnTo>
                  <a:lnTo>
                    <a:pt x="205739" y="586903"/>
                  </a:lnTo>
                  <a:cubicBezTo>
                    <a:pt x="215352" y="577290"/>
                    <a:pt x="221298" y="564010"/>
                    <a:pt x="221298" y="549341"/>
                  </a:cubicBezTo>
                  <a:cubicBezTo>
                    <a:pt x="255417" y="424134"/>
                    <a:pt x="388483" y="288693"/>
                    <a:pt x="528372" y="235137"/>
                  </a:cubicBezTo>
                  <a:cubicBezTo>
                    <a:pt x="528372" y="205799"/>
                    <a:pt x="552356" y="195664"/>
                    <a:pt x="523018" y="154720"/>
                  </a:cubicBezTo>
                  <a:close/>
                  <a:moveTo>
                    <a:pt x="667597" y="620"/>
                  </a:moveTo>
                  <a:cubicBezTo>
                    <a:pt x="1076300" y="19172"/>
                    <a:pt x="1325249" y="378976"/>
                    <a:pt x="1331148" y="619614"/>
                  </a:cubicBezTo>
                  <a:cubicBezTo>
                    <a:pt x="1376804" y="911936"/>
                    <a:pt x="1130975" y="1121299"/>
                    <a:pt x="1017070" y="1277473"/>
                  </a:cubicBezTo>
                  <a:cubicBezTo>
                    <a:pt x="954951" y="1386542"/>
                    <a:pt x="942740" y="1432932"/>
                    <a:pt x="927685" y="1477606"/>
                  </a:cubicBezTo>
                  <a:lnTo>
                    <a:pt x="915640" y="1508703"/>
                  </a:lnTo>
                  <a:lnTo>
                    <a:pt x="935951" y="1512804"/>
                  </a:lnTo>
                  <a:cubicBezTo>
                    <a:pt x="962450" y="1524012"/>
                    <a:pt x="981043" y="1550251"/>
                    <a:pt x="981043" y="1580833"/>
                  </a:cubicBezTo>
                  <a:cubicBezTo>
                    <a:pt x="981043" y="1621609"/>
                    <a:pt x="947988" y="1654664"/>
                    <a:pt x="907212" y="1654664"/>
                  </a:cubicBezTo>
                  <a:lnTo>
                    <a:pt x="429466" y="1654664"/>
                  </a:lnTo>
                  <a:cubicBezTo>
                    <a:pt x="388690" y="1654664"/>
                    <a:pt x="355635" y="1621609"/>
                    <a:pt x="355635" y="1580833"/>
                  </a:cubicBezTo>
                  <a:cubicBezTo>
                    <a:pt x="355635" y="1550251"/>
                    <a:pt x="374228" y="1524012"/>
                    <a:pt x="400727" y="1512804"/>
                  </a:cubicBezTo>
                  <a:lnTo>
                    <a:pt x="405564" y="1511827"/>
                  </a:lnTo>
                  <a:lnTo>
                    <a:pt x="397476" y="1481457"/>
                  </a:lnTo>
                  <a:cubicBezTo>
                    <a:pt x="387467" y="1441753"/>
                    <a:pt x="375901" y="1402941"/>
                    <a:pt x="313380" y="1297352"/>
                  </a:cubicBezTo>
                  <a:cubicBezTo>
                    <a:pt x="114661" y="1038472"/>
                    <a:pt x="-3307" y="919225"/>
                    <a:pt x="70" y="651419"/>
                  </a:cubicBezTo>
                  <a:cubicBezTo>
                    <a:pt x="3447" y="383613"/>
                    <a:pt x="258894" y="-17932"/>
                    <a:pt x="667597" y="620"/>
                  </a:cubicBezTo>
                  <a:close/>
                </a:path>
              </a:pathLst>
            </a:cu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sp>
          <p:nvSpPr>
            <p:cNvPr id="121" name="Rectangle: Rounded Corners 120">
              <a:extLst>
                <a:ext uri="{FF2B5EF4-FFF2-40B4-BE49-F238E27FC236}">
                  <a16:creationId xmlns:a16="http://schemas.microsoft.com/office/drawing/2014/main" id="{23A1AC72-637D-4A8F-A66D-9B86FE1A9D5C}"/>
                </a:ext>
              </a:extLst>
            </p:cNvPr>
            <p:cNvSpPr/>
            <p:nvPr/>
          </p:nvSpPr>
          <p:spPr>
            <a:xfrm>
              <a:off x="4938517" y="2538956"/>
              <a:ext cx="1587438" cy="1587438"/>
            </a:xfrm>
            <a:prstGeom prst="roundRect">
              <a:avLst>
                <a:gd name="adj" fmla="val 32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lgn="ctr">
                <a:buFont typeface="SimonKucher" pitchFamily="2" charset="0"/>
              </a:pPr>
              <a:r>
                <a:rPr lang="en-GB" sz="1400" b="1" dirty="0">
                  <a:solidFill>
                    <a:schemeClr val="tx1"/>
                  </a:solidFill>
                  <a:sym typeface="Georgia" panose="02040502050405020303" pitchFamily="18" charset="0"/>
                </a:rPr>
                <a:t>Anchor</a:t>
              </a:r>
              <a:br>
                <a:rPr lang="en-GB" sz="1400" b="1" dirty="0">
                  <a:solidFill>
                    <a:schemeClr val="tx1"/>
                  </a:solidFill>
                  <a:sym typeface="Georgia" panose="02040502050405020303" pitchFamily="18" charset="0"/>
                </a:rPr>
              </a:br>
              <a:r>
                <a:rPr lang="en-GB" sz="1400" b="1" dirty="0">
                  <a:solidFill>
                    <a:schemeClr val="tx1"/>
                  </a:solidFill>
                  <a:sym typeface="Georgia" panose="02040502050405020303" pitchFamily="18" charset="0"/>
                </a:rPr>
                <a:t>effect</a:t>
              </a:r>
            </a:p>
          </p:txBody>
        </p:sp>
        <p:sp>
          <p:nvSpPr>
            <p:cNvPr id="122" name="Rectangle 121">
              <a:extLst>
                <a:ext uri="{FF2B5EF4-FFF2-40B4-BE49-F238E27FC236}">
                  <a16:creationId xmlns:a16="http://schemas.microsoft.com/office/drawing/2014/main" id="{9ABFA82A-B43C-47AC-93D3-A1651B9F5DFD}"/>
                </a:ext>
              </a:extLst>
            </p:cNvPr>
            <p:cNvSpPr/>
            <p:nvPr/>
          </p:nvSpPr>
          <p:spPr>
            <a:xfrm>
              <a:off x="4999363" y="2531961"/>
              <a:ext cx="1479513" cy="147951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26992" numCol="1" spcCol="0" rtlCol="0" fromWordArt="0" anchor="b" anchorCtr="0" forceAA="0" compatLnSpc="1">
              <a:prstTxWarp prst="textNoShape">
                <a:avLst/>
              </a:prstTxWarp>
              <a:noAutofit/>
            </a:bodyPr>
            <a:lstStyle/>
            <a:p>
              <a:pPr algn="ctr">
                <a:buFont typeface="SimonKucher" pitchFamily="2" charset="0"/>
              </a:pPr>
              <a:endParaRPr lang="en-GB" sz="1400" b="1" dirty="0">
                <a:solidFill>
                  <a:schemeClr val="tx1"/>
                </a:solidFill>
                <a:sym typeface="Georgia" panose="02040502050405020303" pitchFamily="18" charset="0"/>
              </a:endParaRPr>
            </a:p>
          </p:txBody>
        </p:sp>
        <p:sp>
          <p:nvSpPr>
            <p:cNvPr id="123" name="Freeform 85">
              <a:extLst>
                <a:ext uri="{FF2B5EF4-FFF2-40B4-BE49-F238E27FC236}">
                  <a16:creationId xmlns:a16="http://schemas.microsoft.com/office/drawing/2014/main" id="{9F58272E-451D-4A5A-80E8-29A8EBB6B605}"/>
                </a:ext>
              </a:extLst>
            </p:cNvPr>
            <p:cNvSpPr>
              <a:spLocks noChangeAspect="1"/>
            </p:cNvSpPr>
            <p:nvPr/>
          </p:nvSpPr>
          <p:spPr>
            <a:xfrm>
              <a:off x="5377960" y="2696528"/>
              <a:ext cx="708553" cy="798890"/>
            </a:xfrm>
            <a:custGeom>
              <a:avLst/>
              <a:gdLst>
                <a:gd name="connsiteX0" fmla="*/ 903164 w 1793625"/>
                <a:gd name="connsiteY0" fmla="*/ 144000 h 2124235"/>
                <a:gd name="connsiteX1" fmla="*/ 795164 w 1793625"/>
                <a:gd name="connsiteY1" fmla="*/ 252000 h 2124235"/>
                <a:gd name="connsiteX2" fmla="*/ 903164 w 1793625"/>
                <a:gd name="connsiteY2" fmla="*/ 360000 h 2124235"/>
                <a:gd name="connsiteX3" fmla="*/ 1011164 w 1793625"/>
                <a:gd name="connsiteY3" fmla="*/ 252000 h 2124235"/>
                <a:gd name="connsiteX4" fmla="*/ 903164 w 1793625"/>
                <a:gd name="connsiteY4" fmla="*/ 144000 h 2124235"/>
                <a:gd name="connsiteX5" fmla="*/ 903164 w 1793625"/>
                <a:gd name="connsiteY5" fmla="*/ 0 h 2124235"/>
                <a:gd name="connsiteX6" fmla="*/ 1155164 w 1793625"/>
                <a:gd name="connsiteY6" fmla="*/ 252000 h 2124235"/>
                <a:gd name="connsiteX7" fmla="*/ 1001254 w 1793625"/>
                <a:gd name="connsiteY7" fmla="*/ 484197 h 2124235"/>
                <a:gd name="connsiteX8" fmla="*/ 981355 w 1793625"/>
                <a:gd name="connsiteY8" fmla="*/ 488214 h 2124235"/>
                <a:gd name="connsiteX9" fmla="*/ 984371 w 1793625"/>
                <a:gd name="connsiteY9" fmla="*/ 488214 h 2124235"/>
                <a:gd name="connsiteX10" fmla="*/ 991311 w 1793625"/>
                <a:gd name="connsiteY10" fmla="*/ 612323 h 2124235"/>
                <a:gd name="connsiteX11" fmla="*/ 1648630 w 1793625"/>
                <a:gd name="connsiteY11" fmla="*/ 612323 h 2124235"/>
                <a:gd name="connsiteX12" fmla="*/ 1648630 w 1793625"/>
                <a:gd name="connsiteY12" fmla="*/ 720323 h 2124235"/>
                <a:gd name="connsiteX13" fmla="*/ 997349 w 1793625"/>
                <a:gd name="connsiteY13" fmla="*/ 720323 h 2124235"/>
                <a:gd name="connsiteX14" fmla="*/ 1056740 w 1793625"/>
                <a:gd name="connsiteY14" fmla="*/ 1782526 h 2124235"/>
                <a:gd name="connsiteX15" fmla="*/ 1124621 w 1793625"/>
                <a:gd name="connsiteY15" fmla="*/ 1798721 h 2124235"/>
                <a:gd name="connsiteX16" fmla="*/ 1409224 w 1793625"/>
                <a:gd name="connsiteY16" fmla="*/ 1519222 h 2124235"/>
                <a:gd name="connsiteX17" fmla="*/ 1394826 w 1793625"/>
                <a:gd name="connsiteY17" fmla="*/ 1486506 h 2124235"/>
                <a:gd name="connsiteX18" fmla="*/ 1361065 w 1793625"/>
                <a:gd name="connsiteY18" fmla="*/ 1463223 h 2124235"/>
                <a:gd name="connsiteX19" fmla="*/ 1380853 w 1793625"/>
                <a:gd name="connsiteY19" fmla="*/ 1454758 h 2124235"/>
                <a:gd name="connsiteX20" fmla="*/ 1379730 w 1793625"/>
                <a:gd name="connsiteY20" fmla="*/ 1452206 h 2124235"/>
                <a:gd name="connsiteX21" fmla="*/ 1382471 w 1793625"/>
                <a:gd name="connsiteY21" fmla="*/ 1454066 h 2124235"/>
                <a:gd name="connsiteX22" fmla="*/ 1486210 w 1793625"/>
                <a:gd name="connsiteY22" fmla="*/ 1409688 h 2124235"/>
                <a:gd name="connsiteX23" fmla="*/ 1768689 w 1793625"/>
                <a:gd name="connsiteY23" fmla="*/ 1143733 h 2124235"/>
                <a:gd name="connsiteX24" fmla="*/ 1680555 w 1793625"/>
                <a:gd name="connsiteY24" fmla="*/ 1683560 h 2124235"/>
                <a:gd name="connsiteX25" fmla="*/ 1659574 w 1793625"/>
                <a:gd name="connsiteY25" fmla="*/ 1669090 h 2124235"/>
                <a:gd name="connsiteX26" fmla="*/ 1630225 w 1793625"/>
                <a:gd name="connsiteY26" fmla="*/ 1676845 h 2124235"/>
                <a:gd name="connsiteX27" fmla="*/ 1039577 w 1793625"/>
                <a:gd name="connsiteY27" fmla="*/ 2069172 h 2124235"/>
                <a:gd name="connsiteX28" fmla="*/ 906286 w 1793625"/>
                <a:gd name="connsiteY28" fmla="*/ 2119933 h 2124235"/>
                <a:gd name="connsiteX29" fmla="*/ 906286 w 1793625"/>
                <a:gd name="connsiteY29" fmla="*/ 2124235 h 2124235"/>
                <a:gd name="connsiteX30" fmla="*/ 900637 w 1793625"/>
                <a:gd name="connsiteY30" fmla="*/ 2122084 h 2124235"/>
                <a:gd name="connsiteX31" fmla="*/ 894988 w 1793625"/>
                <a:gd name="connsiteY31" fmla="*/ 2124235 h 2124235"/>
                <a:gd name="connsiteX32" fmla="*/ 894988 w 1793625"/>
                <a:gd name="connsiteY32" fmla="*/ 2119933 h 2124235"/>
                <a:gd name="connsiteX33" fmla="*/ 761698 w 1793625"/>
                <a:gd name="connsiteY33" fmla="*/ 2069172 h 2124235"/>
                <a:gd name="connsiteX34" fmla="*/ 171049 w 1793625"/>
                <a:gd name="connsiteY34" fmla="*/ 1676845 h 2124235"/>
                <a:gd name="connsiteX35" fmla="*/ 136170 w 1793625"/>
                <a:gd name="connsiteY35" fmla="*/ 1667629 h 2124235"/>
                <a:gd name="connsiteX36" fmla="*/ 113070 w 1793625"/>
                <a:gd name="connsiteY36" fmla="*/ 1683560 h 2124235"/>
                <a:gd name="connsiteX37" fmla="*/ 24936 w 1793625"/>
                <a:gd name="connsiteY37" fmla="*/ 1143733 h 2124235"/>
                <a:gd name="connsiteX38" fmla="*/ 307415 w 1793625"/>
                <a:gd name="connsiteY38" fmla="*/ 1409688 h 2124235"/>
                <a:gd name="connsiteX39" fmla="*/ 415845 w 1793625"/>
                <a:gd name="connsiteY39" fmla="*/ 1456073 h 2124235"/>
                <a:gd name="connsiteX40" fmla="*/ 421544 w 1793625"/>
                <a:gd name="connsiteY40" fmla="*/ 1452206 h 2124235"/>
                <a:gd name="connsiteX41" fmla="*/ 419209 w 1793625"/>
                <a:gd name="connsiteY41" fmla="*/ 1457512 h 2124235"/>
                <a:gd name="connsiteX42" fmla="*/ 432560 w 1793625"/>
                <a:gd name="connsiteY42" fmla="*/ 1463223 h 2124235"/>
                <a:gd name="connsiteX43" fmla="*/ 409782 w 1793625"/>
                <a:gd name="connsiteY43" fmla="*/ 1478932 h 2124235"/>
                <a:gd name="connsiteX44" fmla="*/ 392050 w 1793625"/>
                <a:gd name="connsiteY44" fmla="*/ 1519222 h 2124235"/>
                <a:gd name="connsiteX45" fmla="*/ 676654 w 1793625"/>
                <a:gd name="connsiteY45" fmla="*/ 1798721 h 2124235"/>
                <a:gd name="connsiteX46" fmla="*/ 749657 w 1793625"/>
                <a:gd name="connsiteY46" fmla="*/ 1781304 h 2124235"/>
                <a:gd name="connsiteX47" fmla="*/ 808980 w 1793625"/>
                <a:gd name="connsiteY47" fmla="*/ 720323 h 2124235"/>
                <a:gd name="connsiteX48" fmla="*/ 136630 w 1793625"/>
                <a:gd name="connsiteY48" fmla="*/ 720323 h 2124235"/>
                <a:gd name="connsiteX49" fmla="*/ 136630 w 1793625"/>
                <a:gd name="connsiteY49" fmla="*/ 612323 h 2124235"/>
                <a:gd name="connsiteX50" fmla="*/ 815019 w 1793625"/>
                <a:gd name="connsiteY50" fmla="*/ 612323 h 2124235"/>
                <a:gd name="connsiteX51" fmla="*/ 821958 w 1793625"/>
                <a:gd name="connsiteY51" fmla="*/ 488214 h 2124235"/>
                <a:gd name="connsiteX52" fmla="*/ 824973 w 1793625"/>
                <a:gd name="connsiteY52" fmla="*/ 488214 h 2124235"/>
                <a:gd name="connsiteX53" fmla="*/ 805074 w 1793625"/>
                <a:gd name="connsiteY53" fmla="*/ 484197 h 2124235"/>
                <a:gd name="connsiteX54" fmla="*/ 651164 w 1793625"/>
                <a:gd name="connsiteY54" fmla="*/ 252000 h 2124235"/>
                <a:gd name="connsiteX55" fmla="*/ 903164 w 1793625"/>
                <a:gd name="connsiteY55" fmla="*/ 0 h 212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93625" h="2124235">
                  <a:moveTo>
                    <a:pt x="903164" y="144000"/>
                  </a:moveTo>
                  <a:cubicBezTo>
                    <a:pt x="843517" y="144000"/>
                    <a:pt x="795164" y="192353"/>
                    <a:pt x="795164" y="252000"/>
                  </a:cubicBezTo>
                  <a:cubicBezTo>
                    <a:pt x="795164" y="311647"/>
                    <a:pt x="843517" y="360000"/>
                    <a:pt x="903164" y="360000"/>
                  </a:cubicBezTo>
                  <a:cubicBezTo>
                    <a:pt x="962811" y="360000"/>
                    <a:pt x="1011164" y="311647"/>
                    <a:pt x="1011164" y="252000"/>
                  </a:cubicBezTo>
                  <a:cubicBezTo>
                    <a:pt x="1011164" y="192353"/>
                    <a:pt x="962811" y="144000"/>
                    <a:pt x="903164" y="144000"/>
                  </a:cubicBezTo>
                  <a:close/>
                  <a:moveTo>
                    <a:pt x="903164" y="0"/>
                  </a:moveTo>
                  <a:cubicBezTo>
                    <a:pt x="1042340" y="0"/>
                    <a:pt x="1155164" y="112824"/>
                    <a:pt x="1155164" y="252000"/>
                  </a:cubicBezTo>
                  <a:cubicBezTo>
                    <a:pt x="1155164" y="356382"/>
                    <a:pt x="1091701" y="445941"/>
                    <a:pt x="1001254" y="484197"/>
                  </a:cubicBezTo>
                  <a:lnTo>
                    <a:pt x="981355" y="488214"/>
                  </a:lnTo>
                  <a:lnTo>
                    <a:pt x="984371" y="488214"/>
                  </a:lnTo>
                  <a:lnTo>
                    <a:pt x="991311" y="612323"/>
                  </a:lnTo>
                  <a:lnTo>
                    <a:pt x="1648630" y="612323"/>
                  </a:lnTo>
                  <a:lnTo>
                    <a:pt x="1648630" y="720323"/>
                  </a:lnTo>
                  <a:lnTo>
                    <a:pt x="997349" y="720323"/>
                  </a:lnTo>
                  <a:lnTo>
                    <a:pt x="1056740" y="1782526"/>
                  </a:lnTo>
                  <a:lnTo>
                    <a:pt x="1124621" y="1798721"/>
                  </a:lnTo>
                  <a:cubicBezTo>
                    <a:pt x="1312897" y="1814235"/>
                    <a:pt x="1451355" y="1674365"/>
                    <a:pt x="1409224" y="1519222"/>
                  </a:cubicBezTo>
                  <a:lnTo>
                    <a:pt x="1394826" y="1486506"/>
                  </a:lnTo>
                  <a:lnTo>
                    <a:pt x="1361065" y="1463223"/>
                  </a:lnTo>
                  <a:lnTo>
                    <a:pt x="1380853" y="1454758"/>
                  </a:lnTo>
                  <a:lnTo>
                    <a:pt x="1379730" y="1452206"/>
                  </a:lnTo>
                  <a:lnTo>
                    <a:pt x="1382471" y="1454066"/>
                  </a:lnTo>
                  <a:lnTo>
                    <a:pt x="1486210" y="1409688"/>
                  </a:lnTo>
                  <a:cubicBezTo>
                    <a:pt x="1602059" y="1348923"/>
                    <a:pt x="1691571" y="1264920"/>
                    <a:pt x="1768689" y="1143733"/>
                  </a:cubicBezTo>
                  <a:cubicBezTo>
                    <a:pt x="1827446" y="1378760"/>
                    <a:pt x="1776034" y="1514635"/>
                    <a:pt x="1680555" y="1683560"/>
                  </a:cubicBezTo>
                  <a:lnTo>
                    <a:pt x="1659574" y="1669090"/>
                  </a:lnTo>
                  <a:lnTo>
                    <a:pt x="1630225" y="1676845"/>
                  </a:lnTo>
                  <a:cubicBezTo>
                    <a:pt x="1377561" y="1752836"/>
                    <a:pt x="1651900" y="1823774"/>
                    <a:pt x="1039577" y="2069172"/>
                  </a:cubicBezTo>
                  <a:lnTo>
                    <a:pt x="906286" y="2119933"/>
                  </a:lnTo>
                  <a:lnTo>
                    <a:pt x="906286" y="2124235"/>
                  </a:lnTo>
                  <a:lnTo>
                    <a:pt x="900637" y="2122084"/>
                  </a:lnTo>
                  <a:lnTo>
                    <a:pt x="894988" y="2124235"/>
                  </a:lnTo>
                  <a:lnTo>
                    <a:pt x="894988" y="2119933"/>
                  </a:lnTo>
                  <a:lnTo>
                    <a:pt x="761698" y="2069172"/>
                  </a:lnTo>
                  <a:cubicBezTo>
                    <a:pt x="149374" y="1823774"/>
                    <a:pt x="423713" y="1752836"/>
                    <a:pt x="171049" y="1676845"/>
                  </a:cubicBezTo>
                  <a:lnTo>
                    <a:pt x="136170" y="1667629"/>
                  </a:lnTo>
                  <a:lnTo>
                    <a:pt x="113070" y="1683560"/>
                  </a:lnTo>
                  <a:cubicBezTo>
                    <a:pt x="17591" y="1514635"/>
                    <a:pt x="-33821" y="1378760"/>
                    <a:pt x="24936" y="1143733"/>
                  </a:cubicBezTo>
                  <a:cubicBezTo>
                    <a:pt x="102054" y="1264920"/>
                    <a:pt x="191566" y="1348923"/>
                    <a:pt x="307415" y="1409688"/>
                  </a:cubicBezTo>
                  <a:lnTo>
                    <a:pt x="415845" y="1456073"/>
                  </a:lnTo>
                  <a:lnTo>
                    <a:pt x="421544" y="1452206"/>
                  </a:lnTo>
                  <a:lnTo>
                    <a:pt x="419209" y="1457512"/>
                  </a:lnTo>
                  <a:lnTo>
                    <a:pt x="432560" y="1463223"/>
                  </a:lnTo>
                  <a:lnTo>
                    <a:pt x="409782" y="1478932"/>
                  </a:lnTo>
                  <a:lnTo>
                    <a:pt x="392050" y="1519222"/>
                  </a:lnTo>
                  <a:cubicBezTo>
                    <a:pt x="349919" y="1674365"/>
                    <a:pt x="488377" y="1814235"/>
                    <a:pt x="676654" y="1798721"/>
                  </a:cubicBezTo>
                  <a:lnTo>
                    <a:pt x="749657" y="1781304"/>
                  </a:lnTo>
                  <a:lnTo>
                    <a:pt x="808980" y="720323"/>
                  </a:lnTo>
                  <a:lnTo>
                    <a:pt x="136630" y="720323"/>
                  </a:lnTo>
                  <a:lnTo>
                    <a:pt x="136630" y="612323"/>
                  </a:lnTo>
                  <a:lnTo>
                    <a:pt x="815019" y="612323"/>
                  </a:lnTo>
                  <a:lnTo>
                    <a:pt x="821958" y="488214"/>
                  </a:lnTo>
                  <a:lnTo>
                    <a:pt x="824973" y="488214"/>
                  </a:lnTo>
                  <a:lnTo>
                    <a:pt x="805074" y="484197"/>
                  </a:lnTo>
                  <a:cubicBezTo>
                    <a:pt x="714628" y="445941"/>
                    <a:pt x="651164" y="356382"/>
                    <a:pt x="651164" y="252000"/>
                  </a:cubicBezTo>
                  <a:cubicBezTo>
                    <a:pt x="651164" y="112824"/>
                    <a:pt x="763988" y="0"/>
                    <a:pt x="903164" y="0"/>
                  </a:cubicBezTo>
                  <a:close/>
                </a:path>
              </a:pathLst>
            </a:cu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600" b="1" dirty="0">
                <a:solidFill>
                  <a:schemeClr val="bg1"/>
                </a:solidFill>
                <a:sym typeface="Georgia" panose="02040502050405020303" pitchFamily="18" charset="0"/>
              </a:endParaRPr>
            </a:p>
          </p:txBody>
        </p:sp>
        <p:sp>
          <p:nvSpPr>
            <p:cNvPr id="124" name="Rectangle 123">
              <a:extLst>
                <a:ext uri="{FF2B5EF4-FFF2-40B4-BE49-F238E27FC236}">
                  <a16:creationId xmlns:a16="http://schemas.microsoft.com/office/drawing/2014/main" id="{9FE99945-FE01-4FBC-B3CF-6DC0E4A4F055}"/>
                </a:ext>
              </a:extLst>
            </p:cNvPr>
            <p:cNvSpPr/>
            <p:nvPr/>
          </p:nvSpPr>
          <p:spPr>
            <a:xfrm>
              <a:off x="6978375" y="2531961"/>
              <a:ext cx="1479513" cy="147951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26992" numCol="1" spcCol="0" rtlCol="0" fromWordArt="0" anchor="b" anchorCtr="0" forceAA="0" compatLnSpc="1">
              <a:prstTxWarp prst="textNoShape">
                <a:avLst/>
              </a:prstTxWarp>
              <a:noAutofit/>
            </a:bodyPr>
            <a:lstStyle/>
            <a:p>
              <a:pPr algn="ctr">
                <a:buFont typeface="SimonKucher" pitchFamily="2" charset="0"/>
              </a:pPr>
              <a:endParaRPr lang="en-GB" sz="1400" b="1" dirty="0">
                <a:solidFill>
                  <a:schemeClr val="tx1"/>
                </a:solidFill>
                <a:sym typeface="Georgia" panose="02040502050405020303" pitchFamily="18" charset="0"/>
              </a:endParaRPr>
            </a:p>
          </p:txBody>
        </p:sp>
        <p:sp>
          <p:nvSpPr>
            <p:cNvPr id="125" name="Rectangle 124">
              <a:extLst>
                <a:ext uri="{FF2B5EF4-FFF2-40B4-BE49-F238E27FC236}">
                  <a16:creationId xmlns:a16="http://schemas.microsoft.com/office/drawing/2014/main" id="{205ABCC3-6367-495F-96DD-C494DB4A593B}"/>
                </a:ext>
              </a:extLst>
            </p:cNvPr>
            <p:cNvSpPr/>
            <p:nvPr/>
          </p:nvSpPr>
          <p:spPr>
            <a:xfrm>
              <a:off x="4992480" y="4297872"/>
              <a:ext cx="1479513" cy="147951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26992" numCol="1" spcCol="0" rtlCol="0" fromWordArt="0" anchor="b" anchorCtr="0" forceAA="0" compatLnSpc="1">
              <a:prstTxWarp prst="textNoShape">
                <a:avLst/>
              </a:prstTxWarp>
              <a:noAutofit/>
            </a:bodyPr>
            <a:lstStyle/>
            <a:p>
              <a:pPr algn="ctr">
                <a:buFont typeface="SimonKucher" pitchFamily="2" charset="0"/>
              </a:pPr>
              <a:endParaRPr lang="en-GB" sz="1400" b="1" dirty="0">
                <a:solidFill>
                  <a:schemeClr val="tx1"/>
                </a:solidFill>
                <a:sym typeface="Georgia" panose="02040502050405020303" pitchFamily="18" charset="0"/>
              </a:endParaRPr>
            </a:p>
          </p:txBody>
        </p:sp>
        <p:sp>
          <p:nvSpPr>
            <p:cNvPr id="21" name="Rectangle 20">
              <a:extLst>
                <a:ext uri="{FF2B5EF4-FFF2-40B4-BE49-F238E27FC236}">
                  <a16:creationId xmlns:a16="http://schemas.microsoft.com/office/drawing/2014/main" id="{698B5153-654A-3336-452E-3E0D6D6CD9DC}"/>
                </a:ext>
              </a:extLst>
            </p:cNvPr>
            <p:cNvSpPr/>
            <p:nvPr/>
          </p:nvSpPr>
          <p:spPr>
            <a:xfrm>
              <a:off x="4685557" y="6883998"/>
              <a:ext cx="4064862" cy="107722"/>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grpSp>
      <p:grpSp>
        <p:nvGrpSpPr>
          <p:cNvPr id="5" name="Group 4">
            <a:extLst>
              <a:ext uri="{FF2B5EF4-FFF2-40B4-BE49-F238E27FC236}">
                <a16:creationId xmlns:a16="http://schemas.microsoft.com/office/drawing/2014/main" id="{1A36C097-4C66-B617-8D91-834B42FC2740}"/>
              </a:ext>
            </a:extLst>
          </p:cNvPr>
          <p:cNvGrpSpPr/>
          <p:nvPr/>
        </p:nvGrpSpPr>
        <p:grpSpPr>
          <a:xfrm>
            <a:off x="8948890" y="1502161"/>
            <a:ext cx="4064862" cy="5489559"/>
            <a:chOff x="8948890" y="1502161"/>
            <a:chExt cx="4064862" cy="5489559"/>
          </a:xfrm>
        </p:grpSpPr>
        <p:sp>
          <p:nvSpPr>
            <p:cNvPr id="126" name="Rectangle 125">
              <a:extLst>
                <a:ext uri="{FF2B5EF4-FFF2-40B4-BE49-F238E27FC236}">
                  <a16:creationId xmlns:a16="http://schemas.microsoft.com/office/drawing/2014/main" id="{4D8A15C9-F985-4EDB-BBF3-4E4D284E85CB}"/>
                </a:ext>
              </a:extLst>
            </p:cNvPr>
            <p:cNvSpPr/>
            <p:nvPr/>
          </p:nvSpPr>
          <p:spPr>
            <a:xfrm>
              <a:off x="8948890" y="1502161"/>
              <a:ext cx="4063273" cy="5478346"/>
            </a:xfrm>
            <a:prstGeom prst="rect">
              <a:avLst/>
            </a:prstGeom>
            <a:solidFill>
              <a:srgbClr val="4A5F6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buFont typeface="SimonKucher" pitchFamily="2" charset="0"/>
              </a:pPr>
              <a:r>
                <a:rPr lang="en-GB" sz="2400" dirty="0">
                  <a:solidFill>
                    <a:schemeClr val="bg1"/>
                  </a:solidFill>
                </a:rPr>
                <a:t>Sales/Communication</a:t>
              </a:r>
            </a:p>
          </p:txBody>
        </p:sp>
        <p:sp>
          <p:nvSpPr>
            <p:cNvPr id="133" name="Oval 132">
              <a:extLst>
                <a:ext uri="{FF2B5EF4-FFF2-40B4-BE49-F238E27FC236}">
                  <a16:creationId xmlns:a16="http://schemas.microsoft.com/office/drawing/2014/main" id="{5612A85E-F69D-4A17-A441-01990C02332F}"/>
                </a:ext>
              </a:extLst>
            </p:cNvPr>
            <p:cNvSpPr/>
            <p:nvPr/>
          </p:nvSpPr>
          <p:spPr>
            <a:xfrm>
              <a:off x="9149712" y="2538956"/>
              <a:ext cx="1587438" cy="1587438"/>
            </a:xfrm>
            <a:prstGeom prst="roundRect">
              <a:avLst>
                <a:gd name="adj" fmla="val 32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lgn="ctr"/>
              <a:r>
                <a:rPr lang="en-GB" sz="1400" b="1" dirty="0">
                  <a:solidFill>
                    <a:schemeClr val="tx1"/>
                  </a:solidFill>
                  <a:sym typeface="Georgia" panose="02040502050405020303" pitchFamily="18" charset="0"/>
                </a:rPr>
                <a:t>Power of</a:t>
              </a:r>
              <a:br>
                <a:rPr lang="en-GB" sz="1400" b="1" dirty="0">
                  <a:solidFill>
                    <a:schemeClr val="tx1"/>
                  </a:solidFill>
                  <a:sym typeface="Georgia" panose="02040502050405020303" pitchFamily="18" charset="0"/>
                </a:rPr>
              </a:br>
              <a:r>
                <a:rPr lang="en-GB" sz="1400" b="1" dirty="0">
                  <a:solidFill>
                    <a:schemeClr val="tx1"/>
                  </a:solidFill>
                  <a:sym typeface="Georgia" panose="02040502050405020303" pitchFamily="18" charset="0"/>
                </a:rPr>
                <a:t>sorting</a:t>
              </a:r>
            </a:p>
          </p:txBody>
        </p:sp>
        <p:sp>
          <p:nvSpPr>
            <p:cNvPr id="134" name="Rectangle 133">
              <a:extLst>
                <a:ext uri="{FF2B5EF4-FFF2-40B4-BE49-F238E27FC236}">
                  <a16:creationId xmlns:a16="http://schemas.microsoft.com/office/drawing/2014/main" id="{24E9A2C0-ACA3-4B6F-98AA-2002DC3D3528}"/>
                </a:ext>
              </a:extLst>
            </p:cNvPr>
            <p:cNvSpPr/>
            <p:nvPr/>
          </p:nvSpPr>
          <p:spPr>
            <a:xfrm>
              <a:off x="9203675" y="2518870"/>
              <a:ext cx="1479513" cy="1479514"/>
            </a:xfrm>
            <a:prstGeom prst="roundRect">
              <a:avLst>
                <a:gd name="adj" fmla="val 3434"/>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26992" numCol="1" spcCol="0" rtlCol="0" fromWordArt="0" anchor="b" anchorCtr="0" forceAA="0" compatLnSpc="1">
              <a:prstTxWarp prst="textNoShape">
                <a:avLst/>
              </a:prstTxWarp>
              <a:noAutofit/>
            </a:bodyPr>
            <a:lstStyle/>
            <a:p>
              <a:pPr algn="ctr"/>
              <a:endParaRPr lang="en-GB" sz="1400" b="1" dirty="0">
                <a:solidFill>
                  <a:schemeClr val="accent3"/>
                </a:solidFill>
                <a:sym typeface="Georgia" panose="02040502050405020303" pitchFamily="18" charset="0"/>
              </a:endParaRPr>
            </a:p>
          </p:txBody>
        </p:sp>
        <p:grpSp>
          <p:nvGrpSpPr>
            <p:cNvPr id="135" name="Group 298">
              <a:extLst>
                <a:ext uri="{FF2B5EF4-FFF2-40B4-BE49-F238E27FC236}">
                  <a16:creationId xmlns:a16="http://schemas.microsoft.com/office/drawing/2014/main" id="{E79EE335-7AD6-499A-8E01-94B41C7331C3}"/>
                </a:ext>
              </a:extLst>
            </p:cNvPr>
            <p:cNvGrpSpPr>
              <a:grpSpLocks/>
            </p:cNvGrpSpPr>
            <p:nvPr/>
          </p:nvGrpSpPr>
          <p:grpSpPr bwMode="auto">
            <a:xfrm rot="5400000">
              <a:off x="9558514" y="2740403"/>
              <a:ext cx="754811" cy="684290"/>
              <a:chOff x="654042" y="780127"/>
              <a:chExt cx="3997323" cy="3359152"/>
            </a:xfrm>
            <a:solidFill>
              <a:schemeClr val="accent4"/>
            </a:solidFill>
          </p:grpSpPr>
          <p:sp>
            <p:nvSpPr>
              <p:cNvPr id="136" name="Freeform 29">
                <a:extLst>
                  <a:ext uri="{FF2B5EF4-FFF2-40B4-BE49-F238E27FC236}">
                    <a16:creationId xmlns:a16="http://schemas.microsoft.com/office/drawing/2014/main" id="{D3149476-2CDB-42AD-BEFE-51D42DACE03B}"/>
                  </a:ext>
                </a:extLst>
              </p:cNvPr>
              <p:cNvSpPr>
                <a:spLocks/>
              </p:cNvSpPr>
              <p:nvPr/>
            </p:nvSpPr>
            <p:spPr bwMode="auto">
              <a:xfrm>
                <a:off x="654042" y="2113626"/>
                <a:ext cx="688974" cy="692149"/>
              </a:xfrm>
              <a:prstGeom prst="roundRect">
                <a:avLst>
                  <a:gd name="adj" fmla="val 36029"/>
                </a:avLst>
              </a:prstGeom>
              <a:grpFill/>
              <a:ln w="9525">
                <a:solidFill>
                  <a:schemeClr val="accent4"/>
                </a:solidFill>
                <a:round/>
                <a:headEnd/>
                <a:tailEnd/>
              </a:ln>
            </p:spPr>
            <p:txBody>
              <a:bodyPr/>
              <a:lstStyle/>
              <a:p>
                <a:endParaRPr lang="en-GB" sz="1600" b="1" dirty="0">
                  <a:sym typeface="Georgia" panose="02040502050405020303" pitchFamily="18" charset="0"/>
                </a:endParaRPr>
              </a:p>
            </p:txBody>
          </p:sp>
          <p:sp>
            <p:nvSpPr>
              <p:cNvPr id="137" name="Freeform 30">
                <a:extLst>
                  <a:ext uri="{FF2B5EF4-FFF2-40B4-BE49-F238E27FC236}">
                    <a16:creationId xmlns:a16="http://schemas.microsoft.com/office/drawing/2014/main" id="{AB7BBF8D-3F03-43C9-BC4D-FB071765A131}"/>
                  </a:ext>
                </a:extLst>
              </p:cNvPr>
              <p:cNvSpPr>
                <a:spLocks/>
              </p:cNvSpPr>
              <p:nvPr/>
            </p:nvSpPr>
            <p:spPr bwMode="auto">
              <a:xfrm>
                <a:off x="1733555" y="2246980"/>
                <a:ext cx="2118329" cy="425455"/>
              </a:xfrm>
              <a:prstGeom prst="roundRect">
                <a:avLst>
                  <a:gd name="adj" fmla="val 58614"/>
                </a:avLst>
              </a:prstGeom>
              <a:grpFill/>
              <a:ln w="9525">
                <a:solidFill>
                  <a:schemeClr val="accent4"/>
                </a:solidFill>
                <a:round/>
                <a:headEnd/>
                <a:tailEnd/>
              </a:ln>
            </p:spPr>
            <p:txBody>
              <a:bodyPr/>
              <a:lstStyle/>
              <a:p>
                <a:endParaRPr lang="en-GB" sz="1600" b="1" dirty="0">
                  <a:sym typeface="Georgia" panose="02040502050405020303" pitchFamily="18" charset="0"/>
                </a:endParaRPr>
              </a:p>
            </p:txBody>
          </p:sp>
          <p:sp>
            <p:nvSpPr>
              <p:cNvPr id="138" name="Freeform 31">
                <a:extLst>
                  <a:ext uri="{FF2B5EF4-FFF2-40B4-BE49-F238E27FC236}">
                    <a16:creationId xmlns:a16="http://schemas.microsoft.com/office/drawing/2014/main" id="{19D085F4-5EB3-47DB-AEAF-E59E8944BCAB}"/>
                  </a:ext>
                </a:extLst>
              </p:cNvPr>
              <p:cNvSpPr>
                <a:spLocks/>
              </p:cNvSpPr>
              <p:nvPr/>
            </p:nvSpPr>
            <p:spPr bwMode="auto">
              <a:xfrm>
                <a:off x="654047" y="780127"/>
                <a:ext cx="688975" cy="688977"/>
              </a:xfrm>
              <a:prstGeom prst="roundRect">
                <a:avLst>
                  <a:gd name="adj" fmla="val 36195"/>
                </a:avLst>
              </a:prstGeom>
              <a:grpFill/>
              <a:ln w="9525">
                <a:solidFill>
                  <a:schemeClr val="accent4"/>
                </a:solidFill>
                <a:round/>
                <a:headEnd/>
                <a:tailEnd/>
              </a:ln>
            </p:spPr>
            <p:txBody>
              <a:bodyPr/>
              <a:lstStyle/>
              <a:p>
                <a:endParaRPr lang="en-GB" sz="1600" b="1" dirty="0">
                  <a:sym typeface="Georgia" panose="02040502050405020303" pitchFamily="18" charset="0"/>
                </a:endParaRPr>
              </a:p>
            </p:txBody>
          </p:sp>
          <p:sp>
            <p:nvSpPr>
              <p:cNvPr id="139" name="Freeform 32">
                <a:extLst>
                  <a:ext uri="{FF2B5EF4-FFF2-40B4-BE49-F238E27FC236}">
                    <a16:creationId xmlns:a16="http://schemas.microsoft.com/office/drawing/2014/main" id="{C92CE496-10D9-43C1-8697-FA2AF31B1F7B}"/>
                  </a:ext>
                </a:extLst>
              </p:cNvPr>
              <p:cNvSpPr>
                <a:spLocks/>
              </p:cNvSpPr>
              <p:nvPr/>
            </p:nvSpPr>
            <p:spPr bwMode="auto">
              <a:xfrm>
                <a:off x="1733558" y="913476"/>
                <a:ext cx="1313365" cy="422278"/>
              </a:xfrm>
              <a:prstGeom prst="roundRect">
                <a:avLst>
                  <a:gd name="adj" fmla="val 59055"/>
                </a:avLst>
              </a:prstGeom>
              <a:grpFill/>
              <a:ln w="9525">
                <a:solidFill>
                  <a:schemeClr val="accent4"/>
                </a:solidFill>
                <a:round/>
                <a:headEnd/>
                <a:tailEnd/>
              </a:ln>
            </p:spPr>
            <p:txBody>
              <a:bodyPr/>
              <a:lstStyle/>
              <a:p>
                <a:endParaRPr lang="en-GB" sz="1600" b="1" dirty="0">
                  <a:sym typeface="Georgia" panose="02040502050405020303" pitchFamily="18" charset="0"/>
                </a:endParaRPr>
              </a:p>
            </p:txBody>
          </p:sp>
          <p:sp>
            <p:nvSpPr>
              <p:cNvPr id="140" name="Freeform 33">
                <a:extLst>
                  <a:ext uri="{FF2B5EF4-FFF2-40B4-BE49-F238E27FC236}">
                    <a16:creationId xmlns:a16="http://schemas.microsoft.com/office/drawing/2014/main" id="{C4354073-99D3-40C4-A168-C080F6D4A9D3}"/>
                  </a:ext>
                </a:extLst>
              </p:cNvPr>
              <p:cNvSpPr>
                <a:spLocks/>
              </p:cNvSpPr>
              <p:nvPr/>
            </p:nvSpPr>
            <p:spPr bwMode="auto">
              <a:xfrm>
                <a:off x="654045" y="3450302"/>
                <a:ext cx="688975" cy="688977"/>
              </a:xfrm>
              <a:prstGeom prst="roundRect">
                <a:avLst>
                  <a:gd name="adj" fmla="val 36195"/>
                </a:avLst>
              </a:prstGeom>
              <a:grpFill/>
              <a:ln w="9525">
                <a:solidFill>
                  <a:schemeClr val="accent4"/>
                </a:solidFill>
                <a:round/>
                <a:headEnd/>
                <a:tailEnd/>
              </a:ln>
            </p:spPr>
            <p:txBody>
              <a:bodyPr/>
              <a:lstStyle/>
              <a:p>
                <a:endParaRPr lang="en-GB" sz="1600" b="1" dirty="0">
                  <a:sym typeface="Georgia" panose="02040502050405020303" pitchFamily="18" charset="0"/>
                </a:endParaRPr>
              </a:p>
            </p:txBody>
          </p:sp>
          <p:sp>
            <p:nvSpPr>
              <p:cNvPr id="141" name="Freeform 34">
                <a:extLst>
                  <a:ext uri="{FF2B5EF4-FFF2-40B4-BE49-F238E27FC236}">
                    <a16:creationId xmlns:a16="http://schemas.microsoft.com/office/drawing/2014/main" id="{BB418FB2-4F6E-4268-A94D-CC0982867FDA}"/>
                  </a:ext>
                </a:extLst>
              </p:cNvPr>
              <p:cNvSpPr>
                <a:spLocks/>
              </p:cNvSpPr>
              <p:nvPr/>
            </p:nvSpPr>
            <p:spPr bwMode="auto">
              <a:xfrm>
                <a:off x="1733540" y="3583654"/>
                <a:ext cx="2917825" cy="422273"/>
              </a:xfrm>
              <a:prstGeom prst="roundRect">
                <a:avLst>
                  <a:gd name="adj" fmla="val 59055"/>
                </a:avLst>
              </a:prstGeom>
              <a:grpFill/>
              <a:ln w="9525">
                <a:solidFill>
                  <a:schemeClr val="accent4"/>
                </a:solidFill>
                <a:round/>
                <a:headEnd/>
                <a:tailEnd/>
              </a:ln>
            </p:spPr>
            <p:txBody>
              <a:bodyPr/>
              <a:lstStyle/>
              <a:p>
                <a:endParaRPr lang="en-GB" sz="1600" b="1" dirty="0">
                  <a:sym typeface="Georgia" panose="02040502050405020303" pitchFamily="18" charset="0"/>
                </a:endParaRPr>
              </a:p>
            </p:txBody>
          </p:sp>
        </p:grpSp>
        <p:sp>
          <p:nvSpPr>
            <p:cNvPr id="143" name="Rectangle: Rounded Corners 142">
              <a:extLst>
                <a:ext uri="{FF2B5EF4-FFF2-40B4-BE49-F238E27FC236}">
                  <a16:creationId xmlns:a16="http://schemas.microsoft.com/office/drawing/2014/main" id="{D5DB5427-799B-488D-95F0-0663BF64C230}"/>
                </a:ext>
              </a:extLst>
            </p:cNvPr>
            <p:cNvSpPr/>
            <p:nvPr/>
          </p:nvSpPr>
          <p:spPr>
            <a:xfrm>
              <a:off x="9149712" y="4354811"/>
              <a:ext cx="1587438" cy="1587438"/>
            </a:xfrm>
            <a:prstGeom prst="roundRect">
              <a:avLst>
                <a:gd name="adj" fmla="val 32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lgn="ctr"/>
              <a:r>
                <a:rPr lang="en-GB" sz="1400" b="1" dirty="0">
                  <a:solidFill>
                    <a:schemeClr val="tx1"/>
                  </a:solidFill>
                  <a:sym typeface="Georgia" panose="02040502050405020303" pitchFamily="18" charset="0"/>
                </a:rPr>
                <a:t>Panini</a:t>
              </a:r>
              <a:br>
                <a:rPr lang="en-GB" sz="1400" b="1" dirty="0">
                  <a:solidFill>
                    <a:schemeClr val="tx1"/>
                  </a:solidFill>
                  <a:sym typeface="Georgia" panose="02040502050405020303" pitchFamily="18" charset="0"/>
                </a:rPr>
              </a:br>
              <a:r>
                <a:rPr lang="en-GB" sz="1400" b="1" dirty="0">
                  <a:solidFill>
                    <a:schemeClr val="tx1"/>
                  </a:solidFill>
                  <a:sym typeface="Georgia" panose="02040502050405020303" pitchFamily="18" charset="0"/>
                </a:rPr>
                <a:t>effect</a:t>
              </a:r>
            </a:p>
          </p:txBody>
        </p:sp>
        <p:sp>
          <p:nvSpPr>
            <p:cNvPr id="144" name="Rectangle 143">
              <a:extLst>
                <a:ext uri="{FF2B5EF4-FFF2-40B4-BE49-F238E27FC236}">
                  <a16:creationId xmlns:a16="http://schemas.microsoft.com/office/drawing/2014/main" id="{6139E521-7FE5-4F05-9D14-A734CD6CEC32}"/>
                </a:ext>
              </a:extLst>
            </p:cNvPr>
            <p:cNvSpPr/>
            <p:nvPr/>
          </p:nvSpPr>
          <p:spPr>
            <a:xfrm>
              <a:off x="9203675" y="4368297"/>
              <a:ext cx="1479513" cy="147951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26992" numCol="1" spcCol="0" rtlCol="0" fromWordArt="0" anchor="b" anchorCtr="0" forceAA="0" compatLnSpc="1">
              <a:prstTxWarp prst="textNoShape">
                <a:avLst/>
              </a:prstTxWarp>
              <a:noAutofit/>
            </a:bodyPr>
            <a:lstStyle/>
            <a:p>
              <a:pPr algn="ctr"/>
              <a:endParaRPr lang="en-GB" sz="1400" b="1" dirty="0">
                <a:solidFill>
                  <a:schemeClr val="accent3"/>
                </a:solidFill>
                <a:sym typeface="Georgia" panose="02040502050405020303" pitchFamily="18" charset="0"/>
              </a:endParaRPr>
            </a:p>
          </p:txBody>
        </p:sp>
        <p:grpSp>
          <p:nvGrpSpPr>
            <p:cNvPr id="145" name="Group 144">
              <a:extLst>
                <a:ext uri="{FF2B5EF4-FFF2-40B4-BE49-F238E27FC236}">
                  <a16:creationId xmlns:a16="http://schemas.microsoft.com/office/drawing/2014/main" id="{08069CA6-08BD-461E-9ED4-F416724C2BEB}"/>
                </a:ext>
              </a:extLst>
            </p:cNvPr>
            <p:cNvGrpSpPr/>
            <p:nvPr/>
          </p:nvGrpSpPr>
          <p:grpSpPr>
            <a:xfrm>
              <a:off x="9482349" y="4434763"/>
              <a:ext cx="899829" cy="899832"/>
              <a:chOff x="7214905" y="1128687"/>
              <a:chExt cx="490909" cy="490911"/>
            </a:xfrm>
            <a:solidFill>
              <a:schemeClr val="accent4"/>
            </a:solidFill>
          </p:grpSpPr>
          <p:sp>
            <p:nvSpPr>
              <p:cNvPr id="146" name="Freeform 70">
                <a:extLst>
                  <a:ext uri="{FF2B5EF4-FFF2-40B4-BE49-F238E27FC236}">
                    <a16:creationId xmlns:a16="http://schemas.microsoft.com/office/drawing/2014/main" id="{A60128B4-C4B4-432B-BCBB-B80AA0332CF4}"/>
                  </a:ext>
                </a:extLst>
              </p:cNvPr>
              <p:cNvSpPr/>
              <p:nvPr/>
            </p:nvSpPr>
            <p:spPr>
              <a:xfrm>
                <a:off x="7214905" y="1374143"/>
                <a:ext cx="490909" cy="245455"/>
              </a:xfrm>
              <a:custGeom>
                <a:avLst/>
                <a:gdLst>
                  <a:gd name="connsiteX0" fmla="*/ 900001 w 1800000"/>
                  <a:gd name="connsiteY0" fmla="*/ 0 h 900000"/>
                  <a:gd name="connsiteX1" fmla="*/ 1264847 w 1800000"/>
                  <a:gd name="connsiteY1" fmla="*/ 0 h 900000"/>
                  <a:gd name="connsiteX2" fmla="*/ 1266272 w 1800000"/>
                  <a:gd name="connsiteY2" fmla="*/ 879 h 900000"/>
                  <a:gd name="connsiteX3" fmla="*/ 1271627 w 1800000"/>
                  <a:gd name="connsiteY3" fmla="*/ 4185 h 900000"/>
                  <a:gd name="connsiteX4" fmla="*/ 1275080 w 1800000"/>
                  <a:gd name="connsiteY4" fmla="*/ 9141 h 900000"/>
                  <a:gd name="connsiteX5" fmla="*/ 1276865 w 1800000"/>
                  <a:gd name="connsiteY5" fmla="*/ 12445 h 900000"/>
                  <a:gd name="connsiteX6" fmla="*/ 1278652 w 1800000"/>
                  <a:gd name="connsiteY6" fmla="*/ 17403 h 900000"/>
                  <a:gd name="connsiteX7" fmla="*/ 1278652 w 1800000"/>
                  <a:gd name="connsiteY7" fmla="*/ 20818 h 900000"/>
                  <a:gd name="connsiteX8" fmla="*/ 1278652 w 1800000"/>
                  <a:gd name="connsiteY8" fmla="*/ 25774 h 900000"/>
                  <a:gd name="connsiteX9" fmla="*/ 1276865 w 1800000"/>
                  <a:gd name="connsiteY9" fmla="*/ 30732 h 900000"/>
                  <a:gd name="connsiteX10" fmla="*/ 1271627 w 1800000"/>
                  <a:gd name="connsiteY10" fmla="*/ 38993 h 900000"/>
                  <a:gd name="connsiteX11" fmla="*/ 1266272 w 1800000"/>
                  <a:gd name="connsiteY11" fmla="*/ 50669 h 900000"/>
                  <a:gd name="connsiteX12" fmla="*/ 1257463 w 1800000"/>
                  <a:gd name="connsiteY12" fmla="*/ 60583 h 900000"/>
                  <a:gd name="connsiteX13" fmla="*/ 1237941 w 1800000"/>
                  <a:gd name="connsiteY13" fmla="*/ 83825 h 900000"/>
                  <a:gd name="connsiteX14" fmla="*/ 1230919 w 1800000"/>
                  <a:gd name="connsiteY14" fmla="*/ 97045 h 900000"/>
                  <a:gd name="connsiteX15" fmla="*/ 1227349 w 1800000"/>
                  <a:gd name="connsiteY15" fmla="*/ 103763 h 900000"/>
                  <a:gd name="connsiteX16" fmla="*/ 1225562 w 1800000"/>
                  <a:gd name="connsiteY16" fmla="*/ 110373 h 900000"/>
                  <a:gd name="connsiteX17" fmla="*/ 1222110 w 1800000"/>
                  <a:gd name="connsiteY17" fmla="*/ 116983 h 900000"/>
                  <a:gd name="connsiteX18" fmla="*/ 1222110 w 1800000"/>
                  <a:gd name="connsiteY18" fmla="*/ 125245 h 900000"/>
                  <a:gd name="connsiteX19" fmla="*/ 1220324 w 1800000"/>
                  <a:gd name="connsiteY19" fmla="*/ 131964 h 900000"/>
                  <a:gd name="connsiteX20" fmla="*/ 1220324 w 1800000"/>
                  <a:gd name="connsiteY20" fmla="*/ 140225 h 900000"/>
                  <a:gd name="connsiteX21" fmla="*/ 1222110 w 1800000"/>
                  <a:gd name="connsiteY21" fmla="*/ 146835 h 900000"/>
                  <a:gd name="connsiteX22" fmla="*/ 1223777 w 1800000"/>
                  <a:gd name="connsiteY22" fmla="*/ 153443 h 900000"/>
                  <a:gd name="connsiteX23" fmla="*/ 1227349 w 1800000"/>
                  <a:gd name="connsiteY23" fmla="*/ 161816 h 900000"/>
                  <a:gd name="connsiteX24" fmla="*/ 1232704 w 1800000"/>
                  <a:gd name="connsiteY24" fmla="*/ 170077 h 900000"/>
                  <a:gd name="connsiteX25" fmla="*/ 1237941 w 1800000"/>
                  <a:gd name="connsiteY25" fmla="*/ 175034 h 900000"/>
                  <a:gd name="connsiteX26" fmla="*/ 1243299 w 1800000"/>
                  <a:gd name="connsiteY26" fmla="*/ 181644 h 900000"/>
                  <a:gd name="connsiteX27" fmla="*/ 1248536 w 1800000"/>
                  <a:gd name="connsiteY27" fmla="*/ 188363 h 900000"/>
                  <a:gd name="connsiteX28" fmla="*/ 1255678 w 1800000"/>
                  <a:gd name="connsiteY28" fmla="*/ 193320 h 900000"/>
                  <a:gd name="connsiteX29" fmla="*/ 1269843 w 1800000"/>
                  <a:gd name="connsiteY29" fmla="*/ 201583 h 900000"/>
                  <a:gd name="connsiteX30" fmla="*/ 1285674 w 1800000"/>
                  <a:gd name="connsiteY30" fmla="*/ 209843 h 900000"/>
                  <a:gd name="connsiteX31" fmla="*/ 1294602 w 1800000"/>
                  <a:gd name="connsiteY31" fmla="*/ 213258 h 900000"/>
                  <a:gd name="connsiteX32" fmla="*/ 1303411 w 1800000"/>
                  <a:gd name="connsiteY32" fmla="*/ 216563 h 900000"/>
                  <a:gd name="connsiteX33" fmla="*/ 1321147 w 1800000"/>
                  <a:gd name="connsiteY33" fmla="*/ 221520 h 900000"/>
                  <a:gd name="connsiteX34" fmla="*/ 1338763 w 1800000"/>
                  <a:gd name="connsiteY34" fmla="*/ 223171 h 900000"/>
                  <a:gd name="connsiteX35" fmla="*/ 1358285 w 1800000"/>
                  <a:gd name="connsiteY35" fmla="*/ 224824 h 900000"/>
                  <a:gd name="connsiteX36" fmla="*/ 1377687 w 1800000"/>
                  <a:gd name="connsiteY36" fmla="*/ 224824 h 900000"/>
                  <a:gd name="connsiteX37" fmla="*/ 1395423 w 1800000"/>
                  <a:gd name="connsiteY37" fmla="*/ 223171 h 900000"/>
                  <a:gd name="connsiteX38" fmla="*/ 1414824 w 1800000"/>
                  <a:gd name="connsiteY38" fmla="*/ 218216 h 900000"/>
                  <a:gd name="connsiteX39" fmla="*/ 1432561 w 1800000"/>
                  <a:gd name="connsiteY39" fmla="*/ 213258 h 900000"/>
                  <a:gd name="connsiteX40" fmla="*/ 1439585 w 1800000"/>
                  <a:gd name="connsiteY40" fmla="*/ 209843 h 900000"/>
                  <a:gd name="connsiteX41" fmla="*/ 1448512 w 1800000"/>
                  <a:gd name="connsiteY41" fmla="*/ 204886 h 900000"/>
                  <a:gd name="connsiteX42" fmla="*/ 1455535 w 1800000"/>
                  <a:gd name="connsiteY42" fmla="*/ 199930 h 900000"/>
                  <a:gd name="connsiteX43" fmla="*/ 1464344 w 1800000"/>
                  <a:gd name="connsiteY43" fmla="*/ 196625 h 900000"/>
                  <a:gd name="connsiteX44" fmla="*/ 1471487 w 1800000"/>
                  <a:gd name="connsiteY44" fmla="*/ 190016 h 900000"/>
                  <a:gd name="connsiteX45" fmla="*/ 1478508 w 1800000"/>
                  <a:gd name="connsiteY45" fmla="*/ 185059 h 900000"/>
                  <a:gd name="connsiteX46" fmla="*/ 1485651 w 1800000"/>
                  <a:gd name="connsiteY46" fmla="*/ 178339 h 900000"/>
                  <a:gd name="connsiteX47" fmla="*/ 1490888 w 1800000"/>
                  <a:gd name="connsiteY47" fmla="*/ 171729 h 900000"/>
                  <a:gd name="connsiteX48" fmla="*/ 1494458 w 1800000"/>
                  <a:gd name="connsiteY48" fmla="*/ 163468 h 900000"/>
                  <a:gd name="connsiteX49" fmla="*/ 1498030 w 1800000"/>
                  <a:gd name="connsiteY49" fmla="*/ 156859 h 900000"/>
                  <a:gd name="connsiteX50" fmla="*/ 1501483 w 1800000"/>
                  <a:gd name="connsiteY50" fmla="*/ 150140 h 900000"/>
                  <a:gd name="connsiteX51" fmla="*/ 1501483 w 1800000"/>
                  <a:gd name="connsiteY51" fmla="*/ 141879 h 900000"/>
                  <a:gd name="connsiteX52" fmla="*/ 1501483 w 1800000"/>
                  <a:gd name="connsiteY52" fmla="*/ 135267 h 900000"/>
                  <a:gd name="connsiteX53" fmla="*/ 1501483 w 1800000"/>
                  <a:gd name="connsiteY53" fmla="*/ 128659 h 900000"/>
                  <a:gd name="connsiteX54" fmla="*/ 1496245 w 1800000"/>
                  <a:gd name="connsiteY54" fmla="*/ 113678 h 900000"/>
                  <a:gd name="connsiteX55" fmla="*/ 1490888 w 1800000"/>
                  <a:gd name="connsiteY55" fmla="*/ 100349 h 900000"/>
                  <a:gd name="connsiteX56" fmla="*/ 1482079 w 1800000"/>
                  <a:gd name="connsiteY56" fmla="*/ 87132 h 900000"/>
                  <a:gd name="connsiteX57" fmla="*/ 1462557 w 1800000"/>
                  <a:gd name="connsiteY57" fmla="*/ 62236 h 900000"/>
                  <a:gd name="connsiteX58" fmla="*/ 1453750 w 1800000"/>
                  <a:gd name="connsiteY58" fmla="*/ 52322 h 900000"/>
                  <a:gd name="connsiteX59" fmla="*/ 1446726 w 1800000"/>
                  <a:gd name="connsiteY59" fmla="*/ 40645 h 900000"/>
                  <a:gd name="connsiteX60" fmla="*/ 1441371 w 1800000"/>
                  <a:gd name="connsiteY60" fmla="*/ 30732 h 900000"/>
                  <a:gd name="connsiteX61" fmla="*/ 1439585 w 1800000"/>
                  <a:gd name="connsiteY61" fmla="*/ 25774 h 900000"/>
                  <a:gd name="connsiteX62" fmla="*/ 1439585 w 1800000"/>
                  <a:gd name="connsiteY62" fmla="*/ 20818 h 900000"/>
                  <a:gd name="connsiteX63" fmla="*/ 1439585 w 1800000"/>
                  <a:gd name="connsiteY63" fmla="*/ 17403 h 900000"/>
                  <a:gd name="connsiteX64" fmla="*/ 1439585 w 1800000"/>
                  <a:gd name="connsiteY64" fmla="*/ 12445 h 900000"/>
                  <a:gd name="connsiteX65" fmla="*/ 1443156 w 1800000"/>
                  <a:gd name="connsiteY65" fmla="*/ 7488 h 900000"/>
                  <a:gd name="connsiteX66" fmla="*/ 1446726 w 1800000"/>
                  <a:gd name="connsiteY66" fmla="*/ 4185 h 900000"/>
                  <a:gd name="connsiteX67" fmla="*/ 1451963 w 1800000"/>
                  <a:gd name="connsiteY67" fmla="*/ 879 h 900000"/>
                  <a:gd name="connsiteX68" fmla="*/ 1453388 w 1800000"/>
                  <a:gd name="connsiteY68" fmla="*/ 0 h 900000"/>
                  <a:gd name="connsiteX69" fmla="*/ 1800000 w 1800000"/>
                  <a:gd name="connsiteY69" fmla="*/ 0 h 900000"/>
                  <a:gd name="connsiteX70" fmla="*/ 1081381 w 1800000"/>
                  <a:gd name="connsiteY70" fmla="*/ 881715 h 900000"/>
                  <a:gd name="connsiteX71" fmla="*/ 900001 w 1800000"/>
                  <a:gd name="connsiteY71" fmla="*/ 900000 h 900000"/>
                  <a:gd name="connsiteX72" fmla="*/ 900001 w 1800000"/>
                  <a:gd name="connsiteY72" fmla="*/ 552520 h 900000"/>
                  <a:gd name="connsiteX73" fmla="*/ 898872 w 1800000"/>
                  <a:gd name="connsiteY73" fmla="*/ 550691 h 900000"/>
                  <a:gd name="connsiteX74" fmla="*/ 895567 w 1800000"/>
                  <a:gd name="connsiteY74" fmla="*/ 545335 h 900000"/>
                  <a:gd name="connsiteX75" fmla="*/ 890611 w 1800000"/>
                  <a:gd name="connsiteY75" fmla="*/ 541883 h 900000"/>
                  <a:gd name="connsiteX76" fmla="*/ 887306 w 1800000"/>
                  <a:gd name="connsiteY76" fmla="*/ 540098 h 900000"/>
                  <a:gd name="connsiteX77" fmla="*/ 882349 w 1800000"/>
                  <a:gd name="connsiteY77" fmla="*/ 538311 h 900000"/>
                  <a:gd name="connsiteX78" fmla="*/ 878934 w 1800000"/>
                  <a:gd name="connsiteY78" fmla="*/ 538311 h 900000"/>
                  <a:gd name="connsiteX79" fmla="*/ 873977 w 1800000"/>
                  <a:gd name="connsiteY79" fmla="*/ 538311 h 900000"/>
                  <a:gd name="connsiteX80" fmla="*/ 869020 w 1800000"/>
                  <a:gd name="connsiteY80" fmla="*/ 540098 h 900000"/>
                  <a:gd name="connsiteX81" fmla="*/ 860759 w 1800000"/>
                  <a:gd name="connsiteY81" fmla="*/ 545335 h 900000"/>
                  <a:gd name="connsiteX82" fmla="*/ 849082 w 1800000"/>
                  <a:gd name="connsiteY82" fmla="*/ 550691 h 900000"/>
                  <a:gd name="connsiteX83" fmla="*/ 839169 w 1800000"/>
                  <a:gd name="connsiteY83" fmla="*/ 559500 h 900000"/>
                  <a:gd name="connsiteX84" fmla="*/ 815926 w 1800000"/>
                  <a:gd name="connsiteY84" fmla="*/ 579021 h 900000"/>
                  <a:gd name="connsiteX85" fmla="*/ 802707 w 1800000"/>
                  <a:gd name="connsiteY85" fmla="*/ 586044 h 900000"/>
                  <a:gd name="connsiteX86" fmla="*/ 795988 w 1800000"/>
                  <a:gd name="connsiteY86" fmla="*/ 589614 h 900000"/>
                  <a:gd name="connsiteX87" fmla="*/ 789379 w 1800000"/>
                  <a:gd name="connsiteY87" fmla="*/ 591401 h 900000"/>
                  <a:gd name="connsiteX88" fmla="*/ 782769 w 1800000"/>
                  <a:gd name="connsiteY88" fmla="*/ 594852 h 900000"/>
                  <a:gd name="connsiteX89" fmla="*/ 774506 w 1800000"/>
                  <a:gd name="connsiteY89" fmla="*/ 594852 h 900000"/>
                  <a:gd name="connsiteX90" fmla="*/ 767788 w 1800000"/>
                  <a:gd name="connsiteY90" fmla="*/ 596639 h 900000"/>
                  <a:gd name="connsiteX91" fmla="*/ 759526 w 1800000"/>
                  <a:gd name="connsiteY91" fmla="*/ 596639 h 900000"/>
                  <a:gd name="connsiteX92" fmla="*/ 752917 w 1800000"/>
                  <a:gd name="connsiteY92" fmla="*/ 594852 h 900000"/>
                  <a:gd name="connsiteX93" fmla="*/ 746308 w 1800000"/>
                  <a:gd name="connsiteY93" fmla="*/ 593186 h 900000"/>
                  <a:gd name="connsiteX94" fmla="*/ 737936 w 1800000"/>
                  <a:gd name="connsiteY94" fmla="*/ 589614 h 900000"/>
                  <a:gd name="connsiteX95" fmla="*/ 729675 w 1800000"/>
                  <a:gd name="connsiteY95" fmla="*/ 584259 h 900000"/>
                  <a:gd name="connsiteX96" fmla="*/ 724718 w 1800000"/>
                  <a:gd name="connsiteY96" fmla="*/ 579021 h 900000"/>
                  <a:gd name="connsiteX97" fmla="*/ 718108 w 1800000"/>
                  <a:gd name="connsiteY97" fmla="*/ 573664 h 900000"/>
                  <a:gd name="connsiteX98" fmla="*/ 711389 w 1800000"/>
                  <a:gd name="connsiteY98" fmla="*/ 568427 h 900000"/>
                  <a:gd name="connsiteX99" fmla="*/ 706432 w 1800000"/>
                  <a:gd name="connsiteY99" fmla="*/ 561284 h 900000"/>
                  <a:gd name="connsiteX100" fmla="*/ 698169 w 1800000"/>
                  <a:gd name="connsiteY100" fmla="*/ 547120 h 900000"/>
                  <a:gd name="connsiteX101" fmla="*/ 689908 w 1800000"/>
                  <a:gd name="connsiteY101" fmla="*/ 531289 h 900000"/>
                  <a:gd name="connsiteX102" fmla="*/ 686494 w 1800000"/>
                  <a:gd name="connsiteY102" fmla="*/ 522361 h 900000"/>
                  <a:gd name="connsiteX103" fmla="*/ 683188 w 1800000"/>
                  <a:gd name="connsiteY103" fmla="*/ 513552 h 900000"/>
                  <a:gd name="connsiteX104" fmla="*/ 678232 w 1800000"/>
                  <a:gd name="connsiteY104" fmla="*/ 495816 h 900000"/>
                  <a:gd name="connsiteX105" fmla="*/ 676580 w 1800000"/>
                  <a:gd name="connsiteY105" fmla="*/ 478199 h 900000"/>
                  <a:gd name="connsiteX106" fmla="*/ 674928 w 1800000"/>
                  <a:gd name="connsiteY106" fmla="*/ 458678 h 900000"/>
                  <a:gd name="connsiteX107" fmla="*/ 674928 w 1800000"/>
                  <a:gd name="connsiteY107" fmla="*/ 439275 h 900000"/>
                  <a:gd name="connsiteX108" fmla="*/ 676580 w 1800000"/>
                  <a:gd name="connsiteY108" fmla="*/ 421540 h 900000"/>
                  <a:gd name="connsiteX109" fmla="*/ 681536 w 1800000"/>
                  <a:gd name="connsiteY109" fmla="*/ 402138 h 900000"/>
                  <a:gd name="connsiteX110" fmla="*/ 686494 w 1800000"/>
                  <a:gd name="connsiteY110" fmla="*/ 384401 h 900000"/>
                  <a:gd name="connsiteX111" fmla="*/ 689908 w 1800000"/>
                  <a:gd name="connsiteY111" fmla="*/ 377378 h 900000"/>
                  <a:gd name="connsiteX112" fmla="*/ 694866 w 1800000"/>
                  <a:gd name="connsiteY112" fmla="*/ 368451 h 900000"/>
                  <a:gd name="connsiteX113" fmla="*/ 699822 w 1800000"/>
                  <a:gd name="connsiteY113" fmla="*/ 361428 h 900000"/>
                  <a:gd name="connsiteX114" fmla="*/ 703127 w 1800000"/>
                  <a:gd name="connsiteY114" fmla="*/ 352619 h 900000"/>
                  <a:gd name="connsiteX115" fmla="*/ 709736 w 1800000"/>
                  <a:gd name="connsiteY115" fmla="*/ 345476 h 900000"/>
                  <a:gd name="connsiteX116" fmla="*/ 714692 w 1800000"/>
                  <a:gd name="connsiteY116" fmla="*/ 338454 h 900000"/>
                  <a:gd name="connsiteX117" fmla="*/ 721412 w 1800000"/>
                  <a:gd name="connsiteY117" fmla="*/ 331312 h 900000"/>
                  <a:gd name="connsiteX118" fmla="*/ 728022 w 1800000"/>
                  <a:gd name="connsiteY118" fmla="*/ 326074 h 900000"/>
                  <a:gd name="connsiteX119" fmla="*/ 736284 w 1800000"/>
                  <a:gd name="connsiteY119" fmla="*/ 322505 h 900000"/>
                  <a:gd name="connsiteX120" fmla="*/ 742893 w 1800000"/>
                  <a:gd name="connsiteY120" fmla="*/ 318933 h 900000"/>
                  <a:gd name="connsiteX121" fmla="*/ 749612 w 1800000"/>
                  <a:gd name="connsiteY121" fmla="*/ 315480 h 900000"/>
                  <a:gd name="connsiteX122" fmla="*/ 757873 w 1800000"/>
                  <a:gd name="connsiteY122" fmla="*/ 315480 h 900000"/>
                  <a:gd name="connsiteX123" fmla="*/ 764484 w 1800000"/>
                  <a:gd name="connsiteY123" fmla="*/ 315480 h 900000"/>
                  <a:gd name="connsiteX124" fmla="*/ 771093 w 1800000"/>
                  <a:gd name="connsiteY124" fmla="*/ 315480 h 900000"/>
                  <a:gd name="connsiteX125" fmla="*/ 786073 w 1800000"/>
                  <a:gd name="connsiteY125" fmla="*/ 320717 h 900000"/>
                  <a:gd name="connsiteX126" fmla="*/ 799403 w 1800000"/>
                  <a:gd name="connsiteY126" fmla="*/ 326074 h 900000"/>
                  <a:gd name="connsiteX127" fmla="*/ 812620 w 1800000"/>
                  <a:gd name="connsiteY127" fmla="*/ 334884 h 900000"/>
                  <a:gd name="connsiteX128" fmla="*/ 837516 w 1800000"/>
                  <a:gd name="connsiteY128" fmla="*/ 354406 h 900000"/>
                  <a:gd name="connsiteX129" fmla="*/ 847430 w 1800000"/>
                  <a:gd name="connsiteY129" fmla="*/ 363212 h 900000"/>
                  <a:gd name="connsiteX130" fmla="*/ 859107 w 1800000"/>
                  <a:gd name="connsiteY130" fmla="*/ 370237 h 900000"/>
                  <a:gd name="connsiteX131" fmla="*/ 869020 w 1800000"/>
                  <a:gd name="connsiteY131" fmla="*/ 375592 h 900000"/>
                  <a:gd name="connsiteX132" fmla="*/ 873977 w 1800000"/>
                  <a:gd name="connsiteY132" fmla="*/ 377378 h 900000"/>
                  <a:gd name="connsiteX133" fmla="*/ 878934 w 1800000"/>
                  <a:gd name="connsiteY133" fmla="*/ 377378 h 900000"/>
                  <a:gd name="connsiteX134" fmla="*/ 882349 w 1800000"/>
                  <a:gd name="connsiteY134" fmla="*/ 377378 h 900000"/>
                  <a:gd name="connsiteX135" fmla="*/ 887306 w 1800000"/>
                  <a:gd name="connsiteY135" fmla="*/ 377378 h 900000"/>
                  <a:gd name="connsiteX136" fmla="*/ 892264 w 1800000"/>
                  <a:gd name="connsiteY136" fmla="*/ 373807 h 900000"/>
                  <a:gd name="connsiteX137" fmla="*/ 895567 w 1800000"/>
                  <a:gd name="connsiteY137" fmla="*/ 370237 h 900000"/>
                  <a:gd name="connsiteX138" fmla="*/ 898872 w 1800000"/>
                  <a:gd name="connsiteY138" fmla="*/ 365000 h 900000"/>
                  <a:gd name="connsiteX139" fmla="*/ 900001 w 1800000"/>
                  <a:gd name="connsiteY139" fmla="*/ 363170 h 900000"/>
                  <a:gd name="connsiteX140" fmla="*/ 0 w 1800000"/>
                  <a:gd name="connsiteY140" fmla="*/ 0 h 900000"/>
                  <a:gd name="connsiteX141" fmla="*/ 1 w 1800000"/>
                  <a:gd name="connsiteY141" fmla="*/ 0 h 900000"/>
                  <a:gd name="connsiteX142" fmla="*/ 1 w 1800000"/>
                  <a:gd name="connsiteY142" fmla="*/ 10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800000" h="900000">
                    <a:moveTo>
                      <a:pt x="900001" y="0"/>
                    </a:moveTo>
                    <a:lnTo>
                      <a:pt x="1264847" y="0"/>
                    </a:lnTo>
                    <a:lnTo>
                      <a:pt x="1266272" y="879"/>
                    </a:lnTo>
                    <a:lnTo>
                      <a:pt x="1271627" y="4185"/>
                    </a:lnTo>
                    <a:cubicBezTo>
                      <a:pt x="1272819" y="5836"/>
                      <a:pt x="1273890" y="7488"/>
                      <a:pt x="1275080" y="9141"/>
                    </a:cubicBezTo>
                    <a:lnTo>
                      <a:pt x="1276865" y="12445"/>
                    </a:lnTo>
                    <a:lnTo>
                      <a:pt x="1278652" y="17403"/>
                    </a:lnTo>
                    <a:lnTo>
                      <a:pt x="1278652" y="20818"/>
                    </a:lnTo>
                    <a:lnTo>
                      <a:pt x="1278652" y="25774"/>
                    </a:lnTo>
                    <a:lnTo>
                      <a:pt x="1276865" y="30732"/>
                    </a:lnTo>
                    <a:cubicBezTo>
                      <a:pt x="1275080" y="33486"/>
                      <a:pt x="1273415" y="36240"/>
                      <a:pt x="1271627" y="38993"/>
                    </a:cubicBezTo>
                    <a:cubicBezTo>
                      <a:pt x="1269843" y="42849"/>
                      <a:pt x="1268057" y="46813"/>
                      <a:pt x="1266272" y="50669"/>
                    </a:cubicBezTo>
                    <a:cubicBezTo>
                      <a:pt x="1263296" y="53975"/>
                      <a:pt x="1260439" y="57278"/>
                      <a:pt x="1257463" y="60583"/>
                    </a:cubicBezTo>
                    <a:cubicBezTo>
                      <a:pt x="1250916" y="68295"/>
                      <a:pt x="1244490" y="76115"/>
                      <a:pt x="1237941" y="83825"/>
                    </a:cubicBezTo>
                    <a:cubicBezTo>
                      <a:pt x="1235561" y="88232"/>
                      <a:pt x="1233300" y="92639"/>
                      <a:pt x="1230919" y="97045"/>
                    </a:cubicBezTo>
                    <a:cubicBezTo>
                      <a:pt x="1229728" y="99247"/>
                      <a:pt x="1228538" y="101561"/>
                      <a:pt x="1227349" y="103763"/>
                    </a:cubicBezTo>
                    <a:lnTo>
                      <a:pt x="1225562" y="110373"/>
                    </a:lnTo>
                    <a:cubicBezTo>
                      <a:pt x="1224373" y="112577"/>
                      <a:pt x="1223301" y="114779"/>
                      <a:pt x="1222110" y="116983"/>
                    </a:cubicBezTo>
                    <a:lnTo>
                      <a:pt x="1222110" y="125245"/>
                    </a:lnTo>
                    <a:cubicBezTo>
                      <a:pt x="1221514" y="127447"/>
                      <a:pt x="1220920" y="129760"/>
                      <a:pt x="1220324" y="131964"/>
                    </a:cubicBezTo>
                    <a:lnTo>
                      <a:pt x="1220324" y="140225"/>
                    </a:lnTo>
                    <a:lnTo>
                      <a:pt x="1222110" y="146835"/>
                    </a:lnTo>
                    <a:cubicBezTo>
                      <a:pt x="1222706" y="149037"/>
                      <a:pt x="1223182" y="151241"/>
                      <a:pt x="1223777" y="153443"/>
                    </a:cubicBezTo>
                    <a:cubicBezTo>
                      <a:pt x="1224966" y="156197"/>
                      <a:pt x="1226158" y="159062"/>
                      <a:pt x="1227349" y="161816"/>
                    </a:cubicBezTo>
                    <a:lnTo>
                      <a:pt x="1232704" y="170077"/>
                    </a:lnTo>
                    <a:cubicBezTo>
                      <a:pt x="1234489" y="171729"/>
                      <a:pt x="1236156" y="173382"/>
                      <a:pt x="1237941" y="175034"/>
                    </a:cubicBezTo>
                    <a:lnTo>
                      <a:pt x="1243299" y="181644"/>
                    </a:lnTo>
                    <a:cubicBezTo>
                      <a:pt x="1245084" y="183846"/>
                      <a:pt x="1246750" y="186160"/>
                      <a:pt x="1248536" y="188363"/>
                    </a:cubicBezTo>
                    <a:lnTo>
                      <a:pt x="1255678" y="193320"/>
                    </a:lnTo>
                    <a:lnTo>
                      <a:pt x="1269843" y="201583"/>
                    </a:lnTo>
                    <a:lnTo>
                      <a:pt x="1285674" y="209843"/>
                    </a:lnTo>
                    <a:cubicBezTo>
                      <a:pt x="1288650" y="210944"/>
                      <a:pt x="1291626" y="212156"/>
                      <a:pt x="1294602" y="213258"/>
                    </a:cubicBezTo>
                    <a:lnTo>
                      <a:pt x="1303411" y="216563"/>
                    </a:lnTo>
                    <a:lnTo>
                      <a:pt x="1321147" y="221520"/>
                    </a:lnTo>
                    <a:lnTo>
                      <a:pt x="1338763" y="223171"/>
                    </a:lnTo>
                    <a:lnTo>
                      <a:pt x="1358285" y="224824"/>
                    </a:lnTo>
                    <a:lnTo>
                      <a:pt x="1377687" y="224824"/>
                    </a:lnTo>
                    <a:lnTo>
                      <a:pt x="1395423" y="223171"/>
                    </a:lnTo>
                    <a:lnTo>
                      <a:pt x="1414824" y="218216"/>
                    </a:lnTo>
                    <a:lnTo>
                      <a:pt x="1432561" y="213258"/>
                    </a:lnTo>
                    <a:cubicBezTo>
                      <a:pt x="1434943" y="212156"/>
                      <a:pt x="1437203" y="210944"/>
                      <a:pt x="1439585" y="209843"/>
                    </a:cubicBezTo>
                    <a:lnTo>
                      <a:pt x="1448512" y="204886"/>
                    </a:lnTo>
                    <a:cubicBezTo>
                      <a:pt x="1450892" y="203234"/>
                      <a:pt x="1453154" y="201583"/>
                      <a:pt x="1455535" y="199930"/>
                    </a:cubicBezTo>
                    <a:lnTo>
                      <a:pt x="1464344" y="196625"/>
                    </a:lnTo>
                    <a:lnTo>
                      <a:pt x="1471487" y="190016"/>
                    </a:lnTo>
                    <a:cubicBezTo>
                      <a:pt x="1473867" y="188363"/>
                      <a:pt x="1476128" y="186710"/>
                      <a:pt x="1478508" y="185059"/>
                    </a:cubicBezTo>
                    <a:cubicBezTo>
                      <a:pt x="1480889" y="182856"/>
                      <a:pt x="1483270" y="180543"/>
                      <a:pt x="1485651" y="178339"/>
                    </a:cubicBezTo>
                    <a:cubicBezTo>
                      <a:pt x="1487436" y="176136"/>
                      <a:pt x="1489103" y="173933"/>
                      <a:pt x="1490888" y="171729"/>
                    </a:cubicBezTo>
                    <a:lnTo>
                      <a:pt x="1494458" y="163468"/>
                    </a:lnTo>
                    <a:lnTo>
                      <a:pt x="1498030" y="156859"/>
                    </a:lnTo>
                    <a:cubicBezTo>
                      <a:pt x="1499220" y="154655"/>
                      <a:pt x="1500292" y="152342"/>
                      <a:pt x="1501483" y="150140"/>
                    </a:cubicBezTo>
                    <a:lnTo>
                      <a:pt x="1501483" y="141879"/>
                    </a:lnTo>
                    <a:lnTo>
                      <a:pt x="1501483" y="135267"/>
                    </a:lnTo>
                    <a:lnTo>
                      <a:pt x="1501483" y="128659"/>
                    </a:lnTo>
                    <a:cubicBezTo>
                      <a:pt x="1499696" y="123703"/>
                      <a:pt x="1498030" y="118634"/>
                      <a:pt x="1496245" y="113678"/>
                    </a:cubicBezTo>
                    <a:cubicBezTo>
                      <a:pt x="1494458" y="109272"/>
                      <a:pt x="1492674" y="104756"/>
                      <a:pt x="1490888" y="100349"/>
                    </a:cubicBezTo>
                    <a:cubicBezTo>
                      <a:pt x="1487913" y="95943"/>
                      <a:pt x="1485056" y="91537"/>
                      <a:pt x="1482079" y="87132"/>
                    </a:cubicBezTo>
                    <a:cubicBezTo>
                      <a:pt x="1475533" y="78869"/>
                      <a:pt x="1469104" y="70498"/>
                      <a:pt x="1462557" y="62236"/>
                    </a:cubicBezTo>
                    <a:cubicBezTo>
                      <a:pt x="1459581" y="58931"/>
                      <a:pt x="1456726" y="55627"/>
                      <a:pt x="1453750" y="52322"/>
                    </a:cubicBezTo>
                    <a:cubicBezTo>
                      <a:pt x="1451369" y="48466"/>
                      <a:pt x="1449108" y="44501"/>
                      <a:pt x="1446726" y="40645"/>
                    </a:cubicBezTo>
                    <a:lnTo>
                      <a:pt x="1441371" y="30732"/>
                    </a:lnTo>
                    <a:lnTo>
                      <a:pt x="1439585" y="25774"/>
                    </a:lnTo>
                    <a:lnTo>
                      <a:pt x="1439585" y="20818"/>
                    </a:lnTo>
                    <a:lnTo>
                      <a:pt x="1439585" y="17403"/>
                    </a:lnTo>
                    <a:lnTo>
                      <a:pt x="1439585" y="12445"/>
                    </a:lnTo>
                    <a:lnTo>
                      <a:pt x="1443156" y="7488"/>
                    </a:lnTo>
                    <a:lnTo>
                      <a:pt x="1446726" y="4185"/>
                    </a:lnTo>
                    <a:cubicBezTo>
                      <a:pt x="1448512" y="3082"/>
                      <a:pt x="1450179" y="1981"/>
                      <a:pt x="1451963" y="879"/>
                    </a:cubicBezTo>
                    <a:lnTo>
                      <a:pt x="1453388" y="0"/>
                    </a:lnTo>
                    <a:lnTo>
                      <a:pt x="1800000" y="0"/>
                    </a:lnTo>
                    <a:cubicBezTo>
                      <a:pt x="1800000" y="434924"/>
                      <a:pt x="1491496" y="797794"/>
                      <a:pt x="1081381" y="881715"/>
                    </a:cubicBezTo>
                    <a:lnTo>
                      <a:pt x="900001" y="900000"/>
                    </a:lnTo>
                    <a:lnTo>
                      <a:pt x="900001" y="552520"/>
                    </a:lnTo>
                    <a:lnTo>
                      <a:pt x="898872" y="550691"/>
                    </a:lnTo>
                    <a:lnTo>
                      <a:pt x="895567" y="545335"/>
                    </a:lnTo>
                    <a:cubicBezTo>
                      <a:pt x="893915" y="544144"/>
                      <a:pt x="892264" y="543073"/>
                      <a:pt x="890611" y="541883"/>
                    </a:cubicBezTo>
                    <a:lnTo>
                      <a:pt x="887306" y="540098"/>
                    </a:lnTo>
                    <a:lnTo>
                      <a:pt x="882349" y="538311"/>
                    </a:lnTo>
                    <a:lnTo>
                      <a:pt x="878934" y="538311"/>
                    </a:lnTo>
                    <a:lnTo>
                      <a:pt x="873977" y="538311"/>
                    </a:lnTo>
                    <a:lnTo>
                      <a:pt x="869020" y="540098"/>
                    </a:lnTo>
                    <a:cubicBezTo>
                      <a:pt x="866266" y="541883"/>
                      <a:pt x="863512" y="543548"/>
                      <a:pt x="860759" y="545335"/>
                    </a:cubicBezTo>
                    <a:cubicBezTo>
                      <a:pt x="856903" y="547120"/>
                      <a:pt x="852939" y="548906"/>
                      <a:pt x="849082" y="550691"/>
                    </a:cubicBezTo>
                    <a:cubicBezTo>
                      <a:pt x="845777" y="553666"/>
                      <a:pt x="842473" y="556524"/>
                      <a:pt x="839169" y="559500"/>
                    </a:cubicBezTo>
                    <a:cubicBezTo>
                      <a:pt x="831457" y="566046"/>
                      <a:pt x="823636" y="572473"/>
                      <a:pt x="815926" y="579021"/>
                    </a:cubicBezTo>
                    <a:cubicBezTo>
                      <a:pt x="811519" y="581402"/>
                      <a:pt x="807113" y="583663"/>
                      <a:pt x="802707" y="586044"/>
                    </a:cubicBezTo>
                    <a:cubicBezTo>
                      <a:pt x="800505" y="587234"/>
                      <a:pt x="798191" y="588425"/>
                      <a:pt x="795988" y="589614"/>
                    </a:cubicBezTo>
                    <a:lnTo>
                      <a:pt x="789379" y="591401"/>
                    </a:lnTo>
                    <a:cubicBezTo>
                      <a:pt x="787175" y="592590"/>
                      <a:pt x="784972" y="593662"/>
                      <a:pt x="782769" y="594852"/>
                    </a:cubicBezTo>
                    <a:lnTo>
                      <a:pt x="774506" y="594852"/>
                    </a:lnTo>
                    <a:cubicBezTo>
                      <a:pt x="772304" y="595448"/>
                      <a:pt x="769992" y="596043"/>
                      <a:pt x="767788" y="596639"/>
                    </a:cubicBezTo>
                    <a:lnTo>
                      <a:pt x="759526" y="596639"/>
                    </a:lnTo>
                    <a:lnTo>
                      <a:pt x="752917" y="594852"/>
                    </a:lnTo>
                    <a:cubicBezTo>
                      <a:pt x="750715" y="594257"/>
                      <a:pt x="748511" y="593781"/>
                      <a:pt x="746308" y="593186"/>
                    </a:cubicBezTo>
                    <a:cubicBezTo>
                      <a:pt x="743555" y="591996"/>
                      <a:pt x="740689" y="590805"/>
                      <a:pt x="737936" y="589614"/>
                    </a:cubicBezTo>
                    <a:lnTo>
                      <a:pt x="729675" y="584259"/>
                    </a:lnTo>
                    <a:cubicBezTo>
                      <a:pt x="728022" y="582473"/>
                      <a:pt x="726370" y="580807"/>
                      <a:pt x="724718" y="579021"/>
                    </a:cubicBezTo>
                    <a:lnTo>
                      <a:pt x="718108" y="573664"/>
                    </a:lnTo>
                    <a:cubicBezTo>
                      <a:pt x="715905" y="571879"/>
                      <a:pt x="713592" y="570212"/>
                      <a:pt x="711389" y="568427"/>
                    </a:cubicBezTo>
                    <a:lnTo>
                      <a:pt x="706432" y="561284"/>
                    </a:lnTo>
                    <a:lnTo>
                      <a:pt x="698169" y="547120"/>
                    </a:lnTo>
                    <a:lnTo>
                      <a:pt x="689908" y="531289"/>
                    </a:lnTo>
                    <a:cubicBezTo>
                      <a:pt x="688808" y="528312"/>
                      <a:pt x="687596" y="525337"/>
                      <a:pt x="686494" y="522361"/>
                    </a:cubicBezTo>
                    <a:lnTo>
                      <a:pt x="683188" y="513552"/>
                    </a:lnTo>
                    <a:lnTo>
                      <a:pt x="678232" y="495816"/>
                    </a:lnTo>
                    <a:lnTo>
                      <a:pt x="676580" y="478199"/>
                    </a:lnTo>
                    <a:lnTo>
                      <a:pt x="674928" y="458678"/>
                    </a:lnTo>
                    <a:lnTo>
                      <a:pt x="674928" y="439275"/>
                    </a:lnTo>
                    <a:lnTo>
                      <a:pt x="676580" y="421540"/>
                    </a:lnTo>
                    <a:lnTo>
                      <a:pt x="681536" y="402138"/>
                    </a:lnTo>
                    <a:lnTo>
                      <a:pt x="686494" y="384401"/>
                    </a:lnTo>
                    <a:cubicBezTo>
                      <a:pt x="687596" y="382020"/>
                      <a:pt x="688808" y="379760"/>
                      <a:pt x="689908" y="377378"/>
                    </a:cubicBezTo>
                    <a:lnTo>
                      <a:pt x="694866" y="368451"/>
                    </a:lnTo>
                    <a:cubicBezTo>
                      <a:pt x="696518" y="366071"/>
                      <a:pt x="698169" y="363808"/>
                      <a:pt x="699822" y="361428"/>
                    </a:cubicBezTo>
                    <a:lnTo>
                      <a:pt x="703127" y="352619"/>
                    </a:lnTo>
                    <a:lnTo>
                      <a:pt x="709736" y="345476"/>
                    </a:lnTo>
                    <a:cubicBezTo>
                      <a:pt x="711389" y="343096"/>
                      <a:pt x="713042" y="340835"/>
                      <a:pt x="714692" y="338454"/>
                    </a:cubicBezTo>
                    <a:cubicBezTo>
                      <a:pt x="716896" y="336074"/>
                      <a:pt x="719209" y="333693"/>
                      <a:pt x="721412" y="331312"/>
                    </a:cubicBezTo>
                    <a:cubicBezTo>
                      <a:pt x="723616" y="329526"/>
                      <a:pt x="725819" y="327860"/>
                      <a:pt x="728022" y="326074"/>
                    </a:cubicBezTo>
                    <a:lnTo>
                      <a:pt x="736284" y="322505"/>
                    </a:lnTo>
                    <a:lnTo>
                      <a:pt x="742893" y="318933"/>
                    </a:lnTo>
                    <a:cubicBezTo>
                      <a:pt x="745096" y="317743"/>
                      <a:pt x="747409" y="316671"/>
                      <a:pt x="749612" y="315480"/>
                    </a:cubicBezTo>
                    <a:lnTo>
                      <a:pt x="757873" y="315480"/>
                    </a:lnTo>
                    <a:lnTo>
                      <a:pt x="764484" y="315480"/>
                    </a:lnTo>
                    <a:lnTo>
                      <a:pt x="771093" y="315480"/>
                    </a:lnTo>
                    <a:cubicBezTo>
                      <a:pt x="776049" y="317267"/>
                      <a:pt x="781118" y="318933"/>
                      <a:pt x="786073" y="320717"/>
                    </a:cubicBezTo>
                    <a:cubicBezTo>
                      <a:pt x="790480" y="322505"/>
                      <a:pt x="794996" y="324289"/>
                      <a:pt x="799403" y="326074"/>
                    </a:cubicBezTo>
                    <a:cubicBezTo>
                      <a:pt x="803809" y="329050"/>
                      <a:pt x="808215" y="331907"/>
                      <a:pt x="812620" y="334884"/>
                    </a:cubicBezTo>
                    <a:cubicBezTo>
                      <a:pt x="820883" y="341430"/>
                      <a:pt x="829254" y="347859"/>
                      <a:pt x="837516" y="354406"/>
                    </a:cubicBezTo>
                    <a:cubicBezTo>
                      <a:pt x="840821" y="357382"/>
                      <a:pt x="844125" y="360237"/>
                      <a:pt x="847430" y="363212"/>
                    </a:cubicBezTo>
                    <a:cubicBezTo>
                      <a:pt x="851286" y="365594"/>
                      <a:pt x="855251" y="367855"/>
                      <a:pt x="859107" y="370237"/>
                    </a:cubicBezTo>
                    <a:lnTo>
                      <a:pt x="869020" y="375592"/>
                    </a:lnTo>
                    <a:lnTo>
                      <a:pt x="873977" y="377378"/>
                    </a:lnTo>
                    <a:lnTo>
                      <a:pt x="878934" y="377378"/>
                    </a:lnTo>
                    <a:lnTo>
                      <a:pt x="882349" y="377378"/>
                    </a:lnTo>
                    <a:lnTo>
                      <a:pt x="887306" y="377378"/>
                    </a:lnTo>
                    <a:lnTo>
                      <a:pt x="892264" y="373807"/>
                    </a:lnTo>
                    <a:lnTo>
                      <a:pt x="895567" y="370237"/>
                    </a:lnTo>
                    <a:cubicBezTo>
                      <a:pt x="896670" y="368451"/>
                      <a:pt x="897771" y="366784"/>
                      <a:pt x="898872" y="365000"/>
                    </a:cubicBezTo>
                    <a:lnTo>
                      <a:pt x="900001" y="363170"/>
                    </a:lnTo>
                    <a:close/>
                    <a:moveTo>
                      <a:pt x="0" y="0"/>
                    </a:moveTo>
                    <a:lnTo>
                      <a:pt x="1" y="0"/>
                    </a:lnTo>
                    <a:lnTo>
                      <a:pt x="1" y="1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600" b="1" dirty="0">
                  <a:solidFill>
                    <a:schemeClr val="tx1"/>
                  </a:solidFill>
                  <a:sym typeface="Georgia" panose="02040502050405020303" pitchFamily="18" charset="0"/>
                </a:endParaRPr>
              </a:p>
            </p:txBody>
          </p:sp>
          <p:sp>
            <p:nvSpPr>
              <p:cNvPr id="147" name="Freeform 71">
                <a:extLst>
                  <a:ext uri="{FF2B5EF4-FFF2-40B4-BE49-F238E27FC236}">
                    <a16:creationId xmlns:a16="http://schemas.microsoft.com/office/drawing/2014/main" id="{C36B2C2A-A62D-415B-B098-5DEA21EAE35D}"/>
                  </a:ext>
                </a:extLst>
              </p:cNvPr>
              <p:cNvSpPr/>
              <p:nvPr/>
            </p:nvSpPr>
            <p:spPr>
              <a:xfrm>
                <a:off x="7214905" y="1128687"/>
                <a:ext cx="306918" cy="490909"/>
              </a:xfrm>
              <a:custGeom>
                <a:avLst/>
                <a:gdLst>
                  <a:gd name="connsiteX0" fmla="*/ 899990 w 1125365"/>
                  <a:gd name="connsiteY0" fmla="*/ 1799999 h 1800000"/>
                  <a:gd name="connsiteX1" fmla="*/ 900000 w 1125365"/>
                  <a:gd name="connsiteY1" fmla="*/ 1799999 h 1800000"/>
                  <a:gd name="connsiteX2" fmla="*/ 900000 w 1125365"/>
                  <a:gd name="connsiteY2" fmla="*/ 1800000 h 1800000"/>
                  <a:gd name="connsiteX3" fmla="*/ 900000 w 1125365"/>
                  <a:gd name="connsiteY3" fmla="*/ 0 h 1800000"/>
                  <a:gd name="connsiteX4" fmla="*/ 900000 w 1125365"/>
                  <a:gd name="connsiteY4" fmla="*/ 315102 h 1800000"/>
                  <a:gd name="connsiteX5" fmla="*/ 901420 w 1125365"/>
                  <a:gd name="connsiteY5" fmla="*/ 317403 h 1800000"/>
                  <a:gd name="connsiteX6" fmla="*/ 904725 w 1125365"/>
                  <a:gd name="connsiteY6" fmla="*/ 322640 h 1800000"/>
                  <a:gd name="connsiteX7" fmla="*/ 908029 w 1125365"/>
                  <a:gd name="connsiteY7" fmla="*/ 326210 h 1800000"/>
                  <a:gd name="connsiteX8" fmla="*/ 912986 w 1125365"/>
                  <a:gd name="connsiteY8" fmla="*/ 329781 h 1800000"/>
                  <a:gd name="connsiteX9" fmla="*/ 917943 w 1125365"/>
                  <a:gd name="connsiteY9" fmla="*/ 329781 h 1800000"/>
                  <a:gd name="connsiteX10" fmla="*/ 921359 w 1125365"/>
                  <a:gd name="connsiteY10" fmla="*/ 329781 h 1800000"/>
                  <a:gd name="connsiteX11" fmla="*/ 926315 w 1125365"/>
                  <a:gd name="connsiteY11" fmla="*/ 329781 h 1800000"/>
                  <a:gd name="connsiteX12" fmla="*/ 931272 w 1125365"/>
                  <a:gd name="connsiteY12" fmla="*/ 327995 h 1800000"/>
                  <a:gd name="connsiteX13" fmla="*/ 941185 w 1125365"/>
                  <a:gd name="connsiteY13" fmla="*/ 322640 h 1800000"/>
                  <a:gd name="connsiteX14" fmla="*/ 952863 w 1125365"/>
                  <a:gd name="connsiteY14" fmla="*/ 315615 h 1800000"/>
                  <a:gd name="connsiteX15" fmla="*/ 962776 w 1125365"/>
                  <a:gd name="connsiteY15" fmla="*/ 306809 h 1800000"/>
                  <a:gd name="connsiteX16" fmla="*/ 987672 w 1125365"/>
                  <a:gd name="connsiteY16" fmla="*/ 287287 h 1800000"/>
                  <a:gd name="connsiteX17" fmla="*/ 1000889 w 1125365"/>
                  <a:gd name="connsiteY17" fmla="*/ 278477 h 1800000"/>
                  <a:gd name="connsiteX18" fmla="*/ 1014219 w 1125365"/>
                  <a:gd name="connsiteY18" fmla="*/ 273120 h 1800000"/>
                  <a:gd name="connsiteX19" fmla="*/ 1029200 w 1125365"/>
                  <a:gd name="connsiteY19" fmla="*/ 267883 h 1800000"/>
                  <a:gd name="connsiteX20" fmla="*/ 1035808 w 1125365"/>
                  <a:gd name="connsiteY20" fmla="*/ 267883 h 1800000"/>
                  <a:gd name="connsiteX21" fmla="*/ 1042419 w 1125365"/>
                  <a:gd name="connsiteY21" fmla="*/ 267883 h 1800000"/>
                  <a:gd name="connsiteX22" fmla="*/ 1050680 w 1125365"/>
                  <a:gd name="connsiteY22" fmla="*/ 267883 h 1800000"/>
                  <a:gd name="connsiteX23" fmla="*/ 1057399 w 1125365"/>
                  <a:gd name="connsiteY23" fmla="*/ 271336 h 1800000"/>
                  <a:gd name="connsiteX24" fmla="*/ 1064008 w 1125365"/>
                  <a:gd name="connsiteY24" fmla="*/ 274908 h 1800000"/>
                  <a:gd name="connsiteX25" fmla="*/ 1072270 w 1125365"/>
                  <a:gd name="connsiteY25" fmla="*/ 278477 h 1800000"/>
                  <a:gd name="connsiteX26" fmla="*/ 1078880 w 1125365"/>
                  <a:gd name="connsiteY26" fmla="*/ 283715 h 1800000"/>
                  <a:gd name="connsiteX27" fmla="*/ 1085600 w 1125365"/>
                  <a:gd name="connsiteY27" fmla="*/ 290857 h 1800000"/>
                  <a:gd name="connsiteX28" fmla="*/ 1090556 w 1125365"/>
                  <a:gd name="connsiteY28" fmla="*/ 297879 h 1800000"/>
                  <a:gd name="connsiteX29" fmla="*/ 1097165 w 1125365"/>
                  <a:gd name="connsiteY29" fmla="*/ 305022 h 1800000"/>
                  <a:gd name="connsiteX30" fmla="*/ 1100470 w 1125365"/>
                  <a:gd name="connsiteY30" fmla="*/ 313831 h 1800000"/>
                  <a:gd name="connsiteX31" fmla="*/ 1105427 w 1125365"/>
                  <a:gd name="connsiteY31" fmla="*/ 320854 h 1800000"/>
                  <a:gd name="connsiteX32" fmla="*/ 1110384 w 1125365"/>
                  <a:gd name="connsiteY32" fmla="*/ 329781 h 1800000"/>
                  <a:gd name="connsiteX33" fmla="*/ 1113799 w 1125365"/>
                  <a:gd name="connsiteY33" fmla="*/ 336804 h 1800000"/>
                  <a:gd name="connsiteX34" fmla="*/ 1118757 w 1125365"/>
                  <a:gd name="connsiteY34" fmla="*/ 354541 h 1800000"/>
                  <a:gd name="connsiteX35" fmla="*/ 1123712 w 1125365"/>
                  <a:gd name="connsiteY35" fmla="*/ 373943 h 1800000"/>
                  <a:gd name="connsiteX36" fmla="*/ 1125365 w 1125365"/>
                  <a:gd name="connsiteY36" fmla="*/ 391678 h 1800000"/>
                  <a:gd name="connsiteX37" fmla="*/ 1125365 w 1125365"/>
                  <a:gd name="connsiteY37" fmla="*/ 411081 h 1800000"/>
                  <a:gd name="connsiteX38" fmla="*/ 1123712 w 1125365"/>
                  <a:gd name="connsiteY38" fmla="*/ 430602 h 1800000"/>
                  <a:gd name="connsiteX39" fmla="*/ 1122060 w 1125365"/>
                  <a:gd name="connsiteY39" fmla="*/ 448219 h 1800000"/>
                  <a:gd name="connsiteX40" fmla="*/ 1117104 w 1125365"/>
                  <a:gd name="connsiteY40" fmla="*/ 465955 h 1800000"/>
                  <a:gd name="connsiteX41" fmla="*/ 1113799 w 1125365"/>
                  <a:gd name="connsiteY41" fmla="*/ 474764 h 1800000"/>
                  <a:gd name="connsiteX42" fmla="*/ 1110384 w 1125365"/>
                  <a:gd name="connsiteY42" fmla="*/ 483692 h 1800000"/>
                  <a:gd name="connsiteX43" fmla="*/ 1102123 w 1125365"/>
                  <a:gd name="connsiteY43" fmla="*/ 499523 h 1800000"/>
                  <a:gd name="connsiteX44" fmla="*/ 1093861 w 1125365"/>
                  <a:gd name="connsiteY44" fmla="*/ 513687 h 1800000"/>
                  <a:gd name="connsiteX45" fmla="*/ 1088903 w 1125365"/>
                  <a:gd name="connsiteY45" fmla="*/ 520830 h 1800000"/>
                  <a:gd name="connsiteX46" fmla="*/ 1082184 w 1125365"/>
                  <a:gd name="connsiteY46" fmla="*/ 526067 h 1800000"/>
                  <a:gd name="connsiteX47" fmla="*/ 1075574 w 1125365"/>
                  <a:gd name="connsiteY47" fmla="*/ 531424 h 1800000"/>
                  <a:gd name="connsiteX48" fmla="*/ 1070617 w 1125365"/>
                  <a:gd name="connsiteY48" fmla="*/ 536662 h 1800000"/>
                  <a:gd name="connsiteX49" fmla="*/ 1062357 w 1125365"/>
                  <a:gd name="connsiteY49" fmla="*/ 542017 h 1800000"/>
                  <a:gd name="connsiteX50" fmla="*/ 1053984 w 1125365"/>
                  <a:gd name="connsiteY50" fmla="*/ 545589 h 1800000"/>
                  <a:gd name="connsiteX51" fmla="*/ 1047376 w 1125365"/>
                  <a:gd name="connsiteY51" fmla="*/ 547255 h 1800000"/>
                  <a:gd name="connsiteX52" fmla="*/ 1040766 w 1125365"/>
                  <a:gd name="connsiteY52" fmla="*/ 549042 h 1800000"/>
                  <a:gd name="connsiteX53" fmla="*/ 1032504 w 1125365"/>
                  <a:gd name="connsiteY53" fmla="*/ 549042 h 1800000"/>
                  <a:gd name="connsiteX54" fmla="*/ 1025786 w 1125365"/>
                  <a:gd name="connsiteY54" fmla="*/ 547255 h 1800000"/>
                  <a:gd name="connsiteX55" fmla="*/ 1017523 w 1125365"/>
                  <a:gd name="connsiteY55" fmla="*/ 547255 h 1800000"/>
                  <a:gd name="connsiteX56" fmla="*/ 1010914 w 1125365"/>
                  <a:gd name="connsiteY56" fmla="*/ 543804 h 1800000"/>
                  <a:gd name="connsiteX57" fmla="*/ 1004304 w 1125365"/>
                  <a:gd name="connsiteY57" fmla="*/ 542017 h 1800000"/>
                  <a:gd name="connsiteX58" fmla="*/ 997586 w 1125365"/>
                  <a:gd name="connsiteY58" fmla="*/ 538447 h 1800000"/>
                  <a:gd name="connsiteX59" fmla="*/ 984366 w 1125365"/>
                  <a:gd name="connsiteY59" fmla="*/ 531424 h 1800000"/>
                  <a:gd name="connsiteX60" fmla="*/ 961123 w 1125365"/>
                  <a:gd name="connsiteY60" fmla="*/ 511903 h 1800000"/>
                  <a:gd name="connsiteX61" fmla="*/ 951210 w 1125365"/>
                  <a:gd name="connsiteY61" fmla="*/ 503094 h 1800000"/>
                  <a:gd name="connsiteX62" fmla="*/ 939534 w 1125365"/>
                  <a:gd name="connsiteY62" fmla="*/ 497738 h 1800000"/>
                  <a:gd name="connsiteX63" fmla="*/ 931272 w 1125365"/>
                  <a:gd name="connsiteY63" fmla="*/ 492501 h 1800000"/>
                  <a:gd name="connsiteX64" fmla="*/ 926315 w 1125365"/>
                  <a:gd name="connsiteY64" fmla="*/ 490714 h 1800000"/>
                  <a:gd name="connsiteX65" fmla="*/ 921359 w 1125365"/>
                  <a:gd name="connsiteY65" fmla="*/ 490714 h 1800000"/>
                  <a:gd name="connsiteX66" fmla="*/ 917943 w 1125365"/>
                  <a:gd name="connsiteY66" fmla="*/ 490714 h 1800000"/>
                  <a:gd name="connsiteX67" fmla="*/ 912986 w 1125365"/>
                  <a:gd name="connsiteY67" fmla="*/ 492501 h 1800000"/>
                  <a:gd name="connsiteX68" fmla="*/ 909681 w 1125365"/>
                  <a:gd name="connsiteY68" fmla="*/ 494286 h 1800000"/>
                  <a:gd name="connsiteX69" fmla="*/ 904725 w 1125365"/>
                  <a:gd name="connsiteY69" fmla="*/ 497738 h 1800000"/>
                  <a:gd name="connsiteX70" fmla="*/ 901420 w 1125365"/>
                  <a:gd name="connsiteY70" fmla="*/ 503094 h 1800000"/>
                  <a:gd name="connsiteX71" fmla="*/ 900000 w 1125365"/>
                  <a:gd name="connsiteY71" fmla="*/ 505395 h 1800000"/>
                  <a:gd name="connsiteX72" fmla="*/ 900000 w 1125365"/>
                  <a:gd name="connsiteY72" fmla="*/ 899999 h 1800000"/>
                  <a:gd name="connsiteX73" fmla="*/ 665385 w 1125365"/>
                  <a:gd name="connsiteY73" fmla="*/ 899999 h 1800000"/>
                  <a:gd name="connsiteX74" fmla="*/ 665385 w 1125365"/>
                  <a:gd name="connsiteY74" fmla="*/ 899765 h 1800000"/>
                  <a:gd name="connsiteX75" fmla="*/ 555650 w 1125365"/>
                  <a:gd name="connsiteY75" fmla="*/ 899765 h 1800000"/>
                  <a:gd name="connsiteX76" fmla="*/ 552361 w 1125365"/>
                  <a:gd name="connsiteY76" fmla="*/ 897736 h 1800000"/>
                  <a:gd name="connsiteX77" fmla="*/ 547124 w 1125365"/>
                  <a:gd name="connsiteY77" fmla="*/ 894431 h 1800000"/>
                  <a:gd name="connsiteX78" fmla="*/ 543554 w 1125365"/>
                  <a:gd name="connsiteY78" fmla="*/ 891127 h 1800000"/>
                  <a:gd name="connsiteX79" fmla="*/ 539983 w 1125365"/>
                  <a:gd name="connsiteY79" fmla="*/ 886170 h 1800000"/>
                  <a:gd name="connsiteX80" fmla="*/ 539983 w 1125365"/>
                  <a:gd name="connsiteY80" fmla="*/ 881213 h 1800000"/>
                  <a:gd name="connsiteX81" fmla="*/ 539983 w 1125365"/>
                  <a:gd name="connsiteY81" fmla="*/ 877797 h 1800000"/>
                  <a:gd name="connsiteX82" fmla="*/ 539983 w 1125365"/>
                  <a:gd name="connsiteY82" fmla="*/ 872841 h 1800000"/>
                  <a:gd name="connsiteX83" fmla="*/ 541768 w 1125365"/>
                  <a:gd name="connsiteY83" fmla="*/ 867884 h 1800000"/>
                  <a:gd name="connsiteX84" fmla="*/ 547124 w 1125365"/>
                  <a:gd name="connsiteY84" fmla="*/ 857970 h 1800000"/>
                  <a:gd name="connsiteX85" fmla="*/ 554148 w 1125365"/>
                  <a:gd name="connsiteY85" fmla="*/ 846293 h 1800000"/>
                  <a:gd name="connsiteX86" fmla="*/ 562955 w 1125365"/>
                  <a:gd name="connsiteY86" fmla="*/ 836380 h 1800000"/>
                  <a:gd name="connsiteX87" fmla="*/ 582477 w 1125365"/>
                  <a:gd name="connsiteY87" fmla="*/ 811484 h 1800000"/>
                  <a:gd name="connsiteX88" fmla="*/ 591286 w 1125365"/>
                  <a:gd name="connsiteY88" fmla="*/ 798267 h 1800000"/>
                  <a:gd name="connsiteX89" fmla="*/ 596643 w 1125365"/>
                  <a:gd name="connsiteY89" fmla="*/ 784937 h 1800000"/>
                  <a:gd name="connsiteX90" fmla="*/ 601881 w 1125365"/>
                  <a:gd name="connsiteY90" fmla="*/ 769956 h 1800000"/>
                  <a:gd name="connsiteX91" fmla="*/ 601881 w 1125365"/>
                  <a:gd name="connsiteY91" fmla="*/ 763348 h 1800000"/>
                  <a:gd name="connsiteX92" fmla="*/ 601881 w 1125365"/>
                  <a:gd name="connsiteY92" fmla="*/ 756736 h 1800000"/>
                  <a:gd name="connsiteX93" fmla="*/ 601881 w 1125365"/>
                  <a:gd name="connsiteY93" fmla="*/ 748476 h 1800000"/>
                  <a:gd name="connsiteX94" fmla="*/ 598428 w 1125365"/>
                  <a:gd name="connsiteY94" fmla="*/ 741756 h 1800000"/>
                  <a:gd name="connsiteX95" fmla="*/ 594856 w 1125365"/>
                  <a:gd name="connsiteY95" fmla="*/ 735147 h 1800000"/>
                  <a:gd name="connsiteX96" fmla="*/ 591286 w 1125365"/>
                  <a:gd name="connsiteY96" fmla="*/ 726886 h 1800000"/>
                  <a:gd name="connsiteX97" fmla="*/ 586049 w 1125365"/>
                  <a:gd name="connsiteY97" fmla="*/ 720276 h 1800000"/>
                  <a:gd name="connsiteX98" fmla="*/ 578906 w 1125365"/>
                  <a:gd name="connsiteY98" fmla="*/ 713556 h 1800000"/>
                  <a:gd name="connsiteX99" fmla="*/ 571884 w 1125365"/>
                  <a:gd name="connsiteY99" fmla="*/ 708600 h 1800000"/>
                  <a:gd name="connsiteX100" fmla="*/ 564742 w 1125365"/>
                  <a:gd name="connsiteY100" fmla="*/ 701991 h 1800000"/>
                  <a:gd name="connsiteX101" fmla="*/ 555933 w 1125365"/>
                  <a:gd name="connsiteY101" fmla="*/ 698685 h 1800000"/>
                  <a:gd name="connsiteX102" fmla="*/ 548910 w 1125365"/>
                  <a:gd name="connsiteY102" fmla="*/ 693729 h 1800000"/>
                  <a:gd name="connsiteX103" fmla="*/ 539983 w 1125365"/>
                  <a:gd name="connsiteY103" fmla="*/ 688772 h 1800000"/>
                  <a:gd name="connsiteX104" fmla="*/ 532959 w 1125365"/>
                  <a:gd name="connsiteY104" fmla="*/ 685357 h 1800000"/>
                  <a:gd name="connsiteX105" fmla="*/ 515222 w 1125365"/>
                  <a:gd name="connsiteY105" fmla="*/ 680399 h 1800000"/>
                  <a:gd name="connsiteX106" fmla="*/ 495821 w 1125365"/>
                  <a:gd name="connsiteY106" fmla="*/ 675444 h 1800000"/>
                  <a:gd name="connsiteX107" fmla="*/ 478085 w 1125365"/>
                  <a:gd name="connsiteY107" fmla="*/ 673791 h 1800000"/>
                  <a:gd name="connsiteX108" fmla="*/ 458683 w 1125365"/>
                  <a:gd name="connsiteY108" fmla="*/ 673791 h 1800000"/>
                  <a:gd name="connsiteX109" fmla="*/ 439161 w 1125365"/>
                  <a:gd name="connsiteY109" fmla="*/ 675444 h 1800000"/>
                  <a:gd name="connsiteX110" fmla="*/ 421545 w 1125365"/>
                  <a:gd name="connsiteY110" fmla="*/ 677096 h 1800000"/>
                  <a:gd name="connsiteX111" fmla="*/ 403809 w 1125365"/>
                  <a:gd name="connsiteY111" fmla="*/ 682052 h 1800000"/>
                  <a:gd name="connsiteX112" fmla="*/ 395000 w 1125365"/>
                  <a:gd name="connsiteY112" fmla="*/ 685357 h 1800000"/>
                  <a:gd name="connsiteX113" fmla="*/ 386072 w 1125365"/>
                  <a:gd name="connsiteY113" fmla="*/ 688772 h 1800000"/>
                  <a:gd name="connsiteX114" fmla="*/ 370241 w 1125365"/>
                  <a:gd name="connsiteY114" fmla="*/ 697033 h 1800000"/>
                  <a:gd name="connsiteX115" fmla="*/ 356076 w 1125365"/>
                  <a:gd name="connsiteY115" fmla="*/ 705295 h 1800000"/>
                  <a:gd name="connsiteX116" fmla="*/ 348934 w 1125365"/>
                  <a:gd name="connsiteY116" fmla="*/ 710252 h 1800000"/>
                  <a:gd name="connsiteX117" fmla="*/ 343696 w 1125365"/>
                  <a:gd name="connsiteY117" fmla="*/ 716972 h 1800000"/>
                  <a:gd name="connsiteX118" fmla="*/ 338339 w 1125365"/>
                  <a:gd name="connsiteY118" fmla="*/ 723581 h 1800000"/>
                  <a:gd name="connsiteX119" fmla="*/ 333102 w 1125365"/>
                  <a:gd name="connsiteY119" fmla="*/ 728538 h 1800000"/>
                  <a:gd name="connsiteX120" fmla="*/ 327747 w 1125365"/>
                  <a:gd name="connsiteY120" fmla="*/ 736799 h 1800000"/>
                  <a:gd name="connsiteX121" fmla="*/ 324175 w 1125365"/>
                  <a:gd name="connsiteY121" fmla="*/ 745172 h 1800000"/>
                  <a:gd name="connsiteX122" fmla="*/ 322508 w 1125365"/>
                  <a:gd name="connsiteY122" fmla="*/ 751780 h 1800000"/>
                  <a:gd name="connsiteX123" fmla="*/ 320722 w 1125365"/>
                  <a:gd name="connsiteY123" fmla="*/ 758390 h 1800000"/>
                  <a:gd name="connsiteX124" fmla="*/ 320722 w 1125365"/>
                  <a:gd name="connsiteY124" fmla="*/ 766652 h 1800000"/>
                  <a:gd name="connsiteX125" fmla="*/ 322508 w 1125365"/>
                  <a:gd name="connsiteY125" fmla="*/ 773370 h 1800000"/>
                  <a:gd name="connsiteX126" fmla="*/ 322508 w 1125365"/>
                  <a:gd name="connsiteY126" fmla="*/ 781632 h 1800000"/>
                  <a:gd name="connsiteX127" fmla="*/ 325959 w 1125365"/>
                  <a:gd name="connsiteY127" fmla="*/ 788242 h 1800000"/>
                  <a:gd name="connsiteX128" fmla="*/ 327747 w 1125365"/>
                  <a:gd name="connsiteY128" fmla="*/ 794852 h 1800000"/>
                  <a:gd name="connsiteX129" fmla="*/ 331317 w 1125365"/>
                  <a:gd name="connsiteY129" fmla="*/ 801570 h 1800000"/>
                  <a:gd name="connsiteX130" fmla="*/ 338339 w 1125365"/>
                  <a:gd name="connsiteY130" fmla="*/ 814790 h 1800000"/>
                  <a:gd name="connsiteX131" fmla="*/ 357861 w 1125365"/>
                  <a:gd name="connsiteY131" fmla="*/ 838032 h 1800000"/>
                  <a:gd name="connsiteX132" fmla="*/ 366670 w 1125365"/>
                  <a:gd name="connsiteY132" fmla="*/ 847946 h 1800000"/>
                  <a:gd name="connsiteX133" fmla="*/ 372025 w 1125365"/>
                  <a:gd name="connsiteY133" fmla="*/ 859622 h 1800000"/>
                  <a:gd name="connsiteX134" fmla="*/ 377263 w 1125365"/>
                  <a:gd name="connsiteY134" fmla="*/ 867884 h 1800000"/>
                  <a:gd name="connsiteX135" fmla="*/ 379050 w 1125365"/>
                  <a:gd name="connsiteY135" fmla="*/ 872841 h 1800000"/>
                  <a:gd name="connsiteX136" fmla="*/ 379050 w 1125365"/>
                  <a:gd name="connsiteY136" fmla="*/ 877797 h 1800000"/>
                  <a:gd name="connsiteX137" fmla="*/ 379050 w 1125365"/>
                  <a:gd name="connsiteY137" fmla="*/ 881213 h 1800000"/>
                  <a:gd name="connsiteX138" fmla="*/ 377263 w 1125365"/>
                  <a:gd name="connsiteY138" fmla="*/ 886170 h 1800000"/>
                  <a:gd name="connsiteX139" fmla="*/ 375478 w 1125365"/>
                  <a:gd name="connsiteY139" fmla="*/ 889474 h 1800000"/>
                  <a:gd name="connsiteX140" fmla="*/ 372025 w 1125365"/>
                  <a:gd name="connsiteY140" fmla="*/ 894431 h 1800000"/>
                  <a:gd name="connsiteX141" fmla="*/ 366670 w 1125365"/>
                  <a:gd name="connsiteY141" fmla="*/ 897736 h 1800000"/>
                  <a:gd name="connsiteX142" fmla="*/ 363381 w 1125365"/>
                  <a:gd name="connsiteY142" fmla="*/ 899765 h 1800000"/>
                  <a:gd name="connsiteX143" fmla="*/ 244496 w 1125365"/>
                  <a:gd name="connsiteY143" fmla="*/ 899765 h 1800000"/>
                  <a:gd name="connsiteX144" fmla="*/ 244496 w 1125365"/>
                  <a:gd name="connsiteY144" fmla="*/ 899999 h 1800000"/>
                  <a:gd name="connsiteX145" fmla="*/ 0 w 1125365"/>
                  <a:gd name="connsiteY145" fmla="*/ 899999 h 1800000"/>
                  <a:gd name="connsiteX146" fmla="*/ 14057 w 1125365"/>
                  <a:gd name="connsiteY146" fmla="*/ 740685 h 1800000"/>
                  <a:gd name="connsiteX147" fmla="*/ 718619 w 1125365"/>
                  <a:gd name="connsiteY147" fmla="*/ 18285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1125365" h="1800000">
                    <a:moveTo>
                      <a:pt x="899990" y="1799999"/>
                    </a:moveTo>
                    <a:lnTo>
                      <a:pt x="900000" y="1799999"/>
                    </a:lnTo>
                    <a:lnTo>
                      <a:pt x="900000" y="1800000"/>
                    </a:lnTo>
                    <a:close/>
                    <a:moveTo>
                      <a:pt x="900000" y="0"/>
                    </a:moveTo>
                    <a:lnTo>
                      <a:pt x="900000" y="315102"/>
                    </a:lnTo>
                    <a:lnTo>
                      <a:pt x="901420" y="317403"/>
                    </a:lnTo>
                    <a:cubicBezTo>
                      <a:pt x="902522" y="319187"/>
                      <a:pt x="903622" y="320854"/>
                      <a:pt x="904725" y="322640"/>
                    </a:cubicBezTo>
                    <a:lnTo>
                      <a:pt x="908029" y="326210"/>
                    </a:lnTo>
                    <a:lnTo>
                      <a:pt x="912986" y="329781"/>
                    </a:lnTo>
                    <a:lnTo>
                      <a:pt x="917943" y="329781"/>
                    </a:lnTo>
                    <a:lnTo>
                      <a:pt x="921359" y="329781"/>
                    </a:lnTo>
                    <a:lnTo>
                      <a:pt x="926315" y="329781"/>
                    </a:lnTo>
                    <a:lnTo>
                      <a:pt x="931272" y="327995"/>
                    </a:lnTo>
                    <a:lnTo>
                      <a:pt x="941185" y="322640"/>
                    </a:lnTo>
                    <a:cubicBezTo>
                      <a:pt x="945042" y="320258"/>
                      <a:pt x="949006" y="317997"/>
                      <a:pt x="952863" y="315615"/>
                    </a:cubicBezTo>
                    <a:cubicBezTo>
                      <a:pt x="956167" y="312640"/>
                      <a:pt x="959472" y="309785"/>
                      <a:pt x="962776" y="306809"/>
                    </a:cubicBezTo>
                    <a:cubicBezTo>
                      <a:pt x="971039" y="300262"/>
                      <a:pt x="979410" y="293833"/>
                      <a:pt x="987672" y="287287"/>
                    </a:cubicBezTo>
                    <a:cubicBezTo>
                      <a:pt x="992077" y="284310"/>
                      <a:pt x="996484" y="281453"/>
                      <a:pt x="1000889" y="278477"/>
                    </a:cubicBezTo>
                    <a:cubicBezTo>
                      <a:pt x="1005296" y="276692"/>
                      <a:pt x="1009813" y="274908"/>
                      <a:pt x="1014219" y="273120"/>
                    </a:cubicBezTo>
                    <a:cubicBezTo>
                      <a:pt x="1019174" y="271336"/>
                      <a:pt x="1024243" y="269670"/>
                      <a:pt x="1029200" y="267883"/>
                    </a:cubicBezTo>
                    <a:lnTo>
                      <a:pt x="1035808" y="267883"/>
                    </a:lnTo>
                    <a:lnTo>
                      <a:pt x="1042419" y="267883"/>
                    </a:lnTo>
                    <a:lnTo>
                      <a:pt x="1050680" y="267883"/>
                    </a:lnTo>
                    <a:cubicBezTo>
                      <a:pt x="1052883" y="269074"/>
                      <a:pt x="1055196" y="270146"/>
                      <a:pt x="1057399" y="271336"/>
                    </a:cubicBezTo>
                    <a:lnTo>
                      <a:pt x="1064008" y="274908"/>
                    </a:lnTo>
                    <a:lnTo>
                      <a:pt x="1072270" y="278477"/>
                    </a:lnTo>
                    <a:cubicBezTo>
                      <a:pt x="1074474" y="280263"/>
                      <a:pt x="1076676" y="281929"/>
                      <a:pt x="1078880" y="283715"/>
                    </a:cubicBezTo>
                    <a:cubicBezTo>
                      <a:pt x="1081083" y="286096"/>
                      <a:pt x="1083396" y="288477"/>
                      <a:pt x="1085600" y="290857"/>
                    </a:cubicBezTo>
                    <a:cubicBezTo>
                      <a:pt x="1087251" y="293238"/>
                      <a:pt x="1088903" y="295499"/>
                      <a:pt x="1090556" y="297879"/>
                    </a:cubicBezTo>
                    <a:lnTo>
                      <a:pt x="1097165" y="305022"/>
                    </a:lnTo>
                    <a:lnTo>
                      <a:pt x="1100470" y="313831"/>
                    </a:lnTo>
                    <a:cubicBezTo>
                      <a:pt x="1102123" y="316211"/>
                      <a:pt x="1103774" y="318474"/>
                      <a:pt x="1105427" y="320854"/>
                    </a:cubicBezTo>
                    <a:lnTo>
                      <a:pt x="1110384" y="329781"/>
                    </a:lnTo>
                    <a:cubicBezTo>
                      <a:pt x="1111485" y="332163"/>
                      <a:pt x="1112697" y="334423"/>
                      <a:pt x="1113799" y="336804"/>
                    </a:cubicBezTo>
                    <a:lnTo>
                      <a:pt x="1118757" y="354541"/>
                    </a:lnTo>
                    <a:lnTo>
                      <a:pt x="1123712" y="373943"/>
                    </a:lnTo>
                    <a:lnTo>
                      <a:pt x="1125365" y="391678"/>
                    </a:lnTo>
                    <a:lnTo>
                      <a:pt x="1125365" y="411081"/>
                    </a:lnTo>
                    <a:lnTo>
                      <a:pt x="1123712" y="430602"/>
                    </a:lnTo>
                    <a:lnTo>
                      <a:pt x="1122060" y="448219"/>
                    </a:lnTo>
                    <a:lnTo>
                      <a:pt x="1117104" y="465955"/>
                    </a:lnTo>
                    <a:lnTo>
                      <a:pt x="1113799" y="474764"/>
                    </a:lnTo>
                    <a:cubicBezTo>
                      <a:pt x="1112697" y="477740"/>
                      <a:pt x="1111485" y="480715"/>
                      <a:pt x="1110384" y="483692"/>
                    </a:cubicBezTo>
                    <a:lnTo>
                      <a:pt x="1102123" y="499523"/>
                    </a:lnTo>
                    <a:lnTo>
                      <a:pt x="1093861" y="513687"/>
                    </a:lnTo>
                    <a:lnTo>
                      <a:pt x="1088903" y="520830"/>
                    </a:lnTo>
                    <a:cubicBezTo>
                      <a:pt x="1086701" y="522615"/>
                      <a:pt x="1084387" y="524282"/>
                      <a:pt x="1082184" y="526067"/>
                    </a:cubicBezTo>
                    <a:lnTo>
                      <a:pt x="1075574" y="531424"/>
                    </a:lnTo>
                    <a:cubicBezTo>
                      <a:pt x="1073923" y="533210"/>
                      <a:pt x="1072270" y="534876"/>
                      <a:pt x="1070617" y="536662"/>
                    </a:cubicBezTo>
                    <a:lnTo>
                      <a:pt x="1062357" y="542017"/>
                    </a:lnTo>
                    <a:cubicBezTo>
                      <a:pt x="1059603" y="543208"/>
                      <a:pt x="1056737" y="544399"/>
                      <a:pt x="1053984" y="545589"/>
                    </a:cubicBezTo>
                    <a:cubicBezTo>
                      <a:pt x="1051781" y="546184"/>
                      <a:pt x="1049578" y="546660"/>
                      <a:pt x="1047376" y="547255"/>
                    </a:cubicBezTo>
                    <a:lnTo>
                      <a:pt x="1040766" y="549042"/>
                    </a:lnTo>
                    <a:lnTo>
                      <a:pt x="1032504" y="549042"/>
                    </a:lnTo>
                    <a:cubicBezTo>
                      <a:pt x="1030301" y="548446"/>
                      <a:pt x="1027988" y="547851"/>
                      <a:pt x="1025786" y="547255"/>
                    </a:cubicBezTo>
                    <a:lnTo>
                      <a:pt x="1017523" y="547255"/>
                    </a:lnTo>
                    <a:cubicBezTo>
                      <a:pt x="1015320" y="546065"/>
                      <a:pt x="1013117" y="544993"/>
                      <a:pt x="1010914" y="543804"/>
                    </a:cubicBezTo>
                    <a:lnTo>
                      <a:pt x="1004304" y="542017"/>
                    </a:lnTo>
                    <a:cubicBezTo>
                      <a:pt x="1002101" y="540828"/>
                      <a:pt x="999787" y="539637"/>
                      <a:pt x="997586" y="538447"/>
                    </a:cubicBezTo>
                    <a:cubicBezTo>
                      <a:pt x="993179" y="536066"/>
                      <a:pt x="988773" y="533805"/>
                      <a:pt x="984366" y="531424"/>
                    </a:cubicBezTo>
                    <a:cubicBezTo>
                      <a:pt x="976656" y="524876"/>
                      <a:pt x="968835" y="518449"/>
                      <a:pt x="961123" y="511903"/>
                    </a:cubicBezTo>
                    <a:cubicBezTo>
                      <a:pt x="957819" y="508927"/>
                      <a:pt x="954515" y="506069"/>
                      <a:pt x="951210" y="503094"/>
                    </a:cubicBezTo>
                    <a:cubicBezTo>
                      <a:pt x="947354" y="501309"/>
                      <a:pt x="943389" y="499523"/>
                      <a:pt x="939534" y="497738"/>
                    </a:cubicBezTo>
                    <a:cubicBezTo>
                      <a:pt x="936780" y="495951"/>
                      <a:pt x="934027" y="494286"/>
                      <a:pt x="931272" y="492501"/>
                    </a:cubicBezTo>
                    <a:lnTo>
                      <a:pt x="926315" y="490714"/>
                    </a:lnTo>
                    <a:lnTo>
                      <a:pt x="921359" y="490714"/>
                    </a:lnTo>
                    <a:lnTo>
                      <a:pt x="917943" y="490714"/>
                    </a:lnTo>
                    <a:lnTo>
                      <a:pt x="912986" y="492501"/>
                    </a:lnTo>
                    <a:lnTo>
                      <a:pt x="909681" y="494286"/>
                    </a:lnTo>
                    <a:cubicBezTo>
                      <a:pt x="908029" y="495476"/>
                      <a:pt x="906377" y="496547"/>
                      <a:pt x="904725" y="497738"/>
                    </a:cubicBezTo>
                    <a:lnTo>
                      <a:pt x="901420" y="503094"/>
                    </a:lnTo>
                    <a:lnTo>
                      <a:pt x="900000" y="505395"/>
                    </a:lnTo>
                    <a:lnTo>
                      <a:pt x="900000" y="899999"/>
                    </a:lnTo>
                    <a:lnTo>
                      <a:pt x="665385" y="899999"/>
                    </a:lnTo>
                    <a:lnTo>
                      <a:pt x="665385" y="899765"/>
                    </a:lnTo>
                    <a:lnTo>
                      <a:pt x="555650" y="899765"/>
                    </a:lnTo>
                    <a:lnTo>
                      <a:pt x="552361" y="897736"/>
                    </a:lnTo>
                    <a:cubicBezTo>
                      <a:pt x="550577" y="896634"/>
                      <a:pt x="548910" y="895533"/>
                      <a:pt x="547124" y="894431"/>
                    </a:cubicBezTo>
                    <a:lnTo>
                      <a:pt x="543554" y="891127"/>
                    </a:lnTo>
                    <a:lnTo>
                      <a:pt x="539983" y="886170"/>
                    </a:lnTo>
                    <a:lnTo>
                      <a:pt x="539983" y="881213"/>
                    </a:lnTo>
                    <a:lnTo>
                      <a:pt x="539983" y="877797"/>
                    </a:lnTo>
                    <a:lnTo>
                      <a:pt x="539983" y="872841"/>
                    </a:lnTo>
                    <a:lnTo>
                      <a:pt x="541768" y="867884"/>
                    </a:lnTo>
                    <a:lnTo>
                      <a:pt x="547124" y="857970"/>
                    </a:lnTo>
                    <a:cubicBezTo>
                      <a:pt x="549506" y="854114"/>
                      <a:pt x="551767" y="850149"/>
                      <a:pt x="554148" y="846293"/>
                    </a:cubicBezTo>
                    <a:cubicBezTo>
                      <a:pt x="557124" y="842989"/>
                      <a:pt x="559979" y="839684"/>
                      <a:pt x="562955" y="836380"/>
                    </a:cubicBezTo>
                    <a:cubicBezTo>
                      <a:pt x="569502" y="828117"/>
                      <a:pt x="575931" y="819746"/>
                      <a:pt x="582477" y="811484"/>
                    </a:cubicBezTo>
                    <a:cubicBezTo>
                      <a:pt x="585454" y="807078"/>
                      <a:pt x="588311" y="802672"/>
                      <a:pt x="591286" y="798267"/>
                    </a:cubicBezTo>
                    <a:cubicBezTo>
                      <a:pt x="593072" y="793860"/>
                      <a:pt x="594856" y="789343"/>
                      <a:pt x="596643" y="784937"/>
                    </a:cubicBezTo>
                    <a:cubicBezTo>
                      <a:pt x="598428" y="779981"/>
                      <a:pt x="600094" y="774912"/>
                      <a:pt x="601881" y="769956"/>
                    </a:cubicBezTo>
                    <a:lnTo>
                      <a:pt x="601881" y="763348"/>
                    </a:lnTo>
                    <a:lnTo>
                      <a:pt x="601881" y="756736"/>
                    </a:lnTo>
                    <a:lnTo>
                      <a:pt x="601881" y="748476"/>
                    </a:lnTo>
                    <a:cubicBezTo>
                      <a:pt x="600690" y="746273"/>
                      <a:pt x="599618" y="743960"/>
                      <a:pt x="598428" y="741756"/>
                    </a:cubicBezTo>
                    <a:lnTo>
                      <a:pt x="594856" y="735147"/>
                    </a:lnTo>
                    <a:lnTo>
                      <a:pt x="591286" y="726886"/>
                    </a:lnTo>
                    <a:cubicBezTo>
                      <a:pt x="589501" y="724682"/>
                      <a:pt x="587834" y="722480"/>
                      <a:pt x="586049" y="720276"/>
                    </a:cubicBezTo>
                    <a:cubicBezTo>
                      <a:pt x="583667" y="718072"/>
                      <a:pt x="581287" y="715760"/>
                      <a:pt x="578906" y="713556"/>
                    </a:cubicBezTo>
                    <a:cubicBezTo>
                      <a:pt x="576526" y="711905"/>
                      <a:pt x="574265" y="710252"/>
                      <a:pt x="571884" y="708600"/>
                    </a:cubicBezTo>
                    <a:lnTo>
                      <a:pt x="564742" y="701991"/>
                    </a:lnTo>
                    <a:lnTo>
                      <a:pt x="555933" y="698685"/>
                    </a:lnTo>
                    <a:cubicBezTo>
                      <a:pt x="553552" y="697033"/>
                      <a:pt x="551290" y="695382"/>
                      <a:pt x="548910" y="693729"/>
                    </a:cubicBezTo>
                    <a:lnTo>
                      <a:pt x="539983" y="688772"/>
                    </a:lnTo>
                    <a:cubicBezTo>
                      <a:pt x="537601" y="687671"/>
                      <a:pt x="535341" y="686459"/>
                      <a:pt x="532959" y="685357"/>
                    </a:cubicBezTo>
                    <a:lnTo>
                      <a:pt x="515222" y="680399"/>
                    </a:lnTo>
                    <a:lnTo>
                      <a:pt x="495821" y="675444"/>
                    </a:lnTo>
                    <a:lnTo>
                      <a:pt x="478085" y="673791"/>
                    </a:lnTo>
                    <a:lnTo>
                      <a:pt x="458683" y="673791"/>
                    </a:lnTo>
                    <a:lnTo>
                      <a:pt x="439161" y="675444"/>
                    </a:lnTo>
                    <a:lnTo>
                      <a:pt x="421545" y="677096"/>
                    </a:lnTo>
                    <a:lnTo>
                      <a:pt x="403809" y="682052"/>
                    </a:lnTo>
                    <a:lnTo>
                      <a:pt x="395000" y="685357"/>
                    </a:lnTo>
                    <a:cubicBezTo>
                      <a:pt x="392024" y="686459"/>
                      <a:pt x="389048" y="687671"/>
                      <a:pt x="386072" y="688772"/>
                    </a:cubicBezTo>
                    <a:lnTo>
                      <a:pt x="370241" y="697033"/>
                    </a:lnTo>
                    <a:lnTo>
                      <a:pt x="356076" y="705295"/>
                    </a:lnTo>
                    <a:lnTo>
                      <a:pt x="348934" y="710252"/>
                    </a:lnTo>
                    <a:cubicBezTo>
                      <a:pt x="347148" y="712455"/>
                      <a:pt x="345482" y="714769"/>
                      <a:pt x="343696" y="716972"/>
                    </a:cubicBezTo>
                    <a:lnTo>
                      <a:pt x="338339" y="723581"/>
                    </a:lnTo>
                    <a:cubicBezTo>
                      <a:pt x="336554" y="725233"/>
                      <a:pt x="334887" y="726886"/>
                      <a:pt x="333102" y="728538"/>
                    </a:cubicBezTo>
                    <a:lnTo>
                      <a:pt x="327747" y="736799"/>
                    </a:lnTo>
                    <a:cubicBezTo>
                      <a:pt x="326555" y="739553"/>
                      <a:pt x="325364" y="742418"/>
                      <a:pt x="324175" y="745172"/>
                    </a:cubicBezTo>
                    <a:cubicBezTo>
                      <a:pt x="323580" y="747375"/>
                      <a:pt x="323104" y="749578"/>
                      <a:pt x="322508" y="751780"/>
                    </a:cubicBezTo>
                    <a:lnTo>
                      <a:pt x="320722" y="758390"/>
                    </a:lnTo>
                    <a:lnTo>
                      <a:pt x="320722" y="766652"/>
                    </a:lnTo>
                    <a:cubicBezTo>
                      <a:pt x="321318" y="768855"/>
                      <a:pt x="321912" y="771168"/>
                      <a:pt x="322508" y="773370"/>
                    </a:cubicBezTo>
                    <a:lnTo>
                      <a:pt x="322508" y="781632"/>
                    </a:lnTo>
                    <a:cubicBezTo>
                      <a:pt x="323699" y="783836"/>
                      <a:pt x="324771" y="786039"/>
                      <a:pt x="325959" y="788242"/>
                    </a:cubicBezTo>
                    <a:lnTo>
                      <a:pt x="327747" y="794852"/>
                    </a:lnTo>
                    <a:cubicBezTo>
                      <a:pt x="328936" y="797055"/>
                      <a:pt x="330126" y="799368"/>
                      <a:pt x="331317" y="801570"/>
                    </a:cubicBezTo>
                    <a:cubicBezTo>
                      <a:pt x="333698" y="805977"/>
                      <a:pt x="335959" y="810383"/>
                      <a:pt x="338339" y="814790"/>
                    </a:cubicBezTo>
                    <a:cubicBezTo>
                      <a:pt x="344888" y="822500"/>
                      <a:pt x="351314" y="830321"/>
                      <a:pt x="357861" y="838032"/>
                    </a:cubicBezTo>
                    <a:cubicBezTo>
                      <a:pt x="360837" y="841337"/>
                      <a:pt x="363694" y="844640"/>
                      <a:pt x="366670" y="847946"/>
                    </a:cubicBezTo>
                    <a:cubicBezTo>
                      <a:pt x="368454" y="851802"/>
                      <a:pt x="370241" y="855767"/>
                      <a:pt x="372025" y="859622"/>
                    </a:cubicBezTo>
                    <a:cubicBezTo>
                      <a:pt x="373812" y="862376"/>
                      <a:pt x="375478" y="865129"/>
                      <a:pt x="377263" y="867884"/>
                    </a:cubicBezTo>
                    <a:lnTo>
                      <a:pt x="379050" y="872841"/>
                    </a:lnTo>
                    <a:lnTo>
                      <a:pt x="379050" y="877797"/>
                    </a:lnTo>
                    <a:lnTo>
                      <a:pt x="379050" y="881213"/>
                    </a:lnTo>
                    <a:lnTo>
                      <a:pt x="377263" y="886170"/>
                    </a:lnTo>
                    <a:lnTo>
                      <a:pt x="375478" y="889474"/>
                    </a:lnTo>
                    <a:cubicBezTo>
                      <a:pt x="374288" y="891127"/>
                      <a:pt x="373216" y="892779"/>
                      <a:pt x="372025" y="894431"/>
                    </a:cubicBezTo>
                    <a:lnTo>
                      <a:pt x="366670" y="897736"/>
                    </a:lnTo>
                    <a:lnTo>
                      <a:pt x="363381" y="899765"/>
                    </a:lnTo>
                    <a:lnTo>
                      <a:pt x="244496" y="899765"/>
                    </a:lnTo>
                    <a:lnTo>
                      <a:pt x="244496" y="899999"/>
                    </a:lnTo>
                    <a:lnTo>
                      <a:pt x="0" y="899999"/>
                    </a:lnTo>
                    <a:lnTo>
                      <a:pt x="14057" y="740685"/>
                    </a:lnTo>
                    <a:cubicBezTo>
                      <a:pt x="78714" y="378717"/>
                      <a:pt x="359768" y="91717"/>
                      <a:pt x="718619" y="18285"/>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600" b="1" dirty="0">
                  <a:solidFill>
                    <a:schemeClr val="tx1"/>
                  </a:solidFill>
                  <a:sym typeface="Georgia" panose="02040502050405020303" pitchFamily="18" charset="0"/>
                </a:endParaRPr>
              </a:p>
            </p:txBody>
          </p:sp>
        </p:grpSp>
        <p:sp>
          <p:nvSpPr>
            <p:cNvPr id="149" name="Freeform 1075">
              <a:extLst>
                <a:ext uri="{FF2B5EF4-FFF2-40B4-BE49-F238E27FC236}">
                  <a16:creationId xmlns:a16="http://schemas.microsoft.com/office/drawing/2014/main" id="{699A4B45-062A-41C4-838C-49DBF1534208}"/>
                </a:ext>
              </a:extLst>
            </p:cNvPr>
            <p:cNvSpPr>
              <a:spLocks/>
            </p:cNvSpPr>
            <p:nvPr/>
          </p:nvSpPr>
          <p:spPr bwMode="auto">
            <a:xfrm>
              <a:off x="12486533" y="5161350"/>
              <a:ext cx="211480" cy="112875"/>
            </a:xfrm>
            <a:custGeom>
              <a:avLst/>
              <a:gdLst>
                <a:gd name="T0" fmla="*/ 744 w 744"/>
                <a:gd name="T1" fmla="*/ 345 h 345"/>
                <a:gd name="T2" fmla="*/ 0 w 744"/>
                <a:gd name="T3" fmla="*/ 345 h 345"/>
                <a:gd name="T4" fmla="*/ 78 w 744"/>
                <a:gd name="T5" fmla="*/ 163 h 345"/>
                <a:gd name="T6" fmla="*/ 333 w 744"/>
                <a:gd name="T7" fmla="*/ 22 h 345"/>
                <a:gd name="T8" fmla="*/ 744 w 744"/>
                <a:gd name="T9" fmla="*/ 345 h 345"/>
              </a:gdLst>
              <a:ahLst/>
              <a:cxnLst>
                <a:cxn ang="0">
                  <a:pos x="T0" y="T1"/>
                </a:cxn>
                <a:cxn ang="0">
                  <a:pos x="T2" y="T3"/>
                </a:cxn>
                <a:cxn ang="0">
                  <a:pos x="T4" y="T5"/>
                </a:cxn>
                <a:cxn ang="0">
                  <a:pos x="T6" y="T7"/>
                </a:cxn>
                <a:cxn ang="0">
                  <a:pos x="T8" y="T9"/>
                </a:cxn>
              </a:cxnLst>
              <a:rect l="0" t="0" r="r" b="b"/>
              <a:pathLst>
                <a:path w="744" h="345">
                  <a:moveTo>
                    <a:pt x="744" y="345"/>
                  </a:moveTo>
                  <a:cubicBezTo>
                    <a:pt x="497" y="345"/>
                    <a:pt x="250" y="345"/>
                    <a:pt x="0" y="345"/>
                  </a:cubicBezTo>
                  <a:cubicBezTo>
                    <a:pt x="9" y="276"/>
                    <a:pt x="36" y="216"/>
                    <a:pt x="78" y="163"/>
                  </a:cubicBezTo>
                  <a:cubicBezTo>
                    <a:pt x="144" y="81"/>
                    <a:pt x="229" y="32"/>
                    <a:pt x="333" y="22"/>
                  </a:cubicBezTo>
                  <a:cubicBezTo>
                    <a:pt x="563" y="0"/>
                    <a:pt x="724" y="173"/>
                    <a:pt x="744" y="34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0" name="Freeform 1076">
              <a:extLst>
                <a:ext uri="{FF2B5EF4-FFF2-40B4-BE49-F238E27FC236}">
                  <a16:creationId xmlns:a16="http://schemas.microsoft.com/office/drawing/2014/main" id="{A2BDE5E1-5489-4AFA-877B-AC5EA4687444}"/>
                </a:ext>
              </a:extLst>
            </p:cNvPr>
            <p:cNvSpPr>
              <a:spLocks/>
            </p:cNvSpPr>
            <p:nvPr/>
          </p:nvSpPr>
          <p:spPr bwMode="auto">
            <a:xfrm>
              <a:off x="12506885" y="4953905"/>
              <a:ext cx="157504" cy="56946"/>
            </a:xfrm>
            <a:custGeom>
              <a:avLst/>
              <a:gdLst>
                <a:gd name="T0" fmla="*/ 0 w 553"/>
                <a:gd name="T1" fmla="*/ 0 h 174"/>
                <a:gd name="T2" fmla="*/ 553 w 553"/>
                <a:gd name="T3" fmla="*/ 0 h 174"/>
                <a:gd name="T4" fmla="*/ 0 w 553"/>
                <a:gd name="T5" fmla="*/ 0 h 174"/>
              </a:gdLst>
              <a:ahLst/>
              <a:cxnLst>
                <a:cxn ang="0">
                  <a:pos x="T0" y="T1"/>
                </a:cxn>
                <a:cxn ang="0">
                  <a:pos x="T2" y="T3"/>
                </a:cxn>
                <a:cxn ang="0">
                  <a:pos x="T4" y="T5"/>
                </a:cxn>
              </a:cxnLst>
              <a:rect l="0" t="0" r="r" b="b"/>
              <a:pathLst>
                <a:path w="553" h="174">
                  <a:moveTo>
                    <a:pt x="0" y="0"/>
                  </a:moveTo>
                  <a:cubicBezTo>
                    <a:pt x="186" y="0"/>
                    <a:pt x="369" y="0"/>
                    <a:pt x="553" y="0"/>
                  </a:cubicBezTo>
                  <a:cubicBezTo>
                    <a:pt x="421" y="162"/>
                    <a:pt x="149" y="174"/>
                    <a:pt x="0"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1" name="Rectangle: Rounded Corners 150">
              <a:extLst>
                <a:ext uri="{FF2B5EF4-FFF2-40B4-BE49-F238E27FC236}">
                  <a16:creationId xmlns:a16="http://schemas.microsoft.com/office/drawing/2014/main" id="{11F3CC57-2D18-4652-AB95-D30F09955C5A}"/>
                </a:ext>
              </a:extLst>
            </p:cNvPr>
            <p:cNvSpPr/>
            <p:nvPr/>
          </p:nvSpPr>
          <p:spPr>
            <a:xfrm>
              <a:off x="11217165" y="4356356"/>
              <a:ext cx="1587438" cy="1587438"/>
            </a:xfrm>
            <a:prstGeom prst="roundRect">
              <a:avLst>
                <a:gd name="adj" fmla="val 32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lgn="ctr"/>
              <a:r>
                <a:rPr lang="en-GB" sz="1400" b="1" dirty="0">
                  <a:solidFill>
                    <a:schemeClr val="tx1"/>
                  </a:solidFill>
                  <a:sym typeface="Georgia" panose="02040502050405020303" pitchFamily="18" charset="0"/>
                </a:rPr>
                <a:t>Scarcity </a:t>
              </a:r>
            </a:p>
            <a:p>
              <a:pPr algn="ctr"/>
              <a:r>
                <a:rPr lang="en-GB" sz="1400" b="1" dirty="0">
                  <a:solidFill>
                    <a:schemeClr val="tx1"/>
                  </a:solidFill>
                  <a:sym typeface="Georgia" panose="02040502050405020303" pitchFamily="18" charset="0"/>
                </a:rPr>
                <a:t>effect</a:t>
              </a:r>
            </a:p>
          </p:txBody>
        </p:sp>
        <p:sp>
          <p:nvSpPr>
            <p:cNvPr id="152" name="Rectangle 151">
              <a:extLst>
                <a:ext uri="{FF2B5EF4-FFF2-40B4-BE49-F238E27FC236}">
                  <a16:creationId xmlns:a16="http://schemas.microsoft.com/office/drawing/2014/main" id="{BAD93A89-A2BD-49AF-8B84-9C076893E734}"/>
                </a:ext>
              </a:extLst>
            </p:cNvPr>
            <p:cNvSpPr/>
            <p:nvPr/>
          </p:nvSpPr>
          <p:spPr>
            <a:xfrm>
              <a:off x="11275548" y="4354811"/>
              <a:ext cx="1479513" cy="147951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26992" numCol="1" spcCol="0" rtlCol="0" fromWordArt="0" anchor="b" anchorCtr="0" forceAA="0" compatLnSpc="1">
              <a:prstTxWarp prst="textNoShape">
                <a:avLst/>
              </a:prstTxWarp>
              <a:noAutofit/>
            </a:bodyPr>
            <a:lstStyle/>
            <a:p>
              <a:pPr algn="ctr"/>
              <a:endParaRPr lang="en-GB" sz="1400" b="1" dirty="0">
                <a:solidFill>
                  <a:schemeClr val="accent3"/>
                </a:solidFill>
                <a:sym typeface="Georgia" panose="02040502050405020303" pitchFamily="18" charset="0"/>
              </a:endParaRPr>
            </a:p>
          </p:txBody>
        </p:sp>
        <p:sp>
          <p:nvSpPr>
            <p:cNvPr id="153" name="Freeform 1071">
              <a:extLst>
                <a:ext uri="{FF2B5EF4-FFF2-40B4-BE49-F238E27FC236}">
                  <a16:creationId xmlns:a16="http://schemas.microsoft.com/office/drawing/2014/main" id="{D3DC5ACB-EC1B-4217-A836-35C46B3505CA}"/>
                </a:ext>
              </a:extLst>
            </p:cNvPr>
            <p:cNvSpPr>
              <a:spLocks noEditPoints="1"/>
            </p:cNvSpPr>
            <p:nvPr/>
          </p:nvSpPr>
          <p:spPr bwMode="auto">
            <a:xfrm>
              <a:off x="11761764" y="4575248"/>
              <a:ext cx="523832" cy="671144"/>
            </a:xfrm>
            <a:custGeom>
              <a:avLst/>
              <a:gdLst>
                <a:gd name="T0" fmla="*/ 1766 w 1836"/>
                <a:gd name="T1" fmla="*/ 2048 h 2048"/>
                <a:gd name="T2" fmla="*/ 70 w 1836"/>
                <a:gd name="T3" fmla="*/ 2048 h 2048"/>
                <a:gd name="T4" fmla="*/ 4 w 1836"/>
                <a:gd name="T5" fmla="*/ 1965 h 2048"/>
                <a:gd name="T6" fmla="*/ 6 w 1836"/>
                <a:gd name="T7" fmla="*/ 1885 h 2048"/>
                <a:gd name="T8" fmla="*/ 68 w 1836"/>
                <a:gd name="T9" fmla="*/ 1817 h 2048"/>
                <a:gd name="T10" fmla="*/ 108 w 1836"/>
                <a:gd name="T11" fmla="*/ 1813 h 2048"/>
                <a:gd name="T12" fmla="*/ 209 w 1836"/>
                <a:gd name="T13" fmla="*/ 1813 h 2048"/>
                <a:gd name="T14" fmla="*/ 293 w 1836"/>
                <a:gd name="T15" fmla="*/ 1377 h 2048"/>
                <a:gd name="T16" fmla="*/ 541 w 1836"/>
                <a:gd name="T17" fmla="*/ 1015 h 2048"/>
                <a:gd name="T18" fmla="*/ 209 w 1836"/>
                <a:gd name="T19" fmla="*/ 241 h 2048"/>
                <a:gd name="T20" fmla="*/ 204 w 1836"/>
                <a:gd name="T21" fmla="*/ 239 h 2048"/>
                <a:gd name="T22" fmla="*/ 98 w 1836"/>
                <a:gd name="T23" fmla="*/ 239 h 2048"/>
                <a:gd name="T24" fmla="*/ 4 w 1836"/>
                <a:gd name="T25" fmla="*/ 150 h 2048"/>
                <a:gd name="T26" fmla="*/ 4 w 1836"/>
                <a:gd name="T27" fmla="*/ 112 h 2048"/>
                <a:gd name="T28" fmla="*/ 70 w 1836"/>
                <a:gd name="T29" fmla="*/ 0 h 2048"/>
                <a:gd name="T30" fmla="*/ 1766 w 1836"/>
                <a:gd name="T31" fmla="*/ 0 h 2048"/>
                <a:gd name="T32" fmla="*/ 1832 w 1836"/>
                <a:gd name="T33" fmla="*/ 81 h 2048"/>
                <a:gd name="T34" fmla="*/ 1830 w 1836"/>
                <a:gd name="T35" fmla="*/ 167 h 2048"/>
                <a:gd name="T36" fmla="*/ 1776 w 1836"/>
                <a:gd name="T37" fmla="*/ 233 h 2048"/>
                <a:gd name="T38" fmla="*/ 1734 w 1836"/>
                <a:gd name="T39" fmla="*/ 239 h 2048"/>
                <a:gd name="T40" fmla="*/ 1627 w 1836"/>
                <a:gd name="T41" fmla="*/ 239 h 2048"/>
                <a:gd name="T42" fmla="*/ 1539 w 1836"/>
                <a:gd name="T43" fmla="*/ 661 h 2048"/>
                <a:gd name="T44" fmla="*/ 1296 w 1836"/>
                <a:gd name="T45" fmla="*/ 1013 h 2048"/>
                <a:gd name="T46" fmla="*/ 1628 w 1836"/>
                <a:gd name="T47" fmla="*/ 1811 h 2048"/>
                <a:gd name="T48" fmla="*/ 1633 w 1836"/>
                <a:gd name="T49" fmla="*/ 1812 h 2048"/>
                <a:gd name="T50" fmla="*/ 1741 w 1836"/>
                <a:gd name="T51" fmla="*/ 1813 h 2048"/>
                <a:gd name="T52" fmla="*/ 1832 w 1836"/>
                <a:gd name="T53" fmla="*/ 1895 h 2048"/>
                <a:gd name="T54" fmla="*/ 1833 w 1836"/>
                <a:gd name="T55" fmla="*/ 1937 h 2048"/>
                <a:gd name="T56" fmla="*/ 1766 w 1836"/>
                <a:gd name="T57" fmla="*/ 2048 h 2048"/>
                <a:gd name="T58" fmla="*/ 370 w 1836"/>
                <a:gd name="T59" fmla="*/ 240 h 2048"/>
                <a:gd name="T60" fmla="*/ 370 w 1836"/>
                <a:gd name="T61" fmla="*/ 256 h 2048"/>
                <a:gd name="T62" fmla="*/ 428 w 1836"/>
                <a:gd name="T63" fmla="*/ 548 h 2048"/>
                <a:gd name="T64" fmla="*/ 765 w 1836"/>
                <a:gd name="T65" fmla="*/ 938 h 2048"/>
                <a:gd name="T66" fmla="*/ 814 w 1836"/>
                <a:gd name="T67" fmla="*/ 1018 h 2048"/>
                <a:gd name="T68" fmla="*/ 753 w 1836"/>
                <a:gd name="T69" fmla="*/ 1095 h 2048"/>
                <a:gd name="T70" fmla="*/ 492 w 1836"/>
                <a:gd name="T71" fmla="*/ 1343 h 2048"/>
                <a:gd name="T72" fmla="*/ 379 w 1836"/>
                <a:gd name="T73" fmla="*/ 1679 h 2048"/>
                <a:gd name="T74" fmla="*/ 367 w 1836"/>
                <a:gd name="T75" fmla="*/ 1811 h 2048"/>
                <a:gd name="T76" fmla="*/ 1466 w 1836"/>
                <a:gd name="T77" fmla="*/ 1811 h 2048"/>
                <a:gd name="T78" fmla="*/ 1467 w 1836"/>
                <a:gd name="T79" fmla="*/ 1799 h 2048"/>
                <a:gd name="T80" fmla="*/ 1387 w 1836"/>
                <a:gd name="T81" fmla="*/ 1426 h 2048"/>
                <a:gd name="T82" fmla="*/ 1235 w 1836"/>
                <a:gd name="T83" fmla="*/ 1201 h 2048"/>
                <a:gd name="T84" fmla="*/ 1078 w 1836"/>
                <a:gd name="T85" fmla="*/ 1092 h 2048"/>
                <a:gd name="T86" fmla="*/ 1023 w 1836"/>
                <a:gd name="T87" fmla="*/ 1008 h 2048"/>
                <a:gd name="T88" fmla="*/ 1081 w 1836"/>
                <a:gd name="T89" fmla="*/ 933 h 2048"/>
                <a:gd name="T90" fmla="*/ 1284 w 1836"/>
                <a:gd name="T91" fmla="*/ 772 h 2048"/>
                <a:gd name="T92" fmla="*/ 1453 w 1836"/>
                <a:gd name="T93" fmla="*/ 376 h 2048"/>
                <a:gd name="T94" fmla="*/ 1470 w 1836"/>
                <a:gd name="T95" fmla="*/ 240 h 2048"/>
                <a:gd name="T96" fmla="*/ 370 w 1836"/>
                <a:gd name="T97" fmla="*/ 24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36" h="2048">
                  <a:moveTo>
                    <a:pt x="1766" y="2048"/>
                  </a:moveTo>
                  <a:cubicBezTo>
                    <a:pt x="1201" y="2048"/>
                    <a:pt x="635" y="2048"/>
                    <a:pt x="70" y="2048"/>
                  </a:cubicBezTo>
                  <a:cubicBezTo>
                    <a:pt x="32" y="2033"/>
                    <a:pt x="6" y="2008"/>
                    <a:pt x="4" y="1965"/>
                  </a:cubicBezTo>
                  <a:cubicBezTo>
                    <a:pt x="4" y="1938"/>
                    <a:pt x="4" y="1911"/>
                    <a:pt x="6" y="1885"/>
                  </a:cubicBezTo>
                  <a:cubicBezTo>
                    <a:pt x="9" y="1852"/>
                    <a:pt x="36" y="1824"/>
                    <a:pt x="68" y="1817"/>
                  </a:cubicBezTo>
                  <a:cubicBezTo>
                    <a:pt x="81" y="1814"/>
                    <a:pt x="94" y="1813"/>
                    <a:pt x="108" y="1813"/>
                  </a:cubicBezTo>
                  <a:cubicBezTo>
                    <a:pt x="141" y="1812"/>
                    <a:pt x="175" y="1813"/>
                    <a:pt x="209" y="1813"/>
                  </a:cubicBezTo>
                  <a:cubicBezTo>
                    <a:pt x="212" y="1661"/>
                    <a:pt x="238" y="1516"/>
                    <a:pt x="293" y="1377"/>
                  </a:cubicBezTo>
                  <a:cubicBezTo>
                    <a:pt x="348" y="1237"/>
                    <a:pt x="427" y="1114"/>
                    <a:pt x="541" y="1015"/>
                  </a:cubicBezTo>
                  <a:cubicBezTo>
                    <a:pt x="314" y="805"/>
                    <a:pt x="226" y="538"/>
                    <a:pt x="209" y="241"/>
                  </a:cubicBezTo>
                  <a:cubicBezTo>
                    <a:pt x="206" y="240"/>
                    <a:pt x="205" y="239"/>
                    <a:pt x="204" y="239"/>
                  </a:cubicBezTo>
                  <a:cubicBezTo>
                    <a:pt x="169" y="239"/>
                    <a:pt x="133" y="239"/>
                    <a:pt x="98" y="239"/>
                  </a:cubicBezTo>
                  <a:cubicBezTo>
                    <a:pt x="42" y="238"/>
                    <a:pt x="7" y="206"/>
                    <a:pt x="4" y="150"/>
                  </a:cubicBezTo>
                  <a:cubicBezTo>
                    <a:pt x="3" y="137"/>
                    <a:pt x="4" y="124"/>
                    <a:pt x="4" y="112"/>
                  </a:cubicBezTo>
                  <a:cubicBezTo>
                    <a:pt x="0" y="59"/>
                    <a:pt x="18" y="19"/>
                    <a:pt x="70" y="0"/>
                  </a:cubicBezTo>
                  <a:cubicBezTo>
                    <a:pt x="635" y="0"/>
                    <a:pt x="1201" y="0"/>
                    <a:pt x="1766" y="0"/>
                  </a:cubicBezTo>
                  <a:cubicBezTo>
                    <a:pt x="1803" y="15"/>
                    <a:pt x="1830" y="39"/>
                    <a:pt x="1832" y="81"/>
                  </a:cubicBezTo>
                  <a:cubicBezTo>
                    <a:pt x="1833" y="110"/>
                    <a:pt x="1833" y="139"/>
                    <a:pt x="1830" y="167"/>
                  </a:cubicBezTo>
                  <a:cubicBezTo>
                    <a:pt x="1826" y="200"/>
                    <a:pt x="1806" y="222"/>
                    <a:pt x="1776" y="233"/>
                  </a:cubicBezTo>
                  <a:cubicBezTo>
                    <a:pt x="1763" y="237"/>
                    <a:pt x="1748" y="238"/>
                    <a:pt x="1734" y="239"/>
                  </a:cubicBezTo>
                  <a:cubicBezTo>
                    <a:pt x="1699" y="240"/>
                    <a:pt x="1663" y="239"/>
                    <a:pt x="1627" y="239"/>
                  </a:cubicBezTo>
                  <a:cubicBezTo>
                    <a:pt x="1621" y="386"/>
                    <a:pt x="1594" y="527"/>
                    <a:pt x="1539" y="661"/>
                  </a:cubicBezTo>
                  <a:cubicBezTo>
                    <a:pt x="1484" y="797"/>
                    <a:pt x="1406" y="917"/>
                    <a:pt x="1296" y="1013"/>
                  </a:cubicBezTo>
                  <a:cubicBezTo>
                    <a:pt x="1528" y="1230"/>
                    <a:pt x="1616" y="1505"/>
                    <a:pt x="1628" y="1811"/>
                  </a:cubicBezTo>
                  <a:cubicBezTo>
                    <a:pt x="1630" y="1812"/>
                    <a:pt x="1632" y="1812"/>
                    <a:pt x="1633" y="1812"/>
                  </a:cubicBezTo>
                  <a:cubicBezTo>
                    <a:pt x="1669" y="1812"/>
                    <a:pt x="1705" y="1812"/>
                    <a:pt x="1741" y="1813"/>
                  </a:cubicBezTo>
                  <a:cubicBezTo>
                    <a:pt x="1792" y="1813"/>
                    <a:pt x="1826" y="1844"/>
                    <a:pt x="1832" y="1895"/>
                  </a:cubicBezTo>
                  <a:cubicBezTo>
                    <a:pt x="1833" y="1909"/>
                    <a:pt x="1832" y="1923"/>
                    <a:pt x="1833" y="1937"/>
                  </a:cubicBezTo>
                  <a:cubicBezTo>
                    <a:pt x="1836" y="1989"/>
                    <a:pt x="1818" y="2029"/>
                    <a:pt x="1766" y="2048"/>
                  </a:cubicBezTo>
                  <a:close/>
                  <a:moveTo>
                    <a:pt x="370" y="240"/>
                  </a:moveTo>
                  <a:cubicBezTo>
                    <a:pt x="370" y="246"/>
                    <a:pt x="369" y="251"/>
                    <a:pt x="370" y="256"/>
                  </a:cubicBezTo>
                  <a:cubicBezTo>
                    <a:pt x="374" y="356"/>
                    <a:pt x="393" y="454"/>
                    <a:pt x="428" y="548"/>
                  </a:cubicBezTo>
                  <a:cubicBezTo>
                    <a:pt x="493" y="719"/>
                    <a:pt x="593" y="859"/>
                    <a:pt x="765" y="938"/>
                  </a:cubicBezTo>
                  <a:cubicBezTo>
                    <a:pt x="798" y="953"/>
                    <a:pt x="816" y="981"/>
                    <a:pt x="814" y="1018"/>
                  </a:cubicBezTo>
                  <a:cubicBezTo>
                    <a:pt x="812" y="1058"/>
                    <a:pt x="786" y="1079"/>
                    <a:pt x="753" y="1095"/>
                  </a:cubicBezTo>
                  <a:cubicBezTo>
                    <a:pt x="638" y="1149"/>
                    <a:pt x="555" y="1235"/>
                    <a:pt x="492" y="1343"/>
                  </a:cubicBezTo>
                  <a:cubicBezTo>
                    <a:pt x="431" y="1447"/>
                    <a:pt x="395" y="1560"/>
                    <a:pt x="379" y="1679"/>
                  </a:cubicBezTo>
                  <a:cubicBezTo>
                    <a:pt x="373" y="1723"/>
                    <a:pt x="371" y="1766"/>
                    <a:pt x="367" y="1811"/>
                  </a:cubicBezTo>
                  <a:cubicBezTo>
                    <a:pt x="736" y="1811"/>
                    <a:pt x="1101" y="1811"/>
                    <a:pt x="1466" y="1811"/>
                  </a:cubicBezTo>
                  <a:cubicBezTo>
                    <a:pt x="1467" y="1806"/>
                    <a:pt x="1467" y="1802"/>
                    <a:pt x="1467" y="1799"/>
                  </a:cubicBezTo>
                  <a:cubicBezTo>
                    <a:pt x="1465" y="1669"/>
                    <a:pt x="1439" y="1545"/>
                    <a:pt x="1387" y="1426"/>
                  </a:cubicBezTo>
                  <a:cubicBezTo>
                    <a:pt x="1350" y="1342"/>
                    <a:pt x="1301" y="1266"/>
                    <a:pt x="1235" y="1201"/>
                  </a:cubicBezTo>
                  <a:cubicBezTo>
                    <a:pt x="1189" y="1155"/>
                    <a:pt x="1136" y="1120"/>
                    <a:pt x="1078" y="1092"/>
                  </a:cubicBezTo>
                  <a:cubicBezTo>
                    <a:pt x="1043" y="1075"/>
                    <a:pt x="1020" y="1048"/>
                    <a:pt x="1023" y="1008"/>
                  </a:cubicBezTo>
                  <a:cubicBezTo>
                    <a:pt x="1025" y="970"/>
                    <a:pt x="1048" y="948"/>
                    <a:pt x="1081" y="933"/>
                  </a:cubicBezTo>
                  <a:cubicBezTo>
                    <a:pt x="1162" y="896"/>
                    <a:pt x="1229" y="841"/>
                    <a:pt x="1284" y="772"/>
                  </a:cubicBezTo>
                  <a:cubicBezTo>
                    <a:pt x="1376" y="655"/>
                    <a:pt x="1429" y="521"/>
                    <a:pt x="1453" y="376"/>
                  </a:cubicBezTo>
                  <a:cubicBezTo>
                    <a:pt x="1461" y="332"/>
                    <a:pt x="1464" y="287"/>
                    <a:pt x="1470" y="240"/>
                  </a:cubicBezTo>
                  <a:cubicBezTo>
                    <a:pt x="1101" y="240"/>
                    <a:pt x="736" y="240"/>
                    <a:pt x="370" y="24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55" name="Rectangle: Rounded Corners 154">
              <a:extLst>
                <a:ext uri="{FF2B5EF4-FFF2-40B4-BE49-F238E27FC236}">
                  <a16:creationId xmlns:a16="http://schemas.microsoft.com/office/drawing/2014/main" id="{7419EF42-CD43-4590-87F9-243B431F827E}"/>
                </a:ext>
              </a:extLst>
            </p:cNvPr>
            <p:cNvSpPr/>
            <p:nvPr/>
          </p:nvSpPr>
          <p:spPr>
            <a:xfrm>
              <a:off x="11217165" y="2538956"/>
              <a:ext cx="1587438" cy="1587438"/>
            </a:xfrm>
            <a:prstGeom prst="roundRect">
              <a:avLst>
                <a:gd name="adj" fmla="val 32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lgn="ctr"/>
              <a:r>
                <a:rPr lang="en-GB" sz="1400" b="1" dirty="0">
                  <a:solidFill>
                    <a:schemeClr val="tx1"/>
                  </a:solidFill>
                  <a:sym typeface="Georgia" panose="02040502050405020303" pitchFamily="18" charset="0"/>
                </a:rPr>
                <a:t>Endowment effect</a:t>
              </a:r>
            </a:p>
          </p:txBody>
        </p:sp>
        <p:sp>
          <p:nvSpPr>
            <p:cNvPr id="156" name="Rectangle 155">
              <a:extLst>
                <a:ext uri="{FF2B5EF4-FFF2-40B4-BE49-F238E27FC236}">
                  <a16:creationId xmlns:a16="http://schemas.microsoft.com/office/drawing/2014/main" id="{79418E85-6804-47C3-AC00-42615AC13282}"/>
                </a:ext>
              </a:extLst>
            </p:cNvPr>
            <p:cNvSpPr/>
            <p:nvPr/>
          </p:nvSpPr>
          <p:spPr>
            <a:xfrm>
              <a:off x="11271128" y="2518870"/>
              <a:ext cx="1479513" cy="147951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26992" numCol="1" spcCol="0" rtlCol="0" fromWordArt="0" anchor="b" anchorCtr="0" forceAA="0" compatLnSpc="1">
              <a:prstTxWarp prst="textNoShape">
                <a:avLst/>
              </a:prstTxWarp>
              <a:noAutofit/>
            </a:bodyPr>
            <a:lstStyle/>
            <a:p>
              <a:pPr algn="ctr"/>
              <a:endParaRPr lang="en-GB" sz="1400" b="1" dirty="0">
                <a:solidFill>
                  <a:schemeClr val="accent3"/>
                </a:solidFill>
                <a:sym typeface="Georgia" panose="02040502050405020303" pitchFamily="18" charset="0"/>
              </a:endParaRPr>
            </a:p>
          </p:txBody>
        </p:sp>
        <p:sp>
          <p:nvSpPr>
            <p:cNvPr id="157" name="Rectangle 98">
              <a:extLst>
                <a:ext uri="{FF2B5EF4-FFF2-40B4-BE49-F238E27FC236}">
                  <a16:creationId xmlns:a16="http://schemas.microsoft.com/office/drawing/2014/main" id="{93D6B677-C9D8-49F8-A992-A91EFC74378B}"/>
                </a:ext>
              </a:extLst>
            </p:cNvPr>
            <p:cNvSpPr/>
            <p:nvPr/>
          </p:nvSpPr>
          <p:spPr>
            <a:xfrm>
              <a:off x="11671428" y="2696735"/>
              <a:ext cx="682166" cy="816424"/>
            </a:xfrm>
            <a:custGeom>
              <a:avLst/>
              <a:gdLst>
                <a:gd name="connsiteX0" fmla="*/ 0 w 2049863"/>
                <a:gd name="connsiteY0" fmla="*/ 0 h 2449134"/>
                <a:gd name="connsiteX1" fmla="*/ 2049863 w 2049863"/>
                <a:gd name="connsiteY1" fmla="*/ 0 h 2449134"/>
                <a:gd name="connsiteX2" fmla="*/ 2049863 w 2049863"/>
                <a:gd name="connsiteY2" fmla="*/ 2449134 h 2449134"/>
                <a:gd name="connsiteX3" fmla="*/ 0 w 2049863"/>
                <a:gd name="connsiteY3" fmla="*/ 2449134 h 2449134"/>
                <a:gd name="connsiteX4" fmla="*/ 0 w 2049863"/>
                <a:gd name="connsiteY4" fmla="*/ 0 h 2449134"/>
                <a:gd name="connsiteX0" fmla="*/ 0 w 2049863"/>
                <a:gd name="connsiteY0" fmla="*/ 0 h 2449134"/>
                <a:gd name="connsiteX1" fmla="*/ 2049863 w 2049863"/>
                <a:gd name="connsiteY1" fmla="*/ 0 h 2449134"/>
                <a:gd name="connsiteX2" fmla="*/ 2049863 w 2049863"/>
                <a:gd name="connsiteY2" fmla="*/ 2449134 h 2449134"/>
                <a:gd name="connsiteX3" fmla="*/ 0 w 2049863"/>
                <a:gd name="connsiteY3" fmla="*/ 0 h 2449134"/>
                <a:gd name="connsiteX0" fmla="*/ 0 w 2049863"/>
                <a:gd name="connsiteY0" fmla="*/ 0 h 2455958"/>
                <a:gd name="connsiteX1" fmla="*/ 2049863 w 2049863"/>
                <a:gd name="connsiteY1" fmla="*/ 0 h 2455958"/>
                <a:gd name="connsiteX2" fmla="*/ 1019457 w 2049863"/>
                <a:gd name="connsiteY2" fmla="*/ 2455958 h 2455958"/>
                <a:gd name="connsiteX3" fmla="*/ 0 w 2049863"/>
                <a:gd name="connsiteY3" fmla="*/ 0 h 2455958"/>
                <a:gd name="connsiteX0" fmla="*/ 0 w 2049863"/>
                <a:gd name="connsiteY0" fmla="*/ 3098 h 2459056"/>
                <a:gd name="connsiteX1" fmla="*/ 1026909 w 2049863"/>
                <a:gd name="connsiteY1" fmla="*/ 0 h 2459056"/>
                <a:gd name="connsiteX2" fmla="*/ 2049863 w 2049863"/>
                <a:gd name="connsiteY2" fmla="*/ 3098 h 2459056"/>
                <a:gd name="connsiteX3" fmla="*/ 1019457 w 2049863"/>
                <a:gd name="connsiteY3" fmla="*/ 2459056 h 2459056"/>
                <a:gd name="connsiteX4" fmla="*/ 0 w 2049863"/>
                <a:gd name="connsiteY4" fmla="*/ 3098 h 2459056"/>
                <a:gd name="connsiteX0" fmla="*/ 0 w 2053275"/>
                <a:gd name="connsiteY0" fmla="*/ 3098 h 2459056"/>
                <a:gd name="connsiteX1" fmla="*/ 1026909 w 2053275"/>
                <a:gd name="connsiteY1" fmla="*/ 0 h 2459056"/>
                <a:gd name="connsiteX2" fmla="*/ 2053275 w 2053275"/>
                <a:gd name="connsiteY2" fmla="*/ 316996 h 2459056"/>
                <a:gd name="connsiteX3" fmla="*/ 1019457 w 2053275"/>
                <a:gd name="connsiteY3" fmla="*/ 2459056 h 2459056"/>
                <a:gd name="connsiteX4" fmla="*/ 0 w 2053275"/>
                <a:gd name="connsiteY4" fmla="*/ 3098 h 2459056"/>
                <a:gd name="connsiteX0" fmla="*/ 0 w 2043039"/>
                <a:gd name="connsiteY0" fmla="*/ 313585 h 2459056"/>
                <a:gd name="connsiteX1" fmla="*/ 1016673 w 2043039"/>
                <a:gd name="connsiteY1" fmla="*/ 0 h 2459056"/>
                <a:gd name="connsiteX2" fmla="*/ 2043039 w 2043039"/>
                <a:gd name="connsiteY2" fmla="*/ 316996 h 2459056"/>
                <a:gd name="connsiteX3" fmla="*/ 1009221 w 2043039"/>
                <a:gd name="connsiteY3" fmla="*/ 2459056 h 2459056"/>
                <a:gd name="connsiteX4" fmla="*/ 0 w 2043039"/>
                <a:gd name="connsiteY4" fmla="*/ 313585 h 2459056"/>
                <a:gd name="connsiteX0" fmla="*/ 0 w 2043039"/>
                <a:gd name="connsiteY0" fmla="*/ 313585 h 2459056"/>
                <a:gd name="connsiteX1" fmla="*/ 1016673 w 2043039"/>
                <a:gd name="connsiteY1" fmla="*/ 0 h 2459056"/>
                <a:gd name="connsiteX2" fmla="*/ 2043039 w 2043039"/>
                <a:gd name="connsiteY2" fmla="*/ 316996 h 2459056"/>
                <a:gd name="connsiteX3" fmla="*/ 1009221 w 2043039"/>
                <a:gd name="connsiteY3" fmla="*/ 2459056 h 2459056"/>
                <a:gd name="connsiteX4" fmla="*/ 0 w 2043039"/>
                <a:gd name="connsiteY4" fmla="*/ 313585 h 2459056"/>
                <a:gd name="connsiteX0" fmla="*/ 0 w 2043039"/>
                <a:gd name="connsiteY0" fmla="*/ 313585 h 2459056"/>
                <a:gd name="connsiteX1" fmla="*/ 1016673 w 2043039"/>
                <a:gd name="connsiteY1" fmla="*/ 0 h 2459056"/>
                <a:gd name="connsiteX2" fmla="*/ 2043039 w 2043039"/>
                <a:gd name="connsiteY2" fmla="*/ 316996 h 2459056"/>
                <a:gd name="connsiteX3" fmla="*/ 1009221 w 2043039"/>
                <a:gd name="connsiteY3" fmla="*/ 2459056 h 2459056"/>
                <a:gd name="connsiteX4" fmla="*/ 0 w 2043039"/>
                <a:gd name="connsiteY4" fmla="*/ 313585 h 2459056"/>
                <a:gd name="connsiteX0" fmla="*/ 0 w 2043039"/>
                <a:gd name="connsiteY0" fmla="*/ 313585 h 2459056"/>
                <a:gd name="connsiteX1" fmla="*/ 1016673 w 2043039"/>
                <a:gd name="connsiteY1" fmla="*/ 0 h 2459056"/>
                <a:gd name="connsiteX2" fmla="*/ 2043039 w 2043039"/>
                <a:gd name="connsiteY2" fmla="*/ 316996 h 2459056"/>
                <a:gd name="connsiteX3" fmla="*/ 1009221 w 2043039"/>
                <a:gd name="connsiteY3" fmla="*/ 2459056 h 2459056"/>
                <a:gd name="connsiteX4" fmla="*/ 0 w 2043039"/>
                <a:gd name="connsiteY4" fmla="*/ 313585 h 2459056"/>
                <a:gd name="connsiteX0" fmla="*/ 0 w 2043039"/>
                <a:gd name="connsiteY0" fmla="*/ 313585 h 2459056"/>
                <a:gd name="connsiteX1" fmla="*/ 1016673 w 2043039"/>
                <a:gd name="connsiteY1" fmla="*/ 0 h 2459056"/>
                <a:gd name="connsiteX2" fmla="*/ 2043039 w 2043039"/>
                <a:gd name="connsiteY2" fmla="*/ 316996 h 2459056"/>
                <a:gd name="connsiteX3" fmla="*/ 1009221 w 2043039"/>
                <a:gd name="connsiteY3" fmla="*/ 2459056 h 2459056"/>
                <a:gd name="connsiteX4" fmla="*/ 0 w 2043039"/>
                <a:gd name="connsiteY4" fmla="*/ 313585 h 2459056"/>
                <a:gd name="connsiteX0" fmla="*/ 0 w 2043039"/>
                <a:gd name="connsiteY0" fmla="*/ 313585 h 2459056"/>
                <a:gd name="connsiteX1" fmla="*/ 1016673 w 2043039"/>
                <a:gd name="connsiteY1" fmla="*/ 0 h 2459056"/>
                <a:gd name="connsiteX2" fmla="*/ 2043039 w 2043039"/>
                <a:gd name="connsiteY2" fmla="*/ 316996 h 2459056"/>
                <a:gd name="connsiteX3" fmla="*/ 1009221 w 2043039"/>
                <a:gd name="connsiteY3" fmla="*/ 2459056 h 2459056"/>
                <a:gd name="connsiteX4" fmla="*/ 0 w 2043039"/>
                <a:gd name="connsiteY4" fmla="*/ 313585 h 2459056"/>
                <a:gd name="connsiteX0" fmla="*/ 0 w 2043039"/>
                <a:gd name="connsiteY0" fmla="*/ 313585 h 2459056"/>
                <a:gd name="connsiteX1" fmla="*/ 1016673 w 2043039"/>
                <a:gd name="connsiteY1" fmla="*/ 0 h 2459056"/>
                <a:gd name="connsiteX2" fmla="*/ 2043039 w 2043039"/>
                <a:gd name="connsiteY2" fmla="*/ 316996 h 2459056"/>
                <a:gd name="connsiteX3" fmla="*/ 1009221 w 2043039"/>
                <a:gd name="connsiteY3" fmla="*/ 2459056 h 2459056"/>
                <a:gd name="connsiteX4" fmla="*/ 0 w 2043039"/>
                <a:gd name="connsiteY4" fmla="*/ 313585 h 2459056"/>
                <a:gd name="connsiteX0" fmla="*/ 5258 w 2048297"/>
                <a:gd name="connsiteY0" fmla="*/ 313585 h 2459056"/>
                <a:gd name="connsiteX1" fmla="*/ 1021931 w 2048297"/>
                <a:gd name="connsiteY1" fmla="*/ 0 h 2459056"/>
                <a:gd name="connsiteX2" fmla="*/ 2048297 w 2048297"/>
                <a:gd name="connsiteY2" fmla="*/ 316996 h 2459056"/>
                <a:gd name="connsiteX3" fmla="*/ 1014479 w 2048297"/>
                <a:gd name="connsiteY3" fmla="*/ 2459056 h 2459056"/>
                <a:gd name="connsiteX4" fmla="*/ 5258 w 2048297"/>
                <a:gd name="connsiteY4" fmla="*/ 313585 h 2459056"/>
                <a:gd name="connsiteX0" fmla="*/ 4812 w 2054675"/>
                <a:gd name="connsiteY0" fmla="*/ 313585 h 2459056"/>
                <a:gd name="connsiteX1" fmla="*/ 1028309 w 2054675"/>
                <a:gd name="connsiteY1" fmla="*/ 0 h 2459056"/>
                <a:gd name="connsiteX2" fmla="*/ 2054675 w 2054675"/>
                <a:gd name="connsiteY2" fmla="*/ 316996 h 2459056"/>
                <a:gd name="connsiteX3" fmla="*/ 1020857 w 2054675"/>
                <a:gd name="connsiteY3" fmla="*/ 2459056 h 2459056"/>
                <a:gd name="connsiteX4" fmla="*/ 4812 w 2054675"/>
                <a:gd name="connsiteY4" fmla="*/ 313585 h 2459056"/>
                <a:gd name="connsiteX0" fmla="*/ 4812 w 2054675"/>
                <a:gd name="connsiteY0" fmla="*/ 313585 h 2459056"/>
                <a:gd name="connsiteX1" fmla="*/ 1028309 w 2054675"/>
                <a:gd name="connsiteY1" fmla="*/ 0 h 2459056"/>
                <a:gd name="connsiteX2" fmla="*/ 2054675 w 2054675"/>
                <a:gd name="connsiteY2" fmla="*/ 316996 h 2459056"/>
                <a:gd name="connsiteX3" fmla="*/ 1020857 w 2054675"/>
                <a:gd name="connsiteY3" fmla="*/ 2459056 h 2459056"/>
                <a:gd name="connsiteX4" fmla="*/ 4812 w 2054675"/>
                <a:gd name="connsiteY4" fmla="*/ 313585 h 2459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675" h="2459056">
                  <a:moveTo>
                    <a:pt x="4812" y="313585"/>
                  </a:moveTo>
                  <a:cubicBezTo>
                    <a:pt x="418766" y="280708"/>
                    <a:pt x="713302" y="138647"/>
                    <a:pt x="1028309" y="0"/>
                  </a:cubicBezTo>
                  <a:cubicBezTo>
                    <a:pt x="1370431" y="184139"/>
                    <a:pt x="1712553" y="272746"/>
                    <a:pt x="2054675" y="316996"/>
                  </a:cubicBezTo>
                  <a:cubicBezTo>
                    <a:pt x="2051263" y="1024192"/>
                    <a:pt x="2003496" y="1963400"/>
                    <a:pt x="1020857" y="2459056"/>
                  </a:cubicBezTo>
                  <a:cubicBezTo>
                    <a:pt x="-73000" y="1859905"/>
                    <a:pt x="-6799" y="742139"/>
                    <a:pt x="4812" y="313585"/>
                  </a:cubicBezTo>
                  <a:close/>
                </a:path>
              </a:pathLst>
            </a:cu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grpSp>
          <p:nvGrpSpPr>
            <p:cNvPr id="158" name="Group 157">
              <a:extLst>
                <a:ext uri="{FF2B5EF4-FFF2-40B4-BE49-F238E27FC236}">
                  <a16:creationId xmlns:a16="http://schemas.microsoft.com/office/drawing/2014/main" id="{768DA7C1-A6BD-4846-8242-FCDA587E6AC4}"/>
                </a:ext>
              </a:extLst>
            </p:cNvPr>
            <p:cNvGrpSpPr/>
            <p:nvPr/>
          </p:nvGrpSpPr>
          <p:grpSpPr>
            <a:xfrm>
              <a:off x="11840846" y="2906480"/>
              <a:ext cx="354697" cy="285198"/>
              <a:chOff x="3865471" y="2590493"/>
              <a:chExt cx="2907276" cy="2337627"/>
            </a:xfrm>
            <a:solidFill>
              <a:schemeClr val="bg1"/>
            </a:solidFill>
          </p:grpSpPr>
          <p:sp>
            <p:nvSpPr>
              <p:cNvPr id="159" name="Freeform 140">
                <a:extLst>
                  <a:ext uri="{FF2B5EF4-FFF2-40B4-BE49-F238E27FC236}">
                    <a16:creationId xmlns:a16="http://schemas.microsoft.com/office/drawing/2014/main" id="{AD6850C2-44D3-4554-B83D-9A6C4DC19C8A}"/>
                  </a:ext>
                </a:extLst>
              </p:cNvPr>
              <p:cNvSpPr/>
              <p:nvPr/>
            </p:nvSpPr>
            <p:spPr>
              <a:xfrm rot="2749514">
                <a:off x="4943628" y="2311343"/>
                <a:ext cx="1549970" cy="2108269"/>
              </a:xfrm>
              <a:custGeom>
                <a:avLst/>
                <a:gdLst>
                  <a:gd name="connsiteX0" fmla="*/ 226988 w 1549970"/>
                  <a:gd name="connsiteY0" fmla="*/ 226988 h 2108269"/>
                  <a:gd name="connsiteX1" fmla="*/ 774985 w 1549970"/>
                  <a:gd name="connsiteY1" fmla="*/ 0 h 2108269"/>
                  <a:gd name="connsiteX2" fmla="*/ 1549970 w 1549970"/>
                  <a:gd name="connsiteY2" fmla="*/ 774985 h 2108269"/>
                  <a:gd name="connsiteX3" fmla="*/ 1549969 w 1549970"/>
                  <a:gd name="connsiteY3" fmla="*/ 1333284 h 2108269"/>
                  <a:gd name="connsiteX4" fmla="*/ 774984 w 1549970"/>
                  <a:gd name="connsiteY4" fmla="*/ 2108269 h 2108269"/>
                  <a:gd name="connsiteX5" fmla="*/ 774985 w 1549970"/>
                  <a:gd name="connsiteY5" fmla="*/ 2108268 h 2108269"/>
                  <a:gd name="connsiteX6" fmla="*/ 473326 w 1549970"/>
                  <a:gd name="connsiteY6" fmla="*/ 2047366 h 2108269"/>
                  <a:gd name="connsiteX7" fmla="*/ 458617 w 1549970"/>
                  <a:gd name="connsiteY7" fmla="*/ 2039382 h 2108269"/>
                  <a:gd name="connsiteX8" fmla="*/ 457872 w 1549970"/>
                  <a:gd name="connsiteY8" fmla="*/ 1997843 h 2108269"/>
                  <a:gd name="connsiteX9" fmla="*/ 516931 w 1549970"/>
                  <a:gd name="connsiteY9" fmla="*/ 1690102 h 2108269"/>
                  <a:gd name="connsiteX10" fmla="*/ 564973 w 1549970"/>
                  <a:gd name="connsiteY10" fmla="*/ 1660534 h 2108269"/>
                  <a:gd name="connsiteX11" fmla="*/ 626737 w 1549970"/>
                  <a:gd name="connsiteY11" fmla="*/ 1694059 h 2108269"/>
                  <a:gd name="connsiteX12" fmla="*/ 773890 w 1549970"/>
                  <a:gd name="connsiteY12" fmla="*/ 1723768 h 2108269"/>
                  <a:gd name="connsiteX13" fmla="*/ 1151939 w 1549970"/>
                  <a:gd name="connsiteY13" fmla="*/ 1345720 h 2108269"/>
                  <a:gd name="connsiteX14" fmla="*/ 1151938 w 1549970"/>
                  <a:gd name="connsiteY14" fmla="*/ 750267 h 2108269"/>
                  <a:gd name="connsiteX15" fmla="*/ 773891 w 1549970"/>
                  <a:gd name="connsiteY15" fmla="*/ 372219 h 2108269"/>
                  <a:gd name="connsiteX16" fmla="*/ 506570 w 1549970"/>
                  <a:gd name="connsiteY16" fmla="*/ 482947 h 2108269"/>
                  <a:gd name="connsiteX17" fmla="*/ 395842 w 1549970"/>
                  <a:gd name="connsiteY17" fmla="*/ 750267 h 2108269"/>
                  <a:gd name="connsiteX18" fmla="*/ 395843 w 1549970"/>
                  <a:gd name="connsiteY18" fmla="*/ 1149912 h 2108269"/>
                  <a:gd name="connsiteX19" fmla="*/ 254562 w 1549970"/>
                  <a:gd name="connsiteY19" fmla="*/ 1233648 h 2108269"/>
                  <a:gd name="connsiteX20" fmla="*/ 25830 w 1549970"/>
                  <a:gd name="connsiteY20" fmla="*/ 1457031 h 2108269"/>
                  <a:gd name="connsiteX21" fmla="*/ 14402 w 1549970"/>
                  <a:gd name="connsiteY21" fmla="*/ 1476142 h 2108269"/>
                  <a:gd name="connsiteX22" fmla="*/ 0 w 1549970"/>
                  <a:gd name="connsiteY22" fmla="*/ 1333283 h 2108269"/>
                  <a:gd name="connsiteX23" fmla="*/ 0 w 1549970"/>
                  <a:gd name="connsiteY23" fmla="*/ 774985 h 2108269"/>
                  <a:gd name="connsiteX24" fmla="*/ 226988 w 1549970"/>
                  <a:gd name="connsiteY24" fmla="*/ 226988 h 210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49970" h="2108269">
                    <a:moveTo>
                      <a:pt x="226988" y="226988"/>
                    </a:moveTo>
                    <a:cubicBezTo>
                      <a:pt x="367233" y="86743"/>
                      <a:pt x="560979" y="0"/>
                      <a:pt x="774985" y="0"/>
                    </a:cubicBezTo>
                    <a:cubicBezTo>
                      <a:pt x="1202997" y="0"/>
                      <a:pt x="1549970" y="346973"/>
                      <a:pt x="1549970" y="774985"/>
                    </a:cubicBezTo>
                    <a:cubicBezTo>
                      <a:pt x="1549970" y="961085"/>
                      <a:pt x="1549969" y="1147184"/>
                      <a:pt x="1549969" y="1333284"/>
                    </a:cubicBezTo>
                    <a:cubicBezTo>
                      <a:pt x="1549969" y="1761296"/>
                      <a:pt x="1202996" y="2108269"/>
                      <a:pt x="774984" y="2108269"/>
                    </a:cubicBezTo>
                    <a:lnTo>
                      <a:pt x="774985" y="2108268"/>
                    </a:lnTo>
                    <a:cubicBezTo>
                      <a:pt x="667982" y="2108268"/>
                      <a:pt x="566044" y="2086582"/>
                      <a:pt x="473326" y="2047366"/>
                    </a:cubicBezTo>
                    <a:lnTo>
                      <a:pt x="458617" y="2039382"/>
                    </a:lnTo>
                    <a:lnTo>
                      <a:pt x="457872" y="1997843"/>
                    </a:lnTo>
                    <a:cubicBezTo>
                      <a:pt x="452826" y="1869879"/>
                      <a:pt x="449986" y="1752179"/>
                      <a:pt x="516931" y="1690102"/>
                    </a:cubicBezTo>
                    <a:lnTo>
                      <a:pt x="564973" y="1660534"/>
                    </a:lnTo>
                    <a:lnTo>
                      <a:pt x="626737" y="1694059"/>
                    </a:lnTo>
                    <a:cubicBezTo>
                      <a:pt x="671966" y="1713190"/>
                      <a:pt x="721693" y="1723768"/>
                      <a:pt x="773890" y="1723768"/>
                    </a:cubicBezTo>
                    <a:cubicBezTo>
                      <a:pt x="982681" y="1723768"/>
                      <a:pt x="1151938" y="1554510"/>
                      <a:pt x="1151939" y="1345720"/>
                    </a:cubicBezTo>
                    <a:lnTo>
                      <a:pt x="1151938" y="750267"/>
                    </a:lnTo>
                    <a:cubicBezTo>
                      <a:pt x="1151938" y="541477"/>
                      <a:pt x="982680" y="372219"/>
                      <a:pt x="773891" y="372219"/>
                    </a:cubicBezTo>
                    <a:cubicBezTo>
                      <a:pt x="669495" y="372220"/>
                      <a:pt x="574984" y="414534"/>
                      <a:pt x="506570" y="482947"/>
                    </a:cubicBezTo>
                    <a:cubicBezTo>
                      <a:pt x="438157" y="551360"/>
                      <a:pt x="395842" y="645872"/>
                      <a:pt x="395842" y="750267"/>
                    </a:cubicBezTo>
                    <a:lnTo>
                      <a:pt x="395843" y="1149912"/>
                    </a:lnTo>
                    <a:lnTo>
                      <a:pt x="254562" y="1233648"/>
                    </a:lnTo>
                    <a:cubicBezTo>
                      <a:pt x="165805" y="1293353"/>
                      <a:pt x="89486" y="1362543"/>
                      <a:pt x="25830" y="1457031"/>
                    </a:cubicBezTo>
                    <a:lnTo>
                      <a:pt x="14402" y="1476142"/>
                    </a:lnTo>
                    <a:lnTo>
                      <a:pt x="0" y="1333283"/>
                    </a:lnTo>
                    <a:lnTo>
                      <a:pt x="0" y="774985"/>
                    </a:lnTo>
                    <a:cubicBezTo>
                      <a:pt x="0" y="560979"/>
                      <a:pt x="86743" y="367232"/>
                      <a:pt x="226988" y="226988"/>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sp>
            <p:nvSpPr>
              <p:cNvPr id="160" name="Freeform 141">
                <a:extLst>
                  <a:ext uri="{FF2B5EF4-FFF2-40B4-BE49-F238E27FC236}">
                    <a16:creationId xmlns:a16="http://schemas.microsoft.com/office/drawing/2014/main" id="{1E398AA5-3F78-4FFE-9DBC-2DEF323DA5AC}"/>
                  </a:ext>
                </a:extLst>
              </p:cNvPr>
              <p:cNvSpPr/>
              <p:nvPr/>
            </p:nvSpPr>
            <p:spPr>
              <a:xfrm rot="2749514">
                <a:off x="4144215" y="3098595"/>
                <a:ext cx="1550781" cy="2108269"/>
              </a:xfrm>
              <a:custGeom>
                <a:avLst/>
                <a:gdLst>
                  <a:gd name="connsiteX0" fmla="*/ 226988 w 1549970"/>
                  <a:gd name="connsiteY0" fmla="*/ 226988 h 2108269"/>
                  <a:gd name="connsiteX1" fmla="*/ 774985 w 1549970"/>
                  <a:gd name="connsiteY1" fmla="*/ 0 h 2108269"/>
                  <a:gd name="connsiteX2" fmla="*/ 1076644 w 1549970"/>
                  <a:gd name="connsiteY2" fmla="*/ 60902 h 2108269"/>
                  <a:gd name="connsiteX3" fmla="*/ 1102228 w 1549970"/>
                  <a:gd name="connsiteY3" fmla="*/ 74789 h 2108269"/>
                  <a:gd name="connsiteX4" fmla="*/ 1001183 w 1549970"/>
                  <a:gd name="connsiteY4" fmla="*/ 449921 h 2108269"/>
                  <a:gd name="connsiteX5" fmla="*/ 985260 w 1549970"/>
                  <a:gd name="connsiteY5" fmla="*/ 436784 h 2108269"/>
                  <a:gd name="connsiteX6" fmla="*/ 773891 w 1549970"/>
                  <a:gd name="connsiteY6" fmla="*/ 372219 h 2108269"/>
                  <a:gd name="connsiteX7" fmla="*/ 506570 w 1549970"/>
                  <a:gd name="connsiteY7" fmla="*/ 482947 h 2108269"/>
                  <a:gd name="connsiteX8" fmla="*/ 395842 w 1549970"/>
                  <a:gd name="connsiteY8" fmla="*/ 750267 h 2108269"/>
                  <a:gd name="connsiteX9" fmla="*/ 395843 w 1549970"/>
                  <a:gd name="connsiteY9" fmla="*/ 1345720 h 2108269"/>
                  <a:gd name="connsiteX10" fmla="*/ 773890 w 1549970"/>
                  <a:gd name="connsiteY10" fmla="*/ 1723768 h 2108269"/>
                  <a:gd name="connsiteX11" fmla="*/ 1151939 w 1549970"/>
                  <a:gd name="connsiteY11" fmla="*/ 1345720 h 2108269"/>
                  <a:gd name="connsiteX12" fmla="*/ 1151938 w 1549970"/>
                  <a:gd name="connsiteY12" fmla="*/ 949713 h 2108269"/>
                  <a:gd name="connsiteX13" fmla="*/ 1531949 w 1549970"/>
                  <a:gd name="connsiteY13" fmla="*/ 611467 h 2108269"/>
                  <a:gd name="connsiteX14" fmla="*/ 1534225 w 1549970"/>
                  <a:gd name="connsiteY14" fmla="*/ 618798 h 2108269"/>
                  <a:gd name="connsiteX15" fmla="*/ 1549970 w 1549970"/>
                  <a:gd name="connsiteY15" fmla="*/ 774985 h 2108269"/>
                  <a:gd name="connsiteX16" fmla="*/ 1549969 w 1549970"/>
                  <a:gd name="connsiteY16" fmla="*/ 1333284 h 2108269"/>
                  <a:gd name="connsiteX17" fmla="*/ 774984 w 1549970"/>
                  <a:gd name="connsiteY17" fmla="*/ 2108269 h 2108269"/>
                  <a:gd name="connsiteX18" fmla="*/ 774985 w 1549970"/>
                  <a:gd name="connsiteY18" fmla="*/ 2108268 h 2108269"/>
                  <a:gd name="connsiteX19" fmla="*/ 0 w 1549970"/>
                  <a:gd name="connsiteY19" fmla="*/ 1333283 h 2108269"/>
                  <a:gd name="connsiteX20" fmla="*/ 0 w 1549970"/>
                  <a:gd name="connsiteY20" fmla="*/ 774985 h 2108269"/>
                  <a:gd name="connsiteX21" fmla="*/ 226988 w 1549970"/>
                  <a:gd name="connsiteY21" fmla="*/ 226988 h 2108269"/>
                  <a:gd name="connsiteX0" fmla="*/ 226988 w 1549970"/>
                  <a:gd name="connsiteY0" fmla="*/ 226988 h 2108269"/>
                  <a:gd name="connsiteX1" fmla="*/ 774985 w 1549970"/>
                  <a:gd name="connsiteY1" fmla="*/ 0 h 2108269"/>
                  <a:gd name="connsiteX2" fmla="*/ 1076644 w 1549970"/>
                  <a:gd name="connsiteY2" fmla="*/ 60902 h 2108269"/>
                  <a:gd name="connsiteX3" fmla="*/ 1102228 w 1549970"/>
                  <a:gd name="connsiteY3" fmla="*/ 74789 h 2108269"/>
                  <a:gd name="connsiteX4" fmla="*/ 1001183 w 1549970"/>
                  <a:gd name="connsiteY4" fmla="*/ 449921 h 2108269"/>
                  <a:gd name="connsiteX5" fmla="*/ 985260 w 1549970"/>
                  <a:gd name="connsiteY5" fmla="*/ 436784 h 2108269"/>
                  <a:gd name="connsiteX6" fmla="*/ 773891 w 1549970"/>
                  <a:gd name="connsiteY6" fmla="*/ 372219 h 2108269"/>
                  <a:gd name="connsiteX7" fmla="*/ 506570 w 1549970"/>
                  <a:gd name="connsiteY7" fmla="*/ 482947 h 2108269"/>
                  <a:gd name="connsiteX8" fmla="*/ 395842 w 1549970"/>
                  <a:gd name="connsiteY8" fmla="*/ 750267 h 2108269"/>
                  <a:gd name="connsiteX9" fmla="*/ 395843 w 1549970"/>
                  <a:gd name="connsiteY9" fmla="*/ 1345720 h 2108269"/>
                  <a:gd name="connsiteX10" fmla="*/ 773890 w 1549970"/>
                  <a:gd name="connsiteY10" fmla="*/ 1723768 h 2108269"/>
                  <a:gd name="connsiteX11" fmla="*/ 1151939 w 1549970"/>
                  <a:gd name="connsiteY11" fmla="*/ 1345720 h 2108269"/>
                  <a:gd name="connsiteX12" fmla="*/ 1151938 w 1549970"/>
                  <a:gd name="connsiteY12" fmla="*/ 949713 h 2108269"/>
                  <a:gd name="connsiteX13" fmla="*/ 1531949 w 1549970"/>
                  <a:gd name="connsiteY13" fmla="*/ 611467 h 2108269"/>
                  <a:gd name="connsiteX14" fmla="*/ 1534225 w 1549970"/>
                  <a:gd name="connsiteY14" fmla="*/ 618798 h 2108269"/>
                  <a:gd name="connsiteX15" fmla="*/ 1549970 w 1549970"/>
                  <a:gd name="connsiteY15" fmla="*/ 774985 h 2108269"/>
                  <a:gd name="connsiteX16" fmla="*/ 1549969 w 1549970"/>
                  <a:gd name="connsiteY16" fmla="*/ 1333284 h 2108269"/>
                  <a:gd name="connsiteX17" fmla="*/ 774984 w 1549970"/>
                  <a:gd name="connsiteY17" fmla="*/ 2108269 h 2108269"/>
                  <a:gd name="connsiteX18" fmla="*/ 774985 w 1549970"/>
                  <a:gd name="connsiteY18" fmla="*/ 2108268 h 2108269"/>
                  <a:gd name="connsiteX19" fmla="*/ 0 w 1549970"/>
                  <a:gd name="connsiteY19" fmla="*/ 1333283 h 2108269"/>
                  <a:gd name="connsiteX20" fmla="*/ 0 w 1549970"/>
                  <a:gd name="connsiteY20" fmla="*/ 774985 h 2108269"/>
                  <a:gd name="connsiteX21" fmla="*/ 226988 w 1549970"/>
                  <a:gd name="connsiteY21" fmla="*/ 226988 h 2108269"/>
                  <a:gd name="connsiteX0" fmla="*/ 226988 w 1549970"/>
                  <a:gd name="connsiteY0" fmla="*/ 226988 h 2108269"/>
                  <a:gd name="connsiteX1" fmla="*/ 774985 w 1549970"/>
                  <a:gd name="connsiteY1" fmla="*/ 0 h 2108269"/>
                  <a:gd name="connsiteX2" fmla="*/ 1076644 w 1549970"/>
                  <a:gd name="connsiteY2" fmla="*/ 60902 h 2108269"/>
                  <a:gd name="connsiteX3" fmla="*/ 1102228 w 1549970"/>
                  <a:gd name="connsiteY3" fmla="*/ 74789 h 2108269"/>
                  <a:gd name="connsiteX4" fmla="*/ 1001183 w 1549970"/>
                  <a:gd name="connsiteY4" fmla="*/ 449921 h 2108269"/>
                  <a:gd name="connsiteX5" fmla="*/ 985260 w 1549970"/>
                  <a:gd name="connsiteY5" fmla="*/ 436784 h 2108269"/>
                  <a:gd name="connsiteX6" fmla="*/ 773891 w 1549970"/>
                  <a:gd name="connsiteY6" fmla="*/ 372219 h 2108269"/>
                  <a:gd name="connsiteX7" fmla="*/ 506570 w 1549970"/>
                  <a:gd name="connsiteY7" fmla="*/ 482947 h 2108269"/>
                  <a:gd name="connsiteX8" fmla="*/ 395842 w 1549970"/>
                  <a:gd name="connsiteY8" fmla="*/ 750267 h 2108269"/>
                  <a:gd name="connsiteX9" fmla="*/ 395843 w 1549970"/>
                  <a:gd name="connsiteY9" fmla="*/ 1345720 h 2108269"/>
                  <a:gd name="connsiteX10" fmla="*/ 773890 w 1549970"/>
                  <a:gd name="connsiteY10" fmla="*/ 1723768 h 2108269"/>
                  <a:gd name="connsiteX11" fmla="*/ 1151939 w 1549970"/>
                  <a:gd name="connsiteY11" fmla="*/ 1345720 h 2108269"/>
                  <a:gd name="connsiteX12" fmla="*/ 1151938 w 1549970"/>
                  <a:gd name="connsiteY12" fmla="*/ 949713 h 2108269"/>
                  <a:gd name="connsiteX13" fmla="*/ 1531949 w 1549970"/>
                  <a:gd name="connsiteY13" fmla="*/ 611467 h 2108269"/>
                  <a:gd name="connsiteX14" fmla="*/ 1534225 w 1549970"/>
                  <a:gd name="connsiteY14" fmla="*/ 618798 h 2108269"/>
                  <a:gd name="connsiteX15" fmla="*/ 1549970 w 1549970"/>
                  <a:gd name="connsiteY15" fmla="*/ 774985 h 2108269"/>
                  <a:gd name="connsiteX16" fmla="*/ 1549969 w 1549970"/>
                  <a:gd name="connsiteY16" fmla="*/ 1333284 h 2108269"/>
                  <a:gd name="connsiteX17" fmla="*/ 774984 w 1549970"/>
                  <a:gd name="connsiteY17" fmla="*/ 2108269 h 2108269"/>
                  <a:gd name="connsiteX18" fmla="*/ 774985 w 1549970"/>
                  <a:gd name="connsiteY18" fmla="*/ 2108268 h 2108269"/>
                  <a:gd name="connsiteX19" fmla="*/ 0 w 1549970"/>
                  <a:gd name="connsiteY19" fmla="*/ 1333283 h 2108269"/>
                  <a:gd name="connsiteX20" fmla="*/ 0 w 1549970"/>
                  <a:gd name="connsiteY20" fmla="*/ 774985 h 2108269"/>
                  <a:gd name="connsiteX21" fmla="*/ 226988 w 1549970"/>
                  <a:gd name="connsiteY21" fmla="*/ 226988 h 2108269"/>
                  <a:gd name="connsiteX0" fmla="*/ 226988 w 1549970"/>
                  <a:gd name="connsiteY0" fmla="*/ 226988 h 2108269"/>
                  <a:gd name="connsiteX1" fmla="*/ 774985 w 1549970"/>
                  <a:gd name="connsiteY1" fmla="*/ 0 h 2108269"/>
                  <a:gd name="connsiteX2" fmla="*/ 1076644 w 1549970"/>
                  <a:gd name="connsiteY2" fmla="*/ 60902 h 2108269"/>
                  <a:gd name="connsiteX3" fmla="*/ 1102228 w 1549970"/>
                  <a:gd name="connsiteY3" fmla="*/ 74789 h 2108269"/>
                  <a:gd name="connsiteX4" fmla="*/ 1001183 w 1549970"/>
                  <a:gd name="connsiteY4" fmla="*/ 449921 h 2108269"/>
                  <a:gd name="connsiteX5" fmla="*/ 985260 w 1549970"/>
                  <a:gd name="connsiteY5" fmla="*/ 436784 h 2108269"/>
                  <a:gd name="connsiteX6" fmla="*/ 773891 w 1549970"/>
                  <a:gd name="connsiteY6" fmla="*/ 372219 h 2108269"/>
                  <a:gd name="connsiteX7" fmla="*/ 506570 w 1549970"/>
                  <a:gd name="connsiteY7" fmla="*/ 482947 h 2108269"/>
                  <a:gd name="connsiteX8" fmla="*/ 395842 w 1549970"/>
                  <a:gd name="connsiteY8" fmla="*/ 750267 h 2108269"/>
                  <a:gd name="connsiteX9" fmla="*/ 395843 w 1549970"/>
                  <a:gd name="connsiteY9" fmla="*/ 1345720 h 2108269"/>
                  <a:gd name="connsiteX10" fmla="*/ 773890 w 1549970"/>
                  <a:gd name="connsiteY10" fmla="*/ 1723768 h 2108269"/>
                  <a:gd name="connsiteX11" fmla="*/ 1151939 w 1549970"/>
                  <a:gd name="connsiteY11" fmla="*/ 1345720 h 2108269"/>
                  <a:gd name="connsiteX12" fmla="*/ 1151938 w 1549970"/>
                  <a:gd name="connsiteY12" fmla="*/ 949713 h 2108269"/>
                  <a:gd name="connsiteX13" fmla="*/ 1531949 w 1549970"/>
                  <a:gd name="connsiteY13" fmla="*/ 611467 h 2108269"/>
                  <a:gd name="connsiteX14" fmla="*/ 1534225 w 1549970"/>
                  <a:gd name="connsiteY14" fmla="*/ 618798 h 2108269"/>
                  <a:gd name="connsiteX15" fmla="*/ 1549970 w 1549970"/>
                  <a:gd name="connsiteY15" fmla="*/ 774985 h 2108269"/>
                  <a:gd name="connsiteX16" fmla="*/ 1549969 w 1549970"/>
                  <a:gd name="connsiteY16" fmla="*/ 1333284 h 2108269"/>
                  <a:gd name="connsiteX17" fmla="*/ 774984 w 1549970"/>
                  <a:gd name="connsiteY17" fmla="*/ 2108269 h 2108269"/>
                  <a:gd name="connsiteX18" fmla="*/ 774985 w 1549970"/>
                  <a:gd name="connsiteY18" fmla="*/ 2108268 h 2108269"/>
                  <a:gd name="connsiteX19" fmla="*/ 0 w 1549970"/>
                  <a:gd name="connsiteY19" fmla="*/ 1333283 h 2108269"/>
                  <a:gd name="connsiteX20" fmla="*/ 0 w 1549970"/>
                  <a:gd name="connsiteY20" fmla="*/ 774985 h 2108269"/>
                  <a:gd name="connsiteX21" fmla="*/ 226988 w 1549970"/>
                  <a:gd name="connsiteY21" fmla="*/ 226988 h 2108269"/>
                  <a:gd name="connsiteX0" fmla="*/ 226988 w 1550781"/>
                  <a:gd name="connsiteY0" fmla="*/ 226988 h 2108269"/>
                  <a:gd name="connsiteX1" fmla="*/ 774985 w 1550781"/>
                  <a:gd name="connsiteY1" fmla="*/ 0 h 2108269"/>
                  <a:gd name="connsiteX2" fmla="*/ 1076644 w 1550781"/>
                  <a:gd name="connsiteY2" fmla="*/ 60902 h 2108269"/>
                  <a:gd name="connsiteX3" fmla="*/ 1102228 w 1550781"/>
                  <a:gd name="connsiteY3" fmla="*/ 74789 h 2108269"/>
                  <a:gd name="connsiteX4" fmla="*/ 1001183 w 1550781"/>
                  <a:gd name="connsiteY4" fmla="*/ 449921 h 2108269"/>
                  <a:gd name="connsiteX5" fmla="*/ 985260 w 1550781"/>
                  <a:gd name="connsiteY5" fmla="*/ 436784 h 2108269"/>
                  <a:gd name="connsiteX6" fmla="*/ 773891 w 1550781"/>
                  <a:gd name="connsiteY6" fmla="*/ 372219 h 2108269"/>
                  <a:gd name="connsiteX7" fmla="*/ 506570 w 1550781"/>
                  <a:gd name="connsiteY7" fmla="*/ 482947 h 2108269"/>
                  <a:gd name="connsiteX8" fmla="*/ 395842 w 1550781"/>
                  <a:gd name="connsiteY8" fmla="*/ 750267 h 2108269"/>
                  <a:gd name="connsiteX9" fmla="*/ 395843 w 1550781"/>
                  <a:gd name="connsiteY9" fmla="*/ 1345720 h 2108269"/>
                  <a:gd name="connsiteX10" fmla="*/ 773890 w 1550781"/>
                  <a:gd name="connsiteY10" fmla="*/ 1723768 h 2108269"/>
                  <a:gd name="connsiteX11" fmla="*/ 1151939 w 1550781"/>
                  <a:gd name="connsiteY11" fmla="*/ 1345720 h 2108269"/>
                  <a:gd name="connsiteX12" fmla="*/ 1151938 w 1550781"/>
                  <a:gd name="connsiteY12" fmla="*/ 949713 h 2108269"/>
                  <a:gd name="connsiteX13" fmla="*/ 1531949 w 1550781"/>
                  <a:gd name="connsiteY13" fmla="*/ 611467 h 2108269"/>
                  <a:gd name="connsiteX14" fmla="*/ 1539006 w 1550781"/>
                  <a:gd name="connsiteY14" fmla="*/ 636818 h 2108269"/>
                  <a:gd name="connsiteX15" fmla="*/ 1549970 w 1550781"/>
                  <a:gd name="connsiteY15" fmla="*/ 774985 h 2108269"/>
                  <a:gd name="connsiteX16" fmla="*/ 1549969 w 1550781"/>
                  <a:gd name="connsiteY16" fmla="*/ 1333284 h 2108269"/>
                  <a:gd name="connsiteX17" fmla="*/ 774984 w 1550781"/>
                  <a:gd name="connsiteY17" fmla="*/ 2108269 h 2108269"/>
                  <a:gd name="connsiteX18" fmla="*/ 774985 w 1550781"/>
                  <a:gd name="connsiteY18" fmla="*/ 2108268 h 2108269"/>
                  <a:gd name="connsiteX19" fmla="*/ 0 w 1550781"/>
                  <a:gd name="connsiteY19" fmla="*/ 1333283 h 2108269"/>
                  <a:gd name="connsiteX20" fmla="*/ 0 w 1550781"/>
                  <a:gd name="connsiteY20" fmla="*/ 774985 h 2108269"/>
                  <a:gd name="connsiteX21" fmla="*/ 226988 w 1550781"/>
                  <a:gd name="connsiteY21" fmla="*/ 226988 h 2108269"/>
                  <a:gd name="connsiteX0" fmla="*/ 226988 w 1550781"/>
                  <a:gd name="connsiteY0" fmla="*/ 226988 h 2108269"/>
                  <a:gd name="connsiteX1" fmla="*/ 774985 w 1550781"/>
                  <a:gd name="connsiteY1" fmla="*/ 0 h 2108269"/>
                  <a:gd name="connsiteX2" fmla="*/ 1076644 w 1550781"/>
                  <a:gd name="connsiteY2" fmla="*/ 60902 h 2108269"/>
                  <a:gd name="connsiteX3" fmla="*/ 1102228 w 1550781"/>
                  <a:gd name="connsiteY3" fmla="*/ 74789 h 2108269"/>
                  <a:gd name="connsiteX4" fmla="*/ 1001183 w 1550781"/>
                  <a:gd name="connsiteY4" fmla="*/ 449921 h 2108269"/>
                  <a:gd name="connsiteX5" fmla="*/ 985260 w 1550781"/>
                  <a:gd name="connsiteY5" fmla="*/ 436784 h 2108269"/>
                  <a:gd name="connsiteX6" fmla="*/ 773891 w 1550781"/>
                  <a:gd name="connsiteY6" fmla="*/ 372219 h 2108269"/>
                  <a:gd name="connsiteX7" fmla="*/ 506570 w 1550781"/>
                  <a:gd name="connsiteY7" fmla="*/ 482947 h 2108269"/>
                  <a:gd name="connsiteX8" fmla="*/ 395842 w 1550781"/>
                  <a:gd name="connsiteY8" fmla="*/ 750267 h 2108269"/>
                  <a:gd name="connsiteX9" fmla="*/ 395843 w 1550781"/>
                  <a:gd name="connsiteY9" fmla="*/ 1345720 h 2108269"/>
                  <a:gd name="connsiteX10" fmla="*/ 773890 w 1550781"/>
                  <a:gd name="connsiteY10" fmla="*/ 1723768 h 2108269"/>
                  <a:gd name="connsiteX11" fmla="*/ 1151939 w 1550781"/>
                  <a:gd name="connsiteY11" fmla="*/ 1345720 h 2108269"/>
                  <a:gd name="connsiteX12" fmla="*/ 1151938 w 1550781"/>
                  <a:gd name="connsiteY12" fmla="*/ 949713 h 2108269"/>
                  <a:gd name="connsiteX13" fmla="*/ 1531753 w 1550781"/>
                  <a:gd name="connsiteY13" fmla="*/ 597904 h 2108269"/>
                  <a:gd name="connsiteX14" fmla="*/ 1539006 w 1550781"/>
                  <a:gd name="connsiteY14" fmla="*/ 636818 h 2108269"/>
                  <a:gd name="connsiteX15" fmla="*/ 1549970 w 1550781"/>
                  <a:gd name="connsiteY15" fmla="*/ 774985 h 2108269"/>
                  <a:gd name="connsiteX16" fmla="*/ 1549969 w 1550781"/>
                  <a:gd name="connsiteY16" fmla="*/ 1333284 h 2108269"/>
                  <a:gd name="connsiteX17" fmla="*/ 774984 w 1550781"/>
                  <a:gd name="connsiteY17" fmla="*/ 2108269 h 2108269"/>
                  <a:gd name="connsiteX18" fmla="*/ 774985 w 1550781"/>
                  <a:gd name="connsiteY18" fmla="*/ 2108268 h 2108269"/>
                  <a:gd name="connsiteX19" fmla="*/ 0 w 1550781"/>
                  <a:gd name="connsiteY19" fmla="*/ 1333283 h 2108269"/>
                  <a:gd name="connsiteX20" fmla="*/ 0 w 1550781"/>
                  <a:gd name="connsiteY20" fmla="*/ 774985 h 2108269"/>
                  <a:gd name="connsiteX21" fmla="*/ 226988 w 1550781"/>
                  <a:gd name="connsiteY21" fmla="*/ 226988 h 2108269"/>
                  <a:gd name="connsiteX0" fmla="*/ 226988 w 1550781"/>
                  <a:gd name="connsiteY0" fmla="*/ 226988 h 2108269"/>
                  <a:gd name="connsiteX1" fmla="*/ 774985 w 1550781"/>
                  <a:gd name="connsiteY1" fmla="*/ 0 h 2108269"/>
                  <a:gd name="connsiteX2" fmla="*/ 1076644 w 1550781"/>
                  <a:gd name="connsiteY2" fmla="*/ 60902 h 2108269"/>
                  <a:gd name="connsiteX3" fmla="*/ 1102228 w 1550781"/>
                  <a:gd name="connsiteY3" fmla="*/ 74789 h 2108269"/>
                  <a:gd name="connsiteX4" fmla="*/ 1001183 w 1550781"/>
                  <a:gd name="connsiteY4" fmla="*/ 449921 h 2108269"/>
                  <a:gd name="connsiteX5" fmla="*/ 985260 w 1550781"/>
                  <a:gd name="connsiteY5" fmla="*/ 436784 h 2108269"/>
                  <a:gd name="connsiteX6" fmla="*/ 773891 w 1550781"/>
                  <a:gd name="connsiteY6" fmla="*/ 372219 h 2108269"/>
                  <a:gd name="connsiteX7" fmla="*/ 506570 w 1550781"/>
                  <a:gd name="connsiteY7" fmla="*/ 482947 h 2108269"/>
                  <a:gd name="connsiteX8" fmla="*/ 395842 w 1550781"/>
                  <a:gd name="connsiteY8" fmla="*/ 750267 h 2108269"/>
                  <a:gd name="connsiteX9" fmla="*/ 395843 w 1550781"/>
                  <a:gd name="connsiteY9" fmla="*/ 1345720 h 2108269"/>
                  <a:gd name="connsiteX10" fmla="*/ 773890 w 1550781"/>
                  <a:gd name="connsiteY10" fmla="*/ 1723768 h 2108269"/>
                  <a:gd name="connsiteX11" fmla="*/ 1151939 w 1550781"/>
                  <a:gd name="connsiteY11" fmla="*/ 1345720 h 2108269"/>
                  <a:gd name="connsiteX12" fmla="*/ 1151938 w 1550781"/>
                  <a:gd name="connsiteY12" fmla="*/ 949713 h 2108269"/>
                  <a:gd name="connsiteX13" fmla="*/ 1531753 w 1550781"/>
                  <a:gd name="connsiteY13" fmla="*/ 597904 h 2108269"/>
                  <a:gd name="connsiteX14" fmla="*/ 1539006 w 1550781"/>
                  <a:gd name="connsiteY14" fmla="*/ 636818 h 2108269"/>
                  <a:gd name="connsiteX15" fmla="*/ 1549970 w 1550781"/>
                  <a:gd name="connsiteY15" fmla="*/ 774985 h 2108269"/>
                  <a:gd name="connsiteX16" fmla="*/ 1549969 w 1550781"/>
                  <a:gd name="connsiteY16" fmla="*/ 1333284 h 2108269"/>
                  <a:gd name="connsiteX17" fmla="*/ 774984 w 1550781"/>
                  <a:gd name="connsiteY17" fmla="*/ 2108269 h 2108269"/>
                  <a:gd name="connsiteX18" fmla="*/ 774985 w 1550781"/>
                  <a:gd name="connsiteY18" fmla="*/ 2108268 h 2108269"/>
                  <a:gd name="connsiteX19" fmla="*/ 0 w 1550781"/>
                  <a:gd name="connsiteY19" fmla="*/ 1333283 h 2108269"/>
                  <a:gd name="connsiteX20" fmla="*/ 0 w 1550781"/>
                  <a:gd name="connsiteY20" fmla="*/ 774985 h 2108269"/>
                  <a:gd name="connsiteX21" fmla="*/ 226988 w 1550781"/>
                  <a:gd name="connsiteY21" fmla="*/ 226988 h 2108269"/>
                  <a:gd name="connsiteX0" fmla="*/ 226988 w 1550781"/>
                  <a:gd name="connsiteY0" fmla="*/ 226988 h 2108269"/>
                  <a:gd name="connsiteX1" fmla="*/ 774985 w 1550781"/>
                  <a:gd name="connsiteY1" fmla="*/ 0 h 2108269"/>
                  <a:gd name="connsiteX2" fmla="*/ 1076644 w 1550781"/>
                  <a:gd name="connsiteY2" fmla="*/ 60902 h 2108269"/>
                  <a:gd name="connsiteX3" fmla="*/ 1102228 w 1550781"/>
                  <a:gd name="connsiteY3" fmla="*/ 74789 h 2108269"/>
                  <a:gd name="connsiteX4" fmla="*/ 1001183 w 1550781"/>
                  <a:gd name="connsiteY4" fmla="*/ 449921 h 2108269"/>
                  <a:gd name="connsiteX5" fmla="*/ 985260 w 1550781"/>
                  <a:gd name="connsiteY5" fmla="*/ 436784 h 2108269"/>
                  <a:gd name="connsiteX6" fmla="*/ 773891 w 1550781"/>
                  <a:gd name="connsiteY6" fmla="*/ 372219 h 2108269"/>
                  <a:gd name="connsiteX7" fmla="*/ 506570 w 1550781"/>
                  <a:gd name="connsiteY7" fmla="*/ 482947 h 2108269"/>
                  <a:gd name="connsiteX8" fmla="*/ 395842 w 1550781"/>
                  <a:gd name="connsiteY8" fmla="*/ 750267 h 2108269"/>
                  <a:gd name="connsiteX9" fmla="*/ 395843 w 1550781"/>
                  <a:gd name="connsiteY9" fmla="*/ 1345720 h 2108269"/>
                  <a:gd name="connsiteX10" fmla="*/ 773890 w 1550781"/>
                  <a:gd name="connsiteY10" fmla="*/ 1723768 h 2108269"/>
                  <a:gd name="connsiteX11" fmla="*/ 1151939 w 1550781"/>
                  <a:gd name="connsiteY11" fmla="*/ 1345720 h 2108269"/>
                  <a:gd name="connsiteX12" fmla="*/ 1151938 w 1550781"/>
                  <a:gd name="connsiteY12" fmla="*/ 949713 h 2108269"/>
                  <a:gd name="connsiteX13" fmla="*/ 1531753 w 1550781"/>
                  <a:gd name="connsiteY13" fmla="*/ 597904 h 2108269"/>
                  <a:gd name="connsiteX14" fmla="*/ 1539006 w 1550781"/>
                  <a:gd name="connsiteY14" fmla="*/ 636818 h 2108269"/>
                  <a:gd name="connsiteX15" fmla="*/ 1549970 w 1550781"/>
                  <a:gd name="connsiteY15" fmla="*/ 774985 h 2108269"/>
                  <a:gd name="connsiteX16" fmla="*/ 1549969 w 1550781"/>
                  <a:gd name="connsiteY16" fmla="*/ 1333284 h 2108269"/>
                  <a:gd name="connsiteX17" fmla="*/ 774984 w 1550781"/>
                  <a:gd name="connsiteY17" fmla="*/ 2108269 h 2108269"/>
                  <a:gd name="connsiteX18" fmla="*/ 774985 w 1550781"/>
                  <a:gd name="connsiteY18" fmla="*/ 2108268 h 2108269"/>
                  <a:gd name="connsiteX19" fmla="*/ 0 w 1550781"/>
                  <a:gd name="connsiteY19" fmla="*/ 1333283 h 2108269"/>
                  <a:gd name="connsiteX20" fmla="*/ 0 w 1550781"/>
                  <a:gd name="connsiteY20" fmla="*/ 774985 h 2108269"/>
                  <a:gd name="connsiteX21" fmla="*/ 226988 w 1550781"/>
                  <a:gd name="connsiteY21" fmla="*/ 226988 h 2108269"/>
                  <a:gd name="connsiteX0" fmla="*/ 226988 w 1550781"/>
                  <a:gd name="connsiteY0" fmla="*/ 226988 h 2108269"/>
                  <a:gd name="connsiteX1" fmla="*/ 774985 w 1550781"/>
                  <a:gd name="connsiteY1" fmla="*/ 0 h 2108269"/>
                  <a:gd name="connsiteX2" fmla="*/ 1076644 w 1550781"/>
                  <a:gd name="connsiteY2" fmla="*/ 60902 h 2108269"/>
                  <a:gd name="connsiteX3" fmla="*/ 1102228 w 1550781"/>
                  <a:gd name="connsiteY3" fmla="*/ 74789 h 2108269"/>
                  <a:gd name="connsiteX4" fmla="*/ 1001183 w 1550781"/>
                  <a:gd name="connsiteY4" fmla="*/ 449921 h 2108269"/>
                  <a:gd name="connsiteX5" fmla="*/ 985260 w 1550781"/>
                  <a:gd name="connsiteY5" fmla="*/ 436784 h 2108269"/>
                  <a:gd name="connsiteX6" fmla="*/ 773891 w 1550781"/>
                  <a:gd name="connsiteY6" fmla="*/ 372219 h 2108269"/>
                  <a:gd name="connsiteX7" fmla="*/ 506570 w 1550781"/>
                  <a:gd name="connsiteY7" fmla="*/ 482947 h 2108269"/>
                  <a:gd name="connsiteX8" fmla="*/ 395842 w 1550781"/>
                  <a:gd name="connsiteY8" fmla="*/ 750267 h 2108269"/>
                  <a:gd name="connsiteX9" fmla="*/ 395843 w 1550781"/>
                  <a:gd name="connsiteY9" fmla="*/ 1345720 h 2108269"/>
                  <a:gd name="connsiteX10" fmla="*/ 773890 w 1550781"/>
                  <a:gd name="connsiteY10" fmla="*/ 1723768 h 2108269"/>
                  <a:gd name="connsiteX11" fmla="*/ 1151939 w 1550781"/>
                  <a:gd name="connsiteY11" fmla="*/ 1345720 h 2108269"/>
                  <a:gd name="connsiteX12" fmla="*/ 1151938 w 1550781"/>
                  <a:gd name="connsiteY12" fmla="*/ 949713 h 2108269"/>
                  <a:gd name="connsiteX13" fmla="*/ 1531753 w 1550781"/>
                  <a:gd name="connsiteY13" fmla="*/ 597904 h 2108269"/>
                  <a:gd name="connsiteX14" fmla="*/ 1539006 w 1550781"/>
                  <a:gd name="connsiteY14" fmla="*/ 636818 h 2108269"/>
                  <a:gd name="connsiteX15" fmla="*/ 1549970 w 1550781"/>
                  <a:gd name="connsiteY15" fmla="*/ 774985 h 2108269"/>
                  <a:gd name="connsiteX16" fmla="*/ 1549969 w 1550781"/>
                  <a:gd name="connsiteY16" fmla="*/ 1333284 h 2108269"/>
                  <a:gd name="connsiteX17" fmla="*/ 774984 w 1550781"/>
                  <a:gd name="connsiteY17" fmla="*/ 2108269 h 2108269"/>
                  <a:gd name="connsiteX18" fmla="*/ 774985 w 1550781"/>
                  <a:gd name="connsiteY18" fmla="*/ 2108268 h 2108269"/>
                  <a:gd name="connsiteX19" fmla="*/ 0 w 1550781"/>
                  <a:gd name="connsiteY19" fmla="*/ 1333283 h 2108269"/>
                  <a:gd name="connsiteX20" fmla="*/ 0 w 1550781"/>
                  <a:gd name="connsiteY20" fmla="*/ 774985 h 2108269"/>
                  <a:gd name="connsiteX21" fmla="*/ 226988 w 1550781"/>
                  <a:gd name="connsiteY21" fmla="*/ 226988 h 2108269"/>
                  <a:gd name="connsiteX0" fmla="*/ 226988 w 1550781"/>
                  <a:gd name="connsiteY0" fmla="*/ 226988 h 2108269"/>
                  <a:gd name="connsiteX1" fmla="*/ 774985 w 1550781"/>
                  <a:gd name="connsiteY1" fmla="*/ 0 h 2108269"/>
                  <a:gd name="connsiteX2" fmla="*/ 1076644 w 1550781"/>
                  <a:gd name="connsiteY2" fmla="*/ 60902 h 2108269"/>
                  <a:gd name="connsiteX3" fmla="*/ 1102228 w 1550781"/>
                  <a:gd name="connsiteY3" fmla="*/ 74789 h 2108269"/>
                  <a:gd name="connsiteX4" fmla="*/ 1001183 w 1550781"/>
                  <a:gd name="connsiteY4" fmla="*/ 449921 h 2108269"/>
                  <a:gd name="connsiteX5" fmla="*/ 985260 w 1550781"/>
                  <a:gd name="connsiteY5" fmla="*/ 436784 h 2108269"/>
                  <a:gd name="connsiteX6" fmla="*/ 773891 w 1550781"/>
                  <a:gd name="connsiteY6" fmla="*/ 372219 h 2108269"/>
                  <a:gd name="connsiteX7" fmla="*/ 506570 w 1550781"/>
                  <a:gd name="connsiteY7" fmla="*/ 482947 h 2108269"/>
                  <a:gd name="connsiteX8" fmla="*/ 395842 w 1550781"/>
                  <a:gd name="connsiteY8" fmla="*/ 750267 h 2108269"/>
                  <a:gd name="connsiteX9" fmla="*/ 395843 w 1550781"/>
                  <a:gd name="connsiteY9" fmla="*/ 1345720 h 2108269"/>
                  <a:gd name="connsiteX10" fmla="*/ 773890 w 1550781"/>
                  <a:gd name="connsiteY10" fmla="*/ 1723768 h 2108269"/>
                  <a:gd name="connsiteX11" fmla="*/ 1151939 w 1550781"/>
                  <a:gd name="connsiteY11" fmla="*/ 1345720 h 2108269"/>
                  <a:gd name="connsiteX12" fmla="*/ 1151938 w 1550781"/>
                  <a:gd name="connsiteY12" fmla="*/ 949713 h 2108269"/>
                  <a:gd name="connsiteX13" fmla="*/ 1531297 w 1550781"/>
                  <a:gd name="connsiteY13" fmla="*/ 566257 h 2108269"/>
                  <a:gd name="connsiteX14" fmla="*/ 1539006 w 1550781"/>
                  <a:gd name="connsiteY14" fmla="*/ 636818 h 2108269"/>
                  <a:gd name="connsiteX15" fmla="*/ 1549970 w 1550781"/>
                  <a:gd name="connsiteY15" fmla="*/ 774985 h 2108269"/>
                  <a:gd name="connsiteX16" fmla="*/ 1549969 w 1550781"/>
                  <a:gd name="connsiteY16" fmla="*/ 1333284 h 2108269"/>
                  <a:gd name="connsiteX17" fmla="*/ 774984 w 1550781"/>
                  <a:gd name="connsiteY17" fmla="*/ 2108269 h 2108269"/>
                  <a:gd name="connsiteX18" fmla="*/ 774985 w 1550781"/>
                  <a:gd name="connsiteY18" fmla="*/ 2108268 h 2108269"/>
                  <a:gd name="connsiteX19" fmla="*/ 0 w 1550781"/>
                  <a:gd name="connsiteY19" fmla="*/ 1333283 h 2108269"/>
                  <a:gd name="connsiteX20" fmla="*/ 0 w 1550781"/>
                  <a:gd name="connsiteY20" fmla="*/ 774985 h 2108269"/>
                  <a:gd name="connsiteX21" fmla="*/ 226988 w 1550781"/>
                  <a:gd name="connsiteY21" fmla="*/ 226988 h 2108269"/>
                  <a:gd name="connsiteX0" fmla="*/ 226988 w 1550781"/>
                  <a:gd name="connsiteY0" fmla="*/ 226988 h 2108269"/>
                  <a:gd name="connsiteX1" fmla="*/ 774985 w 1550781"/>
                  <a:gd name="connsiteY1" fmla="*/ 0 h 2108269"/>
                  <a:gd name="connsiteX2" fmla="*/ 1076644 w 1550781"/>
                  <a:gd name="connsiteY2" fmla="*/ 60902 h 2108269"/>
                  <a:gd name="connsiteX3" fmla="*/ 1102228 w 1550781"/>
                  <a:gd name="connsiteY3" fmla="*/ 74789 h 2108269"/>
                  <a:gd name="connsiteX4" fmla="*/ 1001183 w 1550781"/>
                  <a:gd name="connsiteY4" fmla="*/ 449921 h 2108269"/>
                  <a:gd name="connsiteX5" fmla="*/ 985260 w 1550781"/>
                  <a:gd name="connsiteY5" fmla="*/ 436784 h 2108269"/>
                  <a:gd name="connsiteX6" fmla="*/ 773891 w 1550781"/>
                  <a:gd name="connsiteY6" fmla="*/ 372219 h 2108269"/>
                  <a:gd name="connsiteX7" fmla="*/ 506570 w 1550781"/>
                  <a:gd name="connsiteY7" fmla="*/ 482947 h 2108269"/>
                  <a:gd name="connsiteX8" fmla="*/ 395842 w 1550781"/>
                  <a:gd name="connsiteY8" fmla="*/ 750267 h 2108269"/>
                  <a:gd name="connsiteX9" fmla="*/ 395843 w 1550781"/>
                  <a:gd name="connsiteY9" fmla="*/ 1345720 h 2108269"/>
                  <a:gd name="connsiteX10" fmla="*/ 773890 w 1550781"/>
                  <a:gd name="connsiteY10" fmla="*/ 1723768 h 2108269"/>
                  <a:gd name="connsiteX11" fmla="*/ 1151939 w 1550781"/>
                  <a:gd name="connsiteY11" fmla="*/ 1345720 h 2108269"/>
                  <a:gd name="connsiteX12" fmla="*/ 1151938 w 1550781"/>
                  <a:gd name="connsiteY12" fmla="*/ 949713 h 2108269"/>
                  <a:gd name="connsiteX13" fmla="*/ 1531297 w 1550781"/>
                  <a:gd name="connsiteY13" fmla="*/ 566257 h 2108269"/>
                  <a:gd name="connsiteX14" fmla="*/ 1539006 w 1550781"/>
                  <a:gd name="connsiteY14" fmla="*/ 636818 h 2108269"/>
                  <a:gd name="connsiteX15" fmla="*/ 1549970 w 1550781"/>
                  <a:gd name="connsiteY15" fmla="*/ 774985 h 2108269"/>
                  <a:gd name="connsiteX16" fmla="*/ 1549969 w 1550781"/>
                  <a:gd name="connsiteY16" fmla="*/ 1333284 h 2108269"/>
                  <a:gd name="connsiteX17" fmla="*/ 774984 w 1550781"/>
                  <a:gd name="connsiteY17" fmla="*/ 2108269 h 2108269"/>
                  <a:gd name="connsiteX18" fmla="*/ 774985 w 1550781"/>
                  <a:gd name="connsiteY18" fmla="*/ 2108268 h 2108269"/>
                  <a:gd name="connsiteX19" fmla="*/ 0 w 1550781"/>
                  <a:gd name="connsiteY19" fmla="*/ 1333283 h 2108269"/>
                  <a:gd name="connsiteX20" fmla="*/ 0 w 1550781"/>
                  <a:gd name="connsiteY20" fmla="*/ 774985 h 2108269"/>
                  <a:gd name="connsiteX21" fmla="*/ 226988 w 1550781"/>
                  <a:gd name="connsiteY21" fmla="*/ 226988 h 210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50781" h="2108269">
                    <a:moveTo>
                      <a:pt x="226988" y="226988"/>
                    </a:moveTo>
                    <a:cubicBezTo>
                      <a:pt x="367233" y="86743"/>
                      <a:pt x="560979" y="0"/>
                      <a:pt x="774985" y="0"/>
                    </a:cubicBezTo>
                    <a:cubicBezTo>
                      <a:pt x="881988" y="0"/>
                      <a:pt x="983926" y="21686"/>
                      <a:pt x="1076644" y="60902"/>
                    </a:cubicBezTo>
                    <a:lnTo>
                      <a:pt x="1102228" y="74789"/>
                    </a:lnTo>
                    <a:cubicBezTo>
                      <a:pt x="1100389" y="212941"/>
                      <a:pt x="1095071" y="423494"/>
                      <a:pt x="1001183" y="449921"/>
                    </a:cubicBezTo>
                    <a:lnTo>
                      <a:pt x="985260" y="436784"/>
                    </a:lnTo>
                    <a:cubicBezTo>
                      <a:pt x="924924" y="396021"/>
                      <a:pt x="852187" y="372219"/>
                      <a:pt x="773891" y="372219"/>
                    </a:cubicBezTo>
                    <a:cubicBezTo>
                      <a:pt x="669495" y="372220"/>
                      <a:pt x="574984" y="414534"/>
                      <a:pt x="506570" y="482947"/>
                    </a:cubicBezTo>
                    <a:cubicBezTo>
                      <a:pt x="438157" y="551360"/>
                      <a:pt x="395842" y="645872"/>
                      <a:pt x="395842" y="750267"/>
                    </a:cubicBezTo>
                    <a:cubicBezTo>
                      <a:pt x="395842" y="948751"/>
                      <a:pt x="395843" y="1147236"/>
                      <a:pt x="395843" y="1345720"/>
                    </a:cubicBezTo>
                    <a:cubicBezTo>
                      <a:pt x="395842" y="1554510"/>
                      <a:pt x="565101" y="1723768"/>
                      <a:pt x="773890" y="1723768"/>
                    </a:cubicBezTo>
                    <a:cubicBezTo>
                      <a:pt x="982681" y="1723768"/>
                      <a:pt x="1151938" y="1554510"/>
                      <a:pt x="1151939" y="1345720"/>
                    </a:cubicBezTo>
                    <a:cubicBezTo>
                      <a:pt x="1151939" y="1213718"/>
                      <a:pt x="1151938" y="1081715"/>
                      <a:pt x="1151938" y="949713"/>
                    </a:cubicBezTo>
                    <a:cubicBezTo>
                      <a:pt x="1312809" y="856819"/>
                      <a:pt x="1457760" y="757375"/>
                      <a:pt x="1531297" y="566257"/>
                    </a:cubicBezTo>
                    <a:lnTo>
                      <a:pt x="1539006" y="636818"/>
                    </a:lnTo>
                    <a:cubicBezTo>
                      <a:pt x="1549329" y="687268"/>
                      <a:pt x="1548143" y="658907"/>
                      <a:pt x="1549970" y="774985"/>
                    </a:cubicBezTo>
                    <a:cubicBezTo>
                      <a:pt x="1551797" y="891063"/>
                      <a:pt x="1549969" y="1147184"/>
                      <a:pt x="1549969" y="1333284"/>
                    </a:cubicBezTo>
                    <a:cubicBezTo>
                      <a:pt x="1549969" y="1761296"/>
                      <a:pt x="1202996" y="2108269"/>
                      <a:pt x="774984" y="2108269"/>
                    </a:cubicBezTo>
                    <a:lnTo>
                      <a:pt x="774985" y="2108268"/>
                    </a:lnTo>
                    <a:cubicBezTo>
                      <a:pt x="346973" y="2108268"/>
                      <a:pt x="0" y="1761295"/>
                      <a:pt x="0" y="1333283"/>
                    </a:cubicBezTo>
                    <a:lnTo>
                      <a:pt x="0" y="774985"/>
                    </a:lnTo>
                    <a:cubicBezTo>
                      <a:pt x="0" y="560979"/>
                      <a:pt x="86743" y="367232"/>
                      <a:pt x="226988" y="226988"/>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grpSp>
        <p:sp>
          <p:nvSpPr>
            <p:cNvPr id="22" name="Rectangle 21">
              <a:extLst>
                <a:ext uri="{FF2B5EF4-FFF2-40B4-BE49-F238E27FC236}">
                  <a16:creationId xmlns:a16="http://schemas.microsoft.com/office/drawing/2014/main" id="{7877ED29-6134-3D46-BEDE-7AAC5DF2C6AA}"/>
                </a:ext>
              </a:extLst>
            </p:cNvPr>
            <p:cNvSpPr/>
            <p:nvPr/>
          </p:nvSpPr>
          <p:spPr>
            <a:xfrm>
              <a:off x="8948890" y="6883998"/>
              <a:ext cx="4064862" cy="107722"/>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dirty="0">
                <a:solidFill>
                  <a:schemeClr val="tx1"/>
                </a:solidFill>
              </a:endParaRPr>
            </a:p>
          </p:txBody>
        </p:sp>
      </p:grpSp>
      <p:sp>
        <p:nvSpPr>
          <p:cNvPr id="8" name="Rectangle 7">
            <a:extLst>
              <a:ext uri="{FF2B5EF4-FFF2-40B4-BE49-F238E27FC236}">
                <a16:creationId xmlns:a16="http://schemas.microsoft.com/office/drawing/2014/main" id="{83070D8F-D7CB-1F09-BF68-D74CB1201AC4}"/>
              </a:ext>
            </a:extLst>
          </p:cNvPr>
          <p:cNvSpPr/>
          <p:nvPr>
            <p:custDataLst>
              <p:tags r:id="rId2"/>
            </p:custDataLst>
          </p:nvPr>
        </p:nvSpPr>
        <p:spPr>
          <a:xfrm>
            <a:off x="0" y="0"/>
            <a:ext cx="396000" cy="475785"/>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800" dirty="0">
                <a:solidFill>
                  <a:srgbClr val="FFFFFF"/>
                </a:solidFill>
              </a:rPr>
              <a:t>3</a:t>
            </a:r>
          </a:p>
        </p:txBody>
      </p:sp>
      <p:sp>
        <p:nvSpPr>
          <p:cNvPr id="9" name="Slide Number Placeholder 8">
            <a:extLst>
              <a:ext uri="{FF2B5EF4-FFF2-40B4-BE49-F238E27FC236}">
                <a16:creationId xmlns:a16="http://schemas.microsoft.com/office/drawing/2014/main" id="{37238410-C814-18B6-E789-938286F962CE}"/>
              </a:ext>
            </a:extLst>
          </p:cNvPr>
          <p:cNvSpPr>
            <a:spLocks noGrp="1"/>
          </p:cNvSpPr>
          <p:nvPr>
            <p:ph type="sldNum" sz="quarter" idx="18"/>
          </p:nvPr>
        </p:nvSpPr>
        <p:spPr/>
        <p:txBody>
          <a:bodyPr/>
          <a:lstStyle/>
          <a:p>
            <a:pPr defTabSz="888980"/>
            <a:fld id="{3A65056A-10E9-40C8-A093-AA138EB7B919}" type="slidenum">
              <a:rPr lang="de-DE" smtClean="0"/>
              <a:pPr defTabSz="888980"/>
              <a:t>19</a:t>
            </a:fld>
            <a:endParaRPr lang="de-DE" dirty="0"/>
          </a:p>
        </p:txBody>
      </p:sp>
    </p:spTree>
    <p:extLst>
      <p:ext uri="{BB962C8B-B14F-4D97-AF65-F5344CB8AC3E}">
        <p14:creationId xmlns:p14="http://schemas.microsoft.com/office/powerpoint/2010/main" val="3075073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3DE947D7-CCE1-AE94-126E-D4F16002BFFA}"/>
              </a:ext>
            </a:extLst>
          </p:cNvPr>
          <p:cNvGraphicFramePr>
            <a:graphicFrameLocks noChangeAspect="1"/>
          </p:cNvGraphicFramePr>
          <p:nvPr>
            <p:custDataLst>
              <p:tags r:id="rId1"/>
            </p:custDataLst>
            <p:extLst>
              <p:ext uri="{D42A27DB-BD31-4B8C-83A1-F6EECF244321}">
                <p14:modId xmlns:p14="http://schemas.microsoft.com/office/powerpoint/2010/main" val="38909337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Slide Number Placeholder 8"/>
          <p:cNvSpPr>
            <a:spLocks noGrp="1"/>
          </p:cNvSpPr>
          <p:nvPr>
            <p:ph type="sldNum" sz="quarter" idx="18"/>
          </p:nvPr>
        </p:nvSpPr>
        <p:spPr>
          <a:xfrm>
            <a:off x="11212232" y="7308000"/>
            <a:ext cx="1795744" cy="111600"/>
          </a:xfrm>
        </p:spPr>
        <p:txBody>
          <a:bodyPr vert="horz" lIns="0" tIns="0" rIns="0" bIns="0" rtlCol="0" anchor="t" anchorCtr="0"/>
          <a:lstStyle>
            <a:defPPr>
              <a:defRPr lang="de-DE"/>
            </a:defPPr>
            <a:lvl1pPr marL="0" algn="r" defTabSz="995491" rtl="0" eaLnBrk="1" latinLnBrk="0" hangingPunct="1">
              <a:lnSpc>
                <a:spcPct val="100000"/>
              </a:lnSpc>
              <a:defRPr sz="800" kern="1200">
                <a:solidFill>
                  <a:srgbClr val="6D6E6A"/>
                </a:solidFill>
                <a:latin typeface="+mn-lt"/>
                <a:ea typeface="+mn-ea"/>
                <a:cs typeface="+mn-cs"/>
              </a:defRPr>
            </a:lvl1pPr>
            <a:lvl2pPr marL="497745" algn="l" defTabSz="995491" rtl="0" eaLnBrk="1" latinLnBrk="0" hangingPunct="1">
              <a:defRPr sz="2000" kern="1200">
                <a:solidFill>
                  <a:schemeClr val="tx1"/>
                </a:solidFill>
                <a:latin typeface="+mn-lt"/>
                <a:ea typeface="+mn-ea"/>
                <a:cs typeface="+mn-cs"/>
              </a:defRPr>
            </a:lvl2pPr>
            <a:lvl3pPr marL="995491" algn="l" defTabSz="995491" rtl="0" eaLnBrk="1" latinLnBrk="0" hangingPunct="1">
              <a:defRPr sz="2000" kern="1200">
                <a:solidFill>
                  <a:schemeClr val="tx1"/>
                </a:solidFill>
                <a:latin typeface="+mn-lt"/>
                <a:ea typeface="+mn-ea"/>
                <a:cs typeface="+mn-cs"/>
              </a:defRPr>
            </a:lvl3pPr>
            <a:lvl4pPr marL="1493236" algn="l" defTabSz="995491" rtl="0" eaLnBrk="1" latinLnBrk="0" hangingPunct="1">
              <a:defRPr sz="2000" kern="1200">
                <a:solidFill>
                  <a:schemeClr val="tx1"/>
                </a:solidFill>
                <a:latin typeface="+mn-lt"/>
                <a:ea typeface="+mn-ea"/>
                <a:cs typeface="+mn-cs"/>
              </a:defRPr>
            </a:lvl4pPr>
            <a:lvl5pPr marL="1990982" algn="l" defTabSz="995491" rtl="0" eaLnBrk="1" latinLnBrk="0" hangingPunct="1">
              <a:defRPr sz="2000" kern="1200">
                <a:solidFill>
                  <a:schemeClr val="tx1"/>
                </a:solidFill>
                <a:latin typeface="+mn-lt"/>
                <a:ea typeface="+mn-ea"/>
                <a:cs typeface="+mn-cs"/>
              </a:defRPr>
            </a:lvl5pPr>
            <a:lvl6pPr marL="2488727" algn="l" defTabSz="995491" rtl="0" eaLnBrk="1" latinLnBrk="0" hangingPunct="1">
              <a:defRPr sz="2000" kern="1200">
                <a:solidFill>
                  <a:schemeClr val="tx1"/>
                </a:solidFill>
                <a:latin typeface="+mn-lt"/>
                <a:ea typeface="+mn-ea"/>
                <a:cs typeface="+mn-cs"/>
              </a:defRPr>
            </a:lvl6pPr>
            <a:lvl7pPr marL="2986473" algn="l" defTabSz="995491" rtl="0" eaLnBrk="1" latinLnBrk="0" hangingPunct="1">
              <a:defRPr sz="2000" kern="1200">
                <a:solidFill>
                  <a:schemeClr val="tx1"/>
                </a:solidFill>
                <a:latin typeface="+mn-lt"/>
                <a:ea typeface="+mn-ea"/>
                <a:cs typeface="+mn-cs"/>
              </a:defRPr>
            </a:lvl7pPr>
            <a:lvl8pPr marL="3484219" algn="l" defTabSz="995491" rtl="0" eaLnBrk="1" latinLnBrk="0" hangingPunct="1">
              <a:defRPr sz="2000" kern="1200">
                <a:solidFill>
                  <a:schemeClr val="tx1"/>
                </a:solidFill>
                <a:latin typeface="+mn-lt"/>
                <a:ea typeface="+mn-ea"/>
                <a:cs typeface="+mn-cs"/>
              </a:defRPr>
            </a:lvl8pPr>
            <a:lvl9pPr marL="3981964" algn="l" defTabSz="995491" rtl="0" eaLnBrk="1" latinLnBrk="0" hangingPunct="1">
              <a:defRPr sz="2000" kern="1200">
                <a:solidFill>
                  <a:schemeClr val="tx1"/>
                </a:solidFill>
                <a:latin typeface="+mn-lt"/>
                <a:ea typeface="+mn-ea"/>
                <a:cs typeface="+mn-cs"/>
              </a:defRPr>
            </a:lvl9pPr>
          </a:lstStyle>
          <a:p>
            <a:fld id="{3A65056A-10E9-40C8-A093-AA138EB7B919}" type="slidenum">
              <a:rPr lang="de-DE" smtClean="0"/>
              <a:pPr/>
              <a:t>20</a:t>
            </a:fld>
            <a:endParaRPr lang="de-DE" dirty="0"/>
          </a:p>
        </p:txBody>
      </p:sp>
      <p:sp>
        <p:nvSpPr>
          <p:cNvPr id="25" name="Text Placeholder 24">
            <a:extLst>
              <a:ext uri="{FF2B5EF4-FFF2-40B4-BE49-F238E27FC236}">
                <a16:creationId xmlns:a16="http://schemas.microsoft.com/office/drawing/2014/main" id="{01D49454-8819-0261-B014-3B6D89DC8A4A}"/>
              </a:ext>
            </a:extLst>
          </p:cNvPr>
          <p:cNvSpPr>
            <a:spLocks noGrp="1"/>
          </p:cNvSpPr>
          <p:nvPr>
            <p:ph type="body" sz="quarter" idx="19"/>
          </p:nvPr>
        </p:nvSpPr>
        <p:spPr/>
        <p:txBody>
          <a:bodyPr/>
          <a:lstStyle/>
          <a:p>
            <a:r>
              <a:rPr lang="en-US" sz="1200" dirty="0">
                <a:solidFill>
                  <a:schemeClr val="tx1"/>
                </a:solidFill>
              </a:rPr>
              <a:t>Price implementation</a:t>
            </a:r>
          </a:p>
        </p:txBody>
      </p:sp>
      <p:sp>
        <p:nvSpPr>
          <p:cNvPr id="6" name="Footer Placeholder 5"/>
          <p:cNvSpPr>
            <a:spLocks noGrp="1"/>
          </p:cNvSpPr>
          <p:nvPr>
            <p:ph type="ftr" sz="quarter" idx="17"/>
          </p:nvPr>
        </p:nvSpPr>
        <p:spPr>
          <a:xfrm>
            <a:off x="431800" y="7308000"/>
            <a:ext cx="9360000" cy="123111"/>
          </a:xfrm>
        </p:spPr>
        <p:txBody>
          <a:bodyPr vert="horz" wrap="square" lIns="0" tIns="0" rIns="0" bIns="0" rtlCol="0" anchor="t" anchorCtr="0">
            <a:spAutoFit/>
          </a:bodyPr>
          <a:lstStyle>
            <a:defPPr>
              <a:defRPr lang="de-DE"/>
            </a:defPPr>
            <a:lvl1pPr marL="0" algn="l" defTabSz="995491" rtl="0" eaLnBrk="1" latinLnBrk="0" hangingPunct="1">
              <a:lnSpc>
                <a:spcPct val="100000"/>
              </a:lnSpc>
              <a:defRPr sz="800" kern="1200">
                <a:solidFill>
                  <a:srgbClr val="6D6E6A"/>
                </a:solidFill>
                <a:latin typeface="+mn-lt"/>
                <a:ea typeface="+mn-ea"/>
                <a:cs typeface="+mn-cs"/>
              </a:defRPr>
            </a:lvl1pPr>
            <a:lvl2pPr marL="497745" algn="l" defTabSz="995491" rtl="0" eaLnBrk="1" latinLnBrk="0" hangingPunct="1">
              <a:defRPr sz="2000" kern="1200">
                <a:solidFill>
                  <a:schemeClr val="tx1"/>
                </a:solidFill>
                <a:latin typeface="+mn-lt"/>
                <a:ea typeface="+mn-ea"/>
                <a:cs typeface="+mn-cs"/>
              </a:defRPr>
            </a:lvl2pPr>
            <a:lvl3pPr marL="995491" algn="l" defTabSz="995491" rtl="0" eaLnBrk="1" latinLnBrk="0" hangingPunct="1">
              <a:defRPr sz="2000" kern="1200">
                <a:solidFill>
                  <a:schemeClr val="tx1"/>
                </a:solidFill>
                <a:latin typeface="+mn-lt"/>
                <a:ea typeface="+mn-ea"/>
                <a:cs typeface="+mn-cs"/>
              </a:defRPr>
            </a:lvl3pPr>
            <a:lvl4pPr marL="1493236" algn="l" defTabSz="995491" rtl="0" eaLnBrk="1" latinLnBrk="0" hangingPunct="1">
              <a:defRPr sz="2000" kern="1200">
                <a:solidFill>
                  <a:schemeClr val="tx1"/>
                </a:solidFill>
                <a:latin typeface="+mn-lt"/>
                <a:ea typeface="+mn-ea"/>
                <a:cs typeface="+mn-cs"/>
              </a:defRPr>
            </a:lvl4pPr>
            <a:lvl5pPr marL="1990982" algn="l" defTabSz="995491" rtl="0" eaLnBrk="1" latinLnBrk="0" hangingPunct="1">
              <a:defRPr sz="2000" kern="1200">
                <a:solidFill>
                  <a:schemeClr val="tx1"/>
                </a:solidFill>
                <a:latin typeface="+mn-lt"/>
                <a:ea typeface="+mn-ea"/>
                <a:cs typeface="+mn-cs"/>
              </a:defRPr>
            </a:lvl5pPr>
            <a:lvl6pPr marL="2488727" algn="l" defTabSz="995491" rtl="0" eaLnBrk="1" latinLnBrk="0" hangingPunct="1">
              <a:defRPr sz="2000" kern="1200">
                <a:solidFill>
                  <a:schemeClr val="tx1"/>
                </a:solidFill>
                <a:latin typeface="+mn-lt"/>
                <a:ea typeface="+mn-ea"/>
                <a:cs typeface="+mn-cs"/>
              </a:defRPr>
            </a:lvl6pPr>
            <a:lvl7pPr marL="2986473" algn="l" defTabSz="995491" rtl="0" eaLnBrk="1" latinLnBrk="0" hangingPunct="1">
              <a:defRPr sz="2000" kern="1200">
                <a:solidFill>
                  <a:schemeClr val="tx1"/>
                </a:solidFill>
                <a:latin typeface="+mn-lt"/>
                <a:ea typeface="+mn-ea"/>
                <a:cs typeface="+mn-cs"/>
              </a:defRPr>
            </a:lvl7pPr>
            <a:lvl8pPr marL="3484219" algn="l" defTabSz="995491" rtl="0" eaLnBrk="1" latinLnBrk="0" hangingPunct="1">
              <a:defRPr sz="2000" kern="1200">
                <a:solidFill>
                  <a:schemeClr val="tx1"/>
                </a:solidFill>
                <a:latin typeface="+mn-lt"/>
                <a:ea typeface="+mn-ea"/>
                <a:cs typeface="+mn-cs"/>
              </a:defRPr>
            </a:lvl8pPr>
            <a:lvl9pPr marL="3981964" algn="l" defTabSz="995491" rtl="0" eaLnBrk="1" latinLnBrk="0" hangingPunct="1">
              <a:defRPr sz="2000" kern="1200">
                <a:solidFill>
                  <a:schemeClr val="tx1"/>
                </a:solidFill>
                <a:latin typeface="+mn-lt"/>
                <a:ea typeface="+mn-ea"/>
                <a:cs typeface="+mn-cs"/>
              </a:defRPr>
            </a:lvl9pPr>
          </a:lstStyle>
          <a:p>
            <a:r>
              <a:rPr lang="en-US"/>
              <a:t>Simon-Kucher | Pricing Excellence | Vereniging voor Mededingingsrecht | March 5th 2024</a:t>
            </a:r>
            <a:endParaRPr lang="de-DE" dirty="0"/>
          </a:p>
        </p:txBody>
      </p:sp>
      <p:sp>
        <p:nvSpPr>
          <p:cNvPr id="5" name="Textplatzhalter 4"/>
          <p:cNvSpPr>
            <a:spLocks noGrp="1"/>
          </p:cNvSpPr>
          <p:nvPr>
            <p:ph type="body" sz="quarter" idx="14"/>
          </p:nvPr>
        </p:nvSpPr>
        <p:spPr>
          <a:xfrm>
            <a:off x="431800" y="7124564"/>
            <a:ext cx="12572375" cy="107722"/>
          </a:xfrm>
        </p:spPr>
        <p:txBody>
          <a:bodyPr/>
          <a:lstStyle/>
          <a:p>
            <a:r>
              <a:rPr lang="en-US" dirty="0">
                <a:sym typeface="SimonKucher" pitchFamily="2" charset="0"/>
              </a:rPr>
              <a:t>Source: Simon-Kucher</a:t>
            </a:r>
          </a:p>
        </p:txBody>
      </p:sp>
      <p:sp>
        <p:nvSpPr>
          <p:cNvPr id="2" name="Title 1"/>
          <p:cNvSpPr>
            <a:spLocks noGrp="1"/>
          </p:cNvSpPr>
          <p:nvPr>
            <p:ph type="title"/>
          </p:nvPr>
        </p:nvSpPr>
        <p:spPr>
          <a:xfrm>
            <a:off x="431800" y="743433"/>
            <a:ext cx="10440352" cy="320344"/>
          </a:xfrm>
        </p:spPr>
        <p:txBody>
          <a:bodyPr vert="horz"/>
          <a:lstStyle/>
          <a:p>
            <a:r>
              <a:rPr lang="en-US" dirty="0"/>
              <a:t>Behavioral pricing – price anchoring</a:t>
            </a:r>
            <a:endParaRPr lang="en-US" dirty="0">
              <a:sym typeface="SimonKucher" pitchFamily="2" charset="0"/>
            </a:endParaRPr>
          </a:p>
        </p:txBody>
      </p:sp>
      <p:graphicFrame>
        <p:nvGraphicFramePr>
          <p:cNvPr id="10" name="Tabelle 13"/>
          <p:cNvGraphicFramePr>
            <a:graphicFrameLocks noGrp="1"/>
          </p:cNvGraphicFramePr>
          <p:nvPr>
            <p:extLst>
              <p:ext uri="{D42A27DB-BD31-4B8C-83A1-F6EECF244321}">
                <p14:modId xmlns:p14="http://schemas.microsoft.com/office/powerpoint/2010/main" val="1451443890"/>
              </p:ext>
            </p:extLst>
          </p:nvPr>
        </p:nvGraphicFramePr>
        <p:xfrm>
          <a:off x="433388" y="2276109"/>
          <a:ext cx="6126160" cy="3537188"/>
        </p:xfrm>
        <a:graphic>
          <a:graphicData uri="http://schemas.openxmlformats.org/drawingml/2006/table">
            <a:tbl>
              <a:tblPr firstRow="1" bandRow="1">
                <a:tableStyleId>{2D5ABB26-0587-4C30-8999-92F81FD0307C}</a:tableStyleId>
              </a:tblPr>
              <a:tblGrid>
                <a:gridCol w="3033152">
                  <a:extLst>
                    <a:ext uri="{9D8B030D-6E8A-4147-A177-3AD203B41FA5}">
                      <a16:colId xmlns:a16="http://schemas.microsoft.com/office/drawing/2014/main" val="20000"/>
                    </a:ext>
                  </a:extLst>
                </a:gridCol>
                <a:gridCol w="1481055">
                  <a:extLst>
                    <a:ext uri="{9D8B030D-6E8A-4147-A177-3AD203B41FA5}">
                      <a16:colId xmlns:a16="http://schemas.microsoft.com/office/drawing/2014/main" val="20001"/>
                    </a:ext>
                  </a:extLst>
                </a:gridCol>
                <a:gridCol w="1611953">
                  <a:extLst>
                    <a:ext uri="{9D8B030D-6E8A-4147-A177-3AD203B41FA5}">
                      <a16:colId xmlns:a16="http://schemas.microsoft.com/office/drawing/2014/main" val="20002"/>
                    </a:ext>
                  </a:extLst>
                </a:gridCol>
              </a:tblGrid>
              <a:tr h="900845">
                <a:tc>
                  <a:txBody>
                    <a:bodyPr/>
                    <a:lstStyle/>
                    <a:p>
                      <a:pPr algn="ctr" fontAlgn="b">
                        <a:lnSpc>
                          <a:spcPct val="90000"/>
                        </a:lnSpc>
                      </a:pPr>
                      <a:r>
                        <a:rPr lang="en-US" sz="1600" b="1" u="none" strike="noStrike" noProof="0" dirty="0">
                          <a:solidFill>
                            <a:schemeClr val="tx1"/>
                          </a:solidFill>
                          <a:effectLst/>
                          <a:latin typeface="SimonKucher" panose="020B0604020202020204" charset="0"/>
                          <a:cs typeface="SimonKucher" panose="020B0604020202020204" charset="0"/>
                          <a:sym typeface="SimonKucher" pitchFamily="2" charset="0"/>
                        </a:rPr>
                        <a:t>Option</a:t>
                      </a:r>
                      <a:endParaRPr lang="en-US" sz="1600" b="1" i="0" u="none" strike="noStrike" noProof="0" dirty="0">
                        <a:solidFill>
                          <a:schemeClr val="tx1"/>
                        </a:solidFill>
                        <a:effectLst/>
                        <a:latin typeface="SimonKucher" panose="020B0604020202020204" charset="0"/>
                        <a:ea typeface="+mn-ea"/>
                        <a:cs typeface="SimonKucher" panose="020B0604020202020204" charset="0"/>
                        <a:sym typeface="SimonKucher" pitchFamily="2" charset="0"/>
                      </a:endParaRPr>
                    </a:p>
                  </a:txBody>
                  <a:tcPr marL="43129" marR="43129" marT="21565" marB="2156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fontAlgn="b"/>
                      <a:r>
                        <a:rPr lang="en-US" sz="1600" b="1" u="none" strike="noStrike" dirty="0">
                          <a:solidFill>
                            <a:schemeClr val="tx1"/>
                          </a:solidFill>
                          <a:effectLst/>
                          <a:latin typeface="SimonKucher" panose="020B0604020202020204" charset="0"/>
                          <a:cs typeface="SimonKucher" panose="020B0604020202020204" charset="0"/>
                          <a:sym typeface="SimonKucher" pitchFamily="2" charset="0"/>
                        </a:rPr>
                        <a:t>Price in </a:t>
                      </a:r>
                      <a:br>
                        <a:rPr lang="en-US" sz="1600" b="1" u="none" strike="noStrike" dirty="0">
                          <a:solidFill>
                            <a:schemeClr val="tx1"/>
                          </a:solidFill>
                          <a:effectLst/>
                          <a:latin typeface="SimonKucher" panose="020B0604020202020204" charset="0"/>
                          <a:cs typeface="SimonKucher" panose="020B0604020202020204" charset="0"/>
                          <a:sym typeface="SimonKucher" pitchFamily="2" charset="0"/>
                        </a:rPr>
                      </a:br>
                      <a:r>
                        <a:rPr lang="en-US" sz="1600" b="1" dirty="0">
                          <a:solidFill>
                            <a:schemeClr val="tx1"/>
                          </a:solidFill>
                          <a:latin typeface="SimonKucher" panose="020B0604020202020204" charset="0"/>
                          <a:cs typeface="SimonKucher" panose="020B0604020202020204" charset="0"/>
                          <a:sym typeface="SimonKucher" pitchFamily="2" charset="0"/>
                        </a:rPr>
                        <a:t>USD </a:t>
                      </a:r>
                      <a:endParaRPr lang="en-US" sz="1600" b="1" i="0" u="none" strike="noStrike" dirty="0">
                        <a:solidFill>
                          <a:schemeClr val="tx1"/>
                        </a:solidFill>
                        <a:effectLst/>
                        <a:latin typeface="SimonKucher" panose="020B0604020202020204" charset="0"/>
                        <a:ea typeface="+mn-ea"/>
                        <a:cs typeface="SimonKucher" panose="020B0604020202020204" charset="0"/>
                        <a:sym typeface="SimonKucher" pitchFamily="2" charset="0"/>
                      </a:endParaRPr>
                    </a:p>
                  </a:txBody>
                  <a:tcPr marL="43129" marR="43129" marT="21565" marB="2156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fontAlgn="b"/>
                      <a:r>
                        <a:rPr lang="en-US" sz="1600" b="1" u="none" strike="noStrike" dirty="0">
                          <a:solidFill>
                            <a:schemeClr val="tx1"/>
                          </a:solidFill>
                          <a:effectLst/>
                          <a:latin typeface="SimonKucher" panose="020B0604020202020204" charset="0"/>
                          <a:cs typeface="SimonKucher" panose="020B0604020202020204" charset="0"/>
                          <a:sym typeface="SimonKucher" pitchFamily="2" charset="0"/>
                        </a:rPr>
                        <a:t>% of people choosing option</a:t>
                      </a:r>
                      <a:endParaRPr lang="en-US" sz="1600" b="1" i="0" u="none" strike="noStrike" dirty="0">
                        <a:solidFill>
                          <a:schemeClr val="tx1"/>
                        </a:solidFill>
                        <a:effectLst/>
                        <a:latin typeface="SimonKucher" panose="020B0604020202020204" charset="0"/>
                        <a:ea typeface="+mn-ea"/>
                        <a:cs typeface="SimonKucher" panose="020B0604020202020204" charset="0"/>
                        <a:sym typeface="SimonKucher" pitchFamily="2" charset="0"/>
                      </a:endParaRPr>
                    </a:p>
                  </a:txBody>
                  <a:tcPr marL="43129" marR="43129" marT="21565" marB="2156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0"/>
                  </a:ext>
                </a:extLst>
              </a:tr>
              <a:tr h="982800">
                <a:tc>
                  <a:txBody>
                    <a:bodyPr/>
                    <a:lstStyle/>
                    <a:p>
                      <a:pPr marL="0" marR="0" indent="0" algn="ctr" defTabSz="914400" rtl="0" eaLnBrk="1" fontAlgn="b" latinLnBrk="0" hangingPunct="1">
                        <a:lnSpc>
                          <a:spcPct val="90000"/>
                        </a:lnSpc>
                        <a:spcBef>
                          <a:spcPts val="0"/>
                        </a:spcBef>
                        <a:spcAft>
                          <a:spcPts val="0"/>
                        </a:spcAft>
                        <a:buClrTx/>
                        <a:buSzTx/>
                        <a:buFontTx/>
                        <a:buNone/>
                        <a:tabLst/>
                        <a:defRPr/>
                      </a:pPr>
                      <a:r>
                        <a:rPr lang="en-US" sz="1600" b="0" baseline="0" dirty="0">
                          <a:solidFill>
                            <a:schemeClr val="tx1"/>
                          </a:solidFill>
                          <a:latin typeface="SimonKucher" panose="020B0604020202020204" charset="0"/>
                          <a:cs typeface="SimonKucher" panose="020B0604020202020204" charset="0"/>
                          <a:sym typeface="SimonKucher" pitchFamily="2" charset="0"/>
                        </a:rPr>
                        <a:t>Online</a:t>
                      </a:r>
                      <a:endParaRPr lang="en-US" sz="1600" b="0" dirty="0">
                        <a:solidFill>
                          <a:schemeClr val="tx1"/>
                        </a:solidFill>
                        <a:latin typeface="SimonKucher" panose="020B0604020202020204" charset="0"/>
                        <a:ea typeface="+mn-ea"/>
                        <a:cs typeface="SimonKucher" panose="020B0604020202020204" charset="0"/>
                        <a:sym typeface="SimonKucher" pitchFamily="2" charset="0"/>
                      </a:endParaRPr>
                    </a:p>
                  </a:txBody>
                  <a:tcPr marL="43129" marR="43129" marT="21565" marB="21565" anchor="ctr">
                    <a:lnL w="28575" cap="flat" cmpd="sng" algn="ctr">
                      <a:solidFill>
                        <a:schemeClr val="bg1"/>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dirty="0">
                          <a:solidFill>
                            <a:schemeClr val="tx1"/>
                          </a:solidFill>
                          <a:latin typeface="SimonKucher" panose="020B0604020202020204" charset="0"/>
                          <a:cs typeface="SimonKucher" panose="020B0604020202020204" charset="0"/>
                          <a:sym typeface="SimonKucher" pitchFamily="2" charset="0"/>
                        </a:rPr>
                        <a:t>$59</a:t>
                      </a:r>
                      <a:endParaRPr lang="en-US" sz="1600" b="0" dirty="0">
                        <a:solidFill>
                          <a:schemeClr val="tx1"/>
                        </a:solidFill>
                        <a:latin typeface="SimonKucher" panose="020B0604020202020204" charset="0"/>
                        <a:ea typeface="+mn-ea"/>
                        <a:cs typeface="SimonKucher" panose="020B0604020202020204" charset="0"/>
                        <a:sym typeface="SimonKucher" pitchFamily="2" charset="0"/>
                      </a:endParaRPr>
                    </a:p>
                  </a:txBody>
                  <a:tcPr marL="43129" marR="43129" marT="21565" marB="21565"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endParaRPr lang="en-US" sz="1600" b="0" i="0" u="none" strike="noStrike" dirty="0">
                        <a:solidFill>
                          <a:schemeClr val="tx1"/>
                        </a:solidFill>
                        <a:effectLst/>
                        <a:latin typeface="SimonKucher" panose="020B0604020202020204" charset="0"/>
                        <a:ea typeface="+mn-ea"/>
                        <a:cs typeface="SimonKucher" panose="020B0604020202020204" charset="0"/>
                        <a:sym typeface="SimonKucher" pitchFamily="2" charset="0"/>
                      </a:endParaRPr>
                    </a:p>
                  </a:txBody>
                  <a:tcPr marL="43129" marR="43129" marT="21565" marB="21565" anchor="ctr">
                    <a:lnL w="9525" cap="flat" cmpd="sng" algn="ctr">
                      <a:solidFill>
                        <a:schemeClr val="bg1">
                          <a:lumMod val="85000"/>
                        </a:schemeClr>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982800">
                <a:tc>
                  <a:txBody>
                    <a:bodyPr/>
                    <a:lstStyle/>
                    <a:p>
                      <a:pPr marL="0" marR="0" indent="0" algn="ctr" defTabSz="914400" rtl="0" eaLnBrk="1" fontAlgn="b" latinLnBrk="0" hangingPunct="1">
                        <a:lnSpc>
                          <a:spcPct val="90000"/>
                        </a:lnSpc>
                        <a:spcBef>
                          <a:spcPts val="0"/>
                        </a:spcBef>
                        <a:spcAft>
                          <a:spcPts val="0"/>
                        </a:spcAft>
                        <a:buClrTx/>
                        <a:buSzTx/>
                        <a:buFontTx/>
                        <a:buNone/>
                        <a:tabLst/>
                        <a:defRPr/>
                      </a:pPr>
                      <a:r>
                        <a:rPr lang="en-US" sz="1600" b="0" dirty="0">
                          <a:solidFill>
                            <a:schemeClr val="tx1"/>
                          </a:solidFill>
                          <a:latin typeface="SimonKucher" panose="020B0604020202020204" charset="0"/>
                          <a:cs typeface="SimonKucher" panose="020B0604020202020204" charset="0"/>
                          <a:sym typeface="SimonKucher" pitchFamily="2" charset="0"/>
                        </a:rPr>
                        <a:t>Print + online</a:t>
                      </a:r>
                      <a:endParaRPr lang="en-US" sz="1600" b="0" dirty="0">
                        <a:solidFill>
                          <a:schemeClr val="tx1"/>
                        </a:solidFill>
                        <a:latin typeface="SimonKucher" panose="020B0604020202020204" charset="0"/>
                        <a:ea typeface="+mn-ea"/>
                        <a:cs typeface="SimonKucher" panose="020B0604020202020204" charset="0"/>
                        <a:sym typeface="SimonKucher" pitchFamily="2" charset="0"/>
                      </a:endParaRPr>
                    </a:p>
                  </a:txBody>
                  <a:tcPr marL="43129" marR="43129" marT="21565" marB="21565" anchor="ctr">
                    <a:lnL w="28575" cap="flat" cmpd="sng" algn="ctr">
                      <a:solidFill>
                        <a:schemeClr val="bg1"/>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dirty="0">
                          <a:solidFill>
                            <a:schemeClr val="tx1"/>
                          </a:solidFill>
                          <a:latin typeface="SimonKucher" panose="020B0604020202020204" charset="0"/>
                          <a:cs typeface="SimonKucher" panose="020B0604020202020204" charset="0"/>
                          <a:sym typeface="SimonKucher" pitchFamily="2" charset="0"/>
                        </a:rPr>
                        <a:t>$125</a:t>
                      </a:r>
                      <a:endParaRPr lang="en-US" sz="1600" b="0" dirty="0">
                        <a:solidFill>
                          <a:schemeClr val="tx1"/>
                        </a:solidFill>
                        <a:latin typeface="SimonKucher" panose="020B0604020202020204" charset="0"/>
                        <a:ea typeface="+mn-ea"/>
                        <a:cs typeface="SimonKucher" panose="020B0604020202020204" charset="0"/>
                        <a:sym typeface="SimonKucher" pitchFamily="2" charset="0"/>
                      </a:endParaRPr>
                    </a:p>
                  </a:txBody>
                  <a:tcPr marL="43129" marR="43129" marT="21565" marB="21565"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fontAlgn="b"/>
                      <a:endParaRPr lang="en-US" sz="1600" b="0" i="0" u="none" strike="noStrike" dirty="0">
                        <a:solidFill>
                          <a:schemeClr val="tx1"/>
                        </a:solidFill>
                        <a:effectLst/>
                        <a:latin typeface="SimonKucher" panose="020B0604020202020204" charset="0"/>
                        <a:ea typeface="+mn-ea"/>
                        <a:cs typeface="SimonKucher" panose="020B0604020202020204" charset="0"/>
                        <a:sym typeface="SimonKucher" pitchFamily="2" charset="0"/>
                      </a:endParaRPr>
                    </a:p>
                  </a:txBody>
                  <a:tcPr marL="43129" marR="43129" marT="21565" marB="21565" anchor="ctr">
                    <a:lnL w="9525" cap="flat" cmpd="sng" algn="ctr">
                      <a:solidFill>
                        <a:schemeClr val="bg1">
                          <a:lumMod val="85000"/>
                        </a:schemeClr>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70743">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u="none" strike="noStrike" noProof="0" dirty="0">
                          <a:solidFill>
                            <a:schemeClr val="bg1"/>
                          </a:solidFill>
                          <a:effectLst/>
                          <a:latin typeface="SimonKucher" panose="020B0604020202020204" charset="0"/>
                          <a:cs typeface="SimonKucher" panose="020B0604020202020204" charset="0"/>
                          <a:sym typeface="SimonKucher" pitchFamily="2" charset="0"/>
                        </a:rPr>
                        <a:t>Average</a:t>
                      </a:r>
                      <a:r>
                        <a:rPr lang="en-US" sz="1600" b="1" u="none" strike="noStrike" baseline="0" noProof="0" dirty="0">
                          <a:solidFill>
                            <a:schemeClr val="bg1"/>
                          </a:solidFill>
                          <a:effectLst/>
                          <a:latin typeface="SimonKucher" panose="020B0604020202020204" charset="0"/>
                          <a:cs typeface="SimonKucher" panose="020B0604020202020204" charset="0"/>
                          <a:sym typeface="SimonKucher" pitchFamily="2" charset="0"/>
                        </a:rPr>
                        <a:t> revenue</a:t>
                      </a:r>
                      <a:br>
                        <a:rPr lang="en-US" sz="1600" b="1" u="none" strike="noStrike" baseline="0" noProof="0" dirty="0">
                          <a:solidFill>
                            <a:schemeClr val="bg1"/>
                          </a:solidFill>
                          <a:effectLst/>
                          <a:latin typeface="SimonKucher" panose="020B0604020202020204" charset="0"/>
                          <a:cs typeface="SimonKucher" panose="020B0604020202020204" charset="0"/>
                          <a:sym typeface="SimonKucher" pitchFamily="2" charset="0"/>
                        </a:rPr>
                      </a:br>
                      <a:r>
                        <a:rPr lang="en-US" sz="1600" b="1" u="none" strike="noStrike" baseline="0" noProof="0" dirty="0">
                          <a:solidFill>
                            <a:schemeClr val="bg1"/>
                          </a:solidFill>
                          <a:effectLst/>
                          <a:latin typeface="SimonKucher" panose="020B0604020202020204" charset="0"/>
                          <a:cs typeface="SimonKucher" panose="020B0604020202020204" charset="0"/>
                          <a:sym typeface="SimonKucher" pitchFamily="2" charset="0"/>
                        </a:rPr>
                        <a:t>per subscriber</a:t>
                      </a:r>
                      <a:endParaRPr lang="en-US" sz="1600" b="1" i="0" u="none" strike="noStrike" noProof="0" dirty="0">
                        <a:solidFill>
                          <a:schemeClr val="bg1"/>
                        </a:solidFill>
                        <a:effectLst/>
                        <a:latin typeface="SimonKucher" panose="020B0604020202020204" charset="0"/>
                        <a:ea typeface="+mn-ea"/>
                        <a:cs typeface="SimonKucher" panose="020B0604020202020204" charset="0"/>
                        <a:sym typeface="SimonKucher" pitchFamily="2" charset="0"/>
                      </a:endParaRPr>
                    </a:p>
                  </a:txBody>
                  <a:tcPr marL="43129" marR="43129" marT="21565" marB="2156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75000"/>
                      </a:schemeClr>
                    </a:solidFill>
                  </a:tcPr>
                </a:tc>
                <a:tc>
                  <a:txBody>
                    <a:bodyPr/>
                    <a:lstStyle/>
                    <a:p>
                      <a:pPr marL="0" marR="0" indent="0" algn="ctr" defTabSz="920541" rtl="0" eaLnBrk="1" fontAlgn="b" latinLnBrk="0" hangingPunct="1">
                        <a:lnSpc>
                          <a:spcPct val="100000"/>
                        </a:lnSpc>
                        <a:spcBef>
                          <a:spcPts val="0"/>
                        </a:spcBef>
                        <a:spcAft>
                          <a:spcPts val="0"/>
                        </a:spcAft>
                        <a:buClrTx/>
                        <a:buSzTx/>
                        <a:buFontTx/>
                        <a:buNone/>
                        <a:tabLst/>
                        <a:defRPr/>
                      </a:pPr>
                      <a:r>
                        <a:rPr lang="en-US" sz="2200" b="1" dirty="0">
                          <a:solidFill>
                            <a:srgbClr val="FFFFFF"/>
                          </a:solidFill>
                          <a:latin typeface="SimonKucher" panose="020B0604020202020204" charset="0"/>
                          <a:cs typeface="SimonKucher" panose="020B0604020202020204" charset="0"/>
                          <a:sym typeface="SimonKucher" pitchFamily="2" charset="0"/>
                        </a:rPr>
                        <a:t>$80.12</a:t>
                      </a:r>
                      <a:endParaRPr lang="en-US" sz="2200" b="1" i="0" u="none" strike="noStrike" dirty="0">
                        <a:solidFill>
                          <a:schemeClr val="bg1"/>
                        </a:solidFill>
                        <a:effectLst/>
                        <a:latin typeface="SimonKucher" panose="020B0604020202020204" charset="0"/>
                        <a:ea typeface="+mn-ea"/>
                        <a:cs typeface="SimonKucher" panose="020B0604020202020204" charset="0"/>
                        <a:sym typeface="SimonKucher" pitchFamily="2" charset="0"/>
                      </a:endParaRPr>
                    </a:p>
                  </a:txBody>
                  <a:tcPr marL="43129" marR="43129" marT="21565" marB="2156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75000"/>
                      </a:schemeClr>
                    </a:solidFill>
                  </a:tcPr>
                </a:tc>
                <a:tc>
                  <a:txBody>
                    <a:bodyPr/>
                    <a:lstStyle/>
                    <a:p>
                      <a:pPr algn="ctr" fontAlgn="b"/>
                      <a:endParaRPr lang="de-DE" sz="1600" b="1" i="0" u="none" strike="noStrike" dirty="0">
                        <a:solidFill>
                          <a:schemeClr val="tx1"/>
                        </a:solidFill>
                        <a:effectLst/>
                        <a:latin typeface="SimonKucher" panose="020B0604020202020204" charset="0"/>
                        <a:cs typeface="SimonKucher" panose="020B0604020202020204" charset="0"/>
                      </a:endParaRPr>
                    </a:p>
                  </a:txBody>
                  <a:tcPr marL="43129" marR="43129" marT="21565" marB="2156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10003"/>
                  </a:ext>
                </a:extLst>
              </a:tr>
            </a:tbl>
          </a:graphicData>
        </a:graphic>
      </p:graphicFrame>
      <p:graphicFrame>
        <p:nvGraphicFramePr>
          <p:cNvPr id="14" name="Tabelle 13"/>
          <p:cNvGraphicFramePr>
            <a:graphicFrameLocks noGrp="1"/>
          </p:cNvGraphicFramePr>
          <p:nvPr>
            <p:extLst>
              <p:ext uri="{D42A27DB-BD31-4B8C-83A1-F6EECF244321}">
                <p14:modId xmlns:p14="http://schemas.microsoft.com/office/powerpoint/2010/main" val="3264662757"/>
              </p:ext>
            </p:extLst>
          </p:nvPr>
        </p:nvGraphicFramePr>
        <p:xfrm>
          <a:off x="6873460" y="2276109"/>
          <a:ext cx="6126160" cy="3534140"/>
        </p:xfrm>
        <a:graphic>
          <a:graphicData uri="http://schemas.openxmlformats.org/drawingml/2006/table">
            <a:tbl>
              <a:tblPr firstRow="1" bandRow="1">
                <a:tableStyleId>{2D5ABB26-0587-4C30-8999-92F81FD0307C}</a:tableStyleId>
              </a:tblPr>
              <a:tblGrid>
                <a:gridCol w="3033152">
                  <a:extLst>
                    <a:ext uri="{9D8B030D-6E8A-4147-A177-3AD203B41FA5}">
                      <a16:colId xmlns:a16="http://schemas.microsoft.com/office/drawing/2014/main" val="20000"/>
                    </a:ext>
                  </a:extLst>
                </a:gridCol>
                <a:gridCol w="1481055">
                  <a:extLst>
                    <a:ext uri="{9D8B030D-6E8A-4147-A177-3AD203B41FA5}">
                      <a16:colId xmlns:a16="http://schemas.microsoft.com/office/drawing/2014/main" val="20001"/>
                    </a:ext>
                  </a:extLst>
                </a:gridCol>
                <a:gridCol w="1611953">
                  <a:extLst>
                    <a:ext uri="{9D8B030D-6E8A-4147-A177-3AD203B41FA5}">
                      <a16:colId xmlns:a16="http://schemas.microsoft.com/office/drawing/2014/main" val="20002"/>
                    </a:ext>
                  </a:extLst>
                </a:gridCol>
              </a:tblGrid>
              <a:tr h="900845">
                <a:tc>
                  <a:txBody>
                    <a:bodyPr/>
                    <a:lstStyle/>
                    <a:p>
                      <a:pPr algn="ctr" fontAlgn="b">
                        <a:lnSpc>
                          <a:spcPct val="90000"/>
                        </a:lnSpc>
                      </a:pPr>
                      <a:r>
                        <a:rPr lang="en-US" sz="1600" b="1" u="none" strike="noStrike" noProof="0" dirty="0">
                          <a:solidFill>
                            <a:schemeClr val="tx1"/>
                          </a:solidFill>
                          <a:effectLst/>
                          <a:latin typeface="SimonKucher" panose="020B0604020202020204" charset="0"/>
                          <a:cs typeface="SimonKucher" panose="020B0604020202020204" charset="0"/>
                          <a:sym typeface="SimonKucher" pitchFamily="2" charset="0"/>
                        </a:rPr>
                        <a:t>Option</a:t>
                      </a:r>
                      <a:endParaRPr lang="en-US" sz="1600" b="1" i="0" u="none" strike="noStrike" noProof="0" dirty="0">
                        <a:solidFill>
                          <a:schemeClr val="tx1"/>
                        </a:solidFill>
                        <a:effectLst/>
                        <a:latin typeface="SimonKucher" panose="020B0604020202020204" charset="0"/>
                        <a:ea typeface="+mn-ea"/>
                        <a:cs typeface="SimonKucher" panose="020B0604020202020204" charset="0"/>
                        <a:sym typeface="SimonKucher" pitchFamily="2" charset="0"/>
                      </a:endParaRPr>
                    </a:p>
                  </a:txBody>
                  <a:tcPr marL="43129" marR="43129" marT="21565" marB="2156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fontAlgn="b"/>
                      <a:r>
                        <a:rPr lang="en-US" sz="1600" b="1" u="none" strike="noStrike" dirty="0">
                          <a:solidFill>
                            <a:schemeClr val="tx1"/>
                          </a:solidFill>
                          <a:effectLst/>
                          <a:latin typeface="SimonKucher" panose="020B0604020202020204" charset="0"/>
                          <a:cs typeface="SimonKucher" panose="020B0604020202020204" charset="0"/>
                          <a:sym typeface="SimonKucher" pitchFamily="2" charset="0"/>
                        </a:rPr>
                        <a:t>Price in </a:t>
                      </a:r>
                      <a:br>
                        <a:rPr lang="en-US" sz="1600" b="1" u="none" strike="noStrike" dirty="0">
                          <a:solidFill>
                            <a:schemeClr val="tx1"/>
                          </a:solidFill>
                          <a:effectLst/>
                          <a:latin typeface="SimonKucher" panose="020B0604020202020204" charset="0"/>
                          <a:cs typeface="SimonKucher" panose="020B0604020202020204" charset="0"/>
                          <a:sym typeface="SimonKucher" pitchFamily="2" charset="0"/>
                        </a:rPr>
                      </a:br>
                      <a:r>
                        <a:rPr lang="en-US" sz="1600" b="1" dirty="0">
                          <a:solidFill>
                            <a:schemeClr val="tx1"/>
                          </a:solidFill>
                          <a:latin typeface="SimonKucher" panose="020B0604020202020204" charset="0"/>
                          <a:cs typeface="SimonKucher" panose="020B0604020202020204" charset="0"/>
                          <a:sym typeface="SimonKucher" pitchFamily="2" charset="0"/>
                        </a:rPr>
                        <a:t>USD </a:t>
                      </a:r>
                      <a:endParaRPr lang="en-US" sz="1600" b="1" i="0" u="none" strike="noStrike" dirty="0">
                        <a:solidFill>
                          <a:schemeClr val="tx1"/>
                        </a:solidFill>
                        <a:effectLst/>
                        <a:latin typeface="SimonKucher" panose="020B0604020202020204" charset="0"/>
                        <a:ea typeface="+mn-ea"/>
                        <a:cs typeface="SimonKucher" panose="020B0604020202020204" charset="0"/>
                        <a:sym typeface="SimonKucher" pitchFamily="2" charset="0"/>
                      </a:endParaRPr>
                    </a:p>
                  </a:txBody>
                  <a:tcPr marL="43129" marR="43129" marT="21565" marB="2156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fontAlgn="b"/>
                      <a:r>
                        <a:rPr lang="en-US" sz="1600" b="1" u="none" strike="noStrike" dirty="0">
                          <a:solidFill>
                            <a:schemeClr val="tx1"/>
                          </a:solidFill>
                          <a:effectLst/>
                          <a:latin typeface="SimonKucher" panose="020B0604020202020204" charset="0"/>
                          <a:cs typeface="SimonKucher" panose="020B0604020202020204" charset="0"/>
                          <a:sym typeface="SimonKucher" pitchFamily="2" charset="0"/>
                        </a:rPr>
                        <a:t>% of people choosing option</a:t>
                      </a:r>
                      <a:endParaRPr lang="en-US" sz="1600" b="1" i="0" u="none" strike="noStrike" dirty="0">
                        <a:solidFill>
                          <a:schemeClr val="tx1"/>
                        </a:solidFill>
                        <a:effectLst/>
                        <a:latin typeface="SimonKucher" panose="020B0604020202020204" charset="0"/>
                        <a:ea typeface="+mn-ea"/>
                        <a:cs typeface="SimonKucher" panose="020B0604020202020204" charset="0"/>
                        <a:sym typeface="SimonKucher" pitchFamily="2" charset="0"/>
                      </a:endParaRPr>
                    </a:p>
                  </a:txBody>
                  <a:tcPr marL="43129" marR="43129" marT="21565" marB="2156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0"/>
                  </a:ext>
                </a:extLst>
              </a:tr>
              <a:tr h="654184">
                <a:tc>
                  <a:txBody>
                    <a:bodyPr/>
                    <a:lstStyle/>
                    <a:p>
                      <a:pPr marL="0" marR="0" indent="0" algn="ctr" defTabSz="914400" rtl="0" eaLnBrk="1" fontAlgn="b" latinLnBrk="0" hangingPunct="1">
                        <a:lnSpc>
                          <a:spcPct val="90000"/>
                        </a:lnSpc>
                        <a:spcBef>
                          <a:spcPts val="0"/>
                        </a:spcBef>
                        <a:spcAft>
                          <a:spcPts val="0"/>
                        </a:spcAft>
                        <a:buClrTx/>
                        <a:buSzTx/>
                        <a:buFontTx/>
                        <a:buNone/>
                        <a:tabLst/>
                        <a:defRPr/>
                      </a:pPr>
                      <a:r>
                        <a:rPr lang="en-US" sz="1600" b="0" dirty="0">
                          <a:solidFill>
                            <a:schemeClr val="tx1"/>
                          </a:solidFill>
                          <a:latin typeface="SimonKucher" panose="020B0604020202020204" charset="0"/>
                          <a:cs typeface="SimonKucher" panose="020B0604020202020204" charset="0"/>
                          <a:sym typeface="SimonKucher" pitchFamily="2" charset="0"/>
                        </a:rPr>
                        <a:t>Online</a:t>
                      </a:r>
                      <a:endParaRPr lang="en-US" sz="1600" b="0" dirty="0">
                        <a:solidFill>
                          <a:schemeClr val="tx1"/>
                        </a:solidFill>
                        <a:latin typeface="SimonKucher" panose="020B0604020202020204" charset="0"/>
                        <a:ea typeface="+mn-ea"/>
                        <a:cs typeface="SimonKucher" panose="020B0604020202020204" charset="0"/>
                        <a:sym typeface="SimonKucher" pitchFamily="2" charset="0"/>
                      </a:endParaRPr>
                    </a:p>
                  </a:txBody>
                  <a:tcPr marL="43129" marR="43129" marT="21565" marB="21565" anchor="ctr">
                    <a:lnL w="28575" cap="flat" cmpd="sng" algn="ctr">
                      <a:solidFill>
                        <a:schemeClr val="bg1"/>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dirty="0">
                          <a:solidFill>
                            <a:schemeClr val="tx1"/>
                          </a:solidFill>
                          <a:latin typeface="SimonKucher" panose="020B0604020202020204" charset="0"/>
                          <a:cs typeface="SimonKucher" panose="020B0604020202020204" charset="0"/>
                          <a:sym typeface="SimonKucher" pitchFamily="2" charset="0"/>
                        </a:rPr>
                        <a:t>$59</a:t>
                      </a:r>
                      <a:endParaRPr lang="en-US" sz="1600" b="0" dirty="0">
                        <a:solidFill>
                          <a:schemeClr val="tx1"/>
                        </a:solidFill>
                        <a:latin typeface="SimonKucher" panose="020B0604020202020204" charset="0"/>
                        <a:ea typeface="+mn-ea"/>
                        <a:cs typeface="SimonKucher" panose="020B0604020202020204" charset="0"/>
                        <a:sym typeface="SimonKucher" pitchFamily="2" charset="0"/>
                      </a:endParaRPr>
                    </a:p>
                  </a:txBody>
                  <a:tcPr marL="43129" marR="43129" marT="21565" marB="21565"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endParaRPr lang="en-US" sz="1600" b="0" i="0" u="none" strike="noStrike" dirty="0">
                        <a:solidFill>
                          <a:schemeClr val="tx1"/>
                        </a:solidFill>
                        <a:effectLst/>
                        <a:latin typeface="SimonKucher" panose="020B0604020202020204" charset="0"/>
                        <a:ea typeface="+mn-ea"/>
                        <a:cs typeface="SimonKucher" panose="020B0604020202020204" charset="0"/>
                        <a:sym typeface="SimonKucher" pitchFamily="2" charset="0"/>
                      </a:endParaRPr>
                    </a:p>
                  </a:txBody>
                  <a:tcPr marL="43129" marR="43129" marT="21565" marB="21565" anchor="ctr">
                    <a:lnL w="9525" cap="flat" cmpd="sng" algn="ctr">
                      <a:solidFill>
                        <a:schemeClr val="bg1">
                          <a:lumMod val="85000"/>
                        </a:schemeClr>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54184">
                <a:tc>
                  <a:txBody>
                    <a:bodyPr/>
                    <a:lstStyle/>
                    <a:p>
                      <a:pPr marL="0" marR="0" indent="0" algn="ctr" defTabSz="914400" rtl="0" eaLnBrk="1" fontAlgn="b" latinLnBrk="0" hangingPunct="1">
                        <a:lnSpc>
                          <a:spcPct val="90000"/>
                        </a:lnSpc>
                        <a:spcBef>
                          <a:spcPts val="0"/>
                        </a:spcBef>
                        <a:spcAft>
                          <a:spcPts val="0"/>
                        </a:spcAft>
                        <a:buClrTx/>
                        <a:buSzTx/>
                        <a:buFontTx/>
                        <a:buNone/>
                        <a:tabLst/>
                        <a:defRPr/>
                      </a:pPr>
                      <a:r>
                        <a:rPr lang="en-US" sz="1600" b="0" dirty="0">
                          <a:solidFill>
                            <a:schemeClr val="tx1"/>
                          </a:solidFill>
                          <a:latin typeface="SimonKucher" panose="020B0604020202020204" charset="0"/>
                          <a:cs typeface="SimonKucher" panose="020B0604020202020204" charset="0"/>
                          <a:sym typeface="SimonKucher" pitchFamily="2" charset="0"/>
                        </a:rPr>
                        <a:t>Print</a:t>
                      </a:r>
                      <a:endParaRPr lang="en-US" sz="1600" b="0" dirty="0">
                        <a:solidFill>
                          <a:schemeClr val="tx1"/>
                        </a:solidFill>
                        <a:latin typeface="SimonKucher" panose="020B0604020202020204" charset="0"/>
                        <a:ea typeface="+mn-ea"/>
                        <a:cs typeface="SimonKucher" panose="020B0604020202020204" charset="0"/>
                        <a:sym typeface="SimonKucher" pitchFamily="2" charset="0"/>
                      </a:endParaRPr>
                    </a:p>
                  </a:txBody>
                  <a:tcPr marL="43129" marR="43129" marT="21565" marB="21565" anchor="ctr">
                    <a:lnL w="28575" cap="flat" cmpd="sng" algn="ctr">
                      <a:solidFill>
                        <a:schemeClr val="bg1"/>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dirty="0">
                          <a:solidFill>
                            <a:schemeClr val="tx1"/>
                          </a:solidFill>
                          <a:latin typeface="SimonKucher" panose="020B0604020202020204" charset="0"/>
                          <a:cs typeface="SimonKucher" panose="020B0604020202020204" charset="0"/>
                          <a:sym typeface="SimonKucher" pitchFamily="2" charset="0"/>
                        </a:rPr>
                        <a:t>$125</a:t>
                      </a:r>
                      <a:endParaRPr lang="en-US" sz="1600" b="0" dirty="0">
                        <a:solidFill>
                          <a:schemeClr val="tx1"/>
                        </a:solidFill>
                        <a:latin typeface="SimonKucher" panose="020B0604020202020204" charset="0"/>
                        <a:ea typeface="+mn-ea"/>
                        <a:cs typeface="SimonKucher" panose="020B0604020202020204" charset="0"/>
                        <a:sym typeface="SimonKucher" pitchFamily="2" charset="0"/>
                      </a:endParaRPr>
                    </a:p>
                  </a:txBody>
                  <a:tcPr marL="43129" marR="43129" marT="21565" marB="21565"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endParaRPr lang="en-US" sz="1600" b="0" i="0" u="none" strike="noStrike" dirty="0">
                        <a:solidFill>
                          <a:schemeClr val="tx1"/>
                        </a:solidFill>
                        <a:effectLst/>
                        <a:latin typeface="SimonKucher" panose="020B0604020202020204" charset="0"/>
                        <a:ea typeface="+mn-ea"/>
                        <a:cs typeface="SimonKucher" panose="020B0604020202020204" charset="0"/>
                        <a:sym typeface="SimonKucher" pitchFamily="2" charset="0"/>
                      </a:endParaRPr>
                    </a:p>
                  </a:txBody>
                  <a:tcPr marL="43129" marR="43129" marT="21565" marB="21565" anchor="ctr">
                    <a:lnL w="9525" cap="flat" cmpd="sng" algn="ctr">
                      <a:solidFill>
                        <a:schemeClr val="bg1">
                          <a:lumMod val="85000"/>
                        </a:schemeClr>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54184">
                <a:tc>
                  <a:txBody>
                    <a:bodyPr/>
                    <a:lstStyle/>
                    <a:p>
                      <a:pPr marL="0" marR="0" indent="0" algn="ctr" defTabSz="914400" rtl="0" eaLnBrk="1" fontAlgn="b" latinLnBrk="0" hangingPunct="1">
                        <a:lnSpc>
                          <a:spcPct val="90000"/>
                        </a:lnSpc>
                        <a:spcBef>
                          <a:spcPts val="0"/>
                        </a:spcBef>
                        <a:spcAft>
                          <a:spcPts val="0"/>
                        </a:spcAft>
                        <a:buClrTx/>
                        <a:buSzTx/>
                        <a:buFontTx/>
                        <a:buNone/>
                        <a:tabLst/>
                        <a:defRPr/>
                      </a:pPr>
                      <a:r>
                        <a:rPr lang="en-US" sz="1600" b="0" dirty="0">
                          <a:solidFill>
                            <a:schemeClr val="tx1"/>
                          </a:solidFill>
                          <a:latin typeface="SimonKucher" panose="020B0604020202020204" charset="0"/>
                          <a:cs typeface="SimonKucher" panose="020B0604020202020204" charset="0"/>
                          <a:sym typeface="SimonKucher" pitchFamily="2" charset="0"/>
                        </a:rPr>
                        <a:t>Print + online</a:t>
                      </a:r>
                      <a:endParaRPr lang="en-US" sz="1600" b="0" dirty="0">
                        <a:solidFill>
                          <a:schemeClr val="tx1"/>
                        </a:solidFill>
                        <a:latin typeface="SimonKucher" panose="020B0604020202020204" charset="0"/>
                        <a:ea typeface="+mn-ea"/>
                        <a:cs typeface="SimonKucher" panose="020B0604020202020204" charset="0"/>
                        <a:sym typeface="SimonKucher" pitchFamily="2" charset="0"/>
                      </a:endParaRPr>
                    </a:p>
                  </a:txBody>
                  <a:tcPr marL="43129" marR="43129" marT="21565" marB="21565" anchor="ctr">
                    <a:lnL w="28575" cap="flat" cmpd="sng" algn="ctr">
                      <a:solidFill>
                        <a:schemeClr val="bg1"/>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dirty="0">
                          <a:solidFill>
                            <a:schemeClr val="tx1"/>
                          </a:solidFill>
                          <a:latin typeface="SimonKucher" panose="020B0604020202020204" charset="0"/>
                          <a:cs typeface="SimonKucher" panose="020B0604020202020204" charset="0"/>
                          <a:sym typeface="SimonKucher" pitchFamily="2" charset="0"/>
                        </a:rPr>
                        <a:t>$125</a:t>
                      </a:r>
                      <a:endParaRPr lang="en-US" sz="1600" b="0" dirty="0">
                        <a:solidFill>
                          <a:schemeClr val="tx1"/>
                        </a:solidFill>
                        <a:latin typeface="SimonKucher" panose="020B0604020202020204" charset="0"/>
                        <a:ea typeface="+mn-ea"/>
                        <a:cs typeface="SimonKucher" panose="020B0604020202020204" charset="0"/>
                        <a:sym typeface="SimonKucher" pitchFamily="2" charset="0"/>
                      </a:endParaRPr>
                    </a:p>
                  </a:txBody>
                  <a:tcPr marL="43129" marR="43129" marT="21565" marB="21565"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fontAlgn="b"/>
                      <a:endParaRPr lang="en-US" sz="1600" b="0" i="0" u="none" strike="noStrike" dirty="0">
                        <a:solidFill>
                          <a:schemeClr val="tx1"/>
                        </a:solidFill>
                        <a:effectLst/>
                        <a:latin typeface="SimonKucher" panose="020B0604020202020204" charset="0"/>
                        <a:ea typeface="+mn-ea"/>
                        <a:cs typeface="SimonKucher" panose="020B0604020202020204" charset="0"/>
                        <a:sym typeface="SimonKucher" pitchFamily="2" charset="0"/>
                      </a:endParaRPr>
                    </a:p>
                  </a:txBody>
                  <a:tcPr marL="43129" marR="43129" marT="21565" marB="21565" anchor="ctr">
                    <a:lnL w="9525" cap="flat" cmpd="sng" algn="ctr">
                      <a:solidFill>
                        <a:schemeClr val="bg1">
                          <a:lumMod val="85000"/>
                        </a:schemeClr>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70743">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u="none" strike="noStrike" noProof="0" dirty="0">
                          <a:solidFill>
                            <a:schemeClr val="bg1"/>
                          </a:solidFill>
                          <a:effectLst/>
                          <a:latin typeface="SimonKucher" panose="020B0604020202020204" charset="0"/>
                          <a:cs typeface="SimonKucher" panose="020B0604020202020204" charset="0"/>
                          <a:sym typeface="SimonKucher" pitchFamily="2" charset="0"/>
                        </a:rPr>
                        <a:t>Average</a:t>
                      </a:r>
                      <a:r>
                        <a:rPr lang="en-US" sz="1600" b="1" u="none" strike="noStrike" baseline="0" noProof="0" dirty="0">
                          <a:solidFill>
                            <a:schemeClr val="bg1"/>
                          </a:solidFill>
                          <a:effectLst/>
                          <a:latin typeface="SimonKucher" panose="020B0604020202020204" charset="0"/>
                          <a:cs typeface="SimonKucher" panose="020B0604020202020204" charset="0"/>
                          <a:sym typeface="SimonKucher" pitchFamily="2" charset="0"/>
                        </a:rPr>
                        <a:t> revenue</a:t>
                      </a:r>
                      <a:br>
                        <a:rPr lang="en-US" sz="1600" b="1" u="none" strike="noStrike" baseline="0" noProof="0" dirty="0">
                          <a:solidFill>
                            <a:schemeClr val="bg1"/>
                          </a:solidFill>
                          <a:effectLst/>
                          <a:latin typeface="SimonKucher" panose="020B0604020202020204" charset="0"/>
                          <a:cs typeface="SimonKucher" panose="020B0604020202020204" charset="0"/>
                          <a:sym typeface="SimonKucher" pitchFamily="2" charset="0"/>
                        </a:rPr>
                      </a:br>
                      <a:r>
                        <a:rPr lang="en-US" sz="1600" b="1" u="none" strike="noStrike" baseline="0" noProof="0" dirty="0">
                          <a:solidFill>
                            <a:schemeClr val="bg1"/>
                          </a:solidFill>
                          <a:effectLst/>
                          <a:latin typeface="SimonKucher" panose="020B0604020202020204" charset="0"/>
                          <a:cs typeface="SimonKucher" panose="020B0604020202020204" charset="0"/>
                          <a:sym typeface="SimonKucher" pitchFamily="2" charset="0"/>
                        </a:rPr>
                        <a:t>per subscriber</a:t>
                      </a:r>
                      <a:endParaRPr lang="en-US" sz="1600" b="1" i="0" u="none" strike="noStrike" noProof="0" dirty="0">
                        <a:solidFill>
                          <a:schemeClr val="bg1"/>
                        </a:solidFill>
                        <a:effectLst/>
                        <a:latin typeface="SimonKucher" panose="020B0604020202020204" charset="0"/>
                        <a:ea typeface="+mn-ea"/>
                        <a:cs typeface="SimonKucher" panose="020B0604020202020204" charset="0"/>
                        <a:sym typeface="SimonKucher" pitchFamily="2" charset="0"/>
                      </a:endParaRPr>
                    </a:p>
                  </a:txBody>
                  <a:tcPr marL="43129" marR="43129" marT="21565" marB="2156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75000"/>
                      </a:schemeClr>
                    </a:solidFill>
                  </a:tcPr>
                </a:tc>
                <a:tc>
                  <a:txBody>
                    <a:bodyPr/>
                    <a:lstStyle/>
                    <a:p>
                      <a:pPr algn="ctr" fontAlgn="b"/>
                      <a:endParaRPr lang="en-US" sz="2200" b="1" i="0" u="none" strike="noStrike" dirty="0">
                        <a:solidFill>
                          <a:schemeClr val="bg1"/>
                        </a:solidFill>
                        <a:effectLst/>
                        <a:latin typeface="SimonKucher" panose="020B0604020202020204" charset="0"/>
                        <a:ea typeface="+mn-ea"/>
                        <a:cs typeface="SimonKucher" panose="020B0604020202020204" charset="0"/>
                        <a:sym typeface="SimonKucher" pitchFamily="2" charset="0"/>
                      </a:endParaRPr>
                    </a:p>
                  </a:txBody>
                  <a:tcPr marL="43129" marR="43129" marT="21565" marB="2156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75000"/>
                      </a:schemeClr>
                    </a:solidFill>
                  </a:tcPr>
                </a:tc>
                <a:tc>
                  <a:txBody>
                    <a:bodyPr/>
                    <a:lstStyle/>
                    <a:p>
                      <a:pPr algn="ctr" fontAlgn="b"/>
                      <a:endParaRPr lang="de-DE" sz="1600" b="1" i="0" u="none" strike="noStrike" dirty="0">
                        <a:solidFill>
                          <a:schemeClr val="tx1"/>
                        </a:solidFill>
                        <a:effectLst/>
                        <a:latin typeface="SimonKucher" panose="020B0604020202020204" charset="0"/>
                        <a:cs typeface="SimonKucher" panose="020B0604020202020204" charset="0"/>
                      </a:endParaRPr>
                    </a:p>
                  </a:txBody>
                  <a:tcPr marL="43129" marR="43129" marT="21565" marB="2156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10004"/>
                  </a:ext>
                </a:extLst>
              </a:tr>
            </a:tbl>
          </a:graphicData>
        </a:graphic>
      </p:graphicFrame>
      <p:sp>
        <p:nvSpPr>
          <p:cNvPr id="31" name="TextBox 30"/>
          <p:cNvSpPr txBox="1"/>
          <p:nvPr/>
        </p:nvSpPr>
        <p:spPr>
          <a:xfrm>
            <a:off x="4966442" y="1526690"/>
            <a:ext cx="1593106" cy="410741"/>
          </a:xfrm>
          <a:prstGeom prst="rect">
            <a:avLst/>
          </a:prstGeom>
          <a:noFill/>
        </p:spPr>
        <p:txBody>
          <a:bodyPr wrap="square" lIns="77712" tIns="38856" rIns="77712" bIns="38856" rtlCol="0" anchor="t" anchorCtr="0">
            <a:spAutoFit/>
          </a:bodyPr>
          <a:lstStyle/>
          <a:p>
            <a:pPr algn="r" eaLnBrk="0" fontAlgn="base" hangingPunct="0">
              <a:spcBef>
                <a:spcPct val="50000"/>
              </a:spcBef>
              <a:spcAft>
                <a:spcPts val="648"/>
              </a:spcAft>
              <a:buFont typeface="MS PGothic" panose="020B0600070205080204" pitchFamily="34" charset="-128"/>
              <a:buNone/>
            </a:pPr>
            <a:r>
              <a:rPr lang="en-US" sz="2159" b="1" dirty="0">
                <a:solidFill>
                  <a:srgbClr val="39322B"/>
                </a:solidFill>
                <a:sym typeface="SimonKucher" pitchFamily="2" charset="0"/>
              </a:rPr>
              <a:t>Option 1</a:t>
            </a:r>
          </a:p>
        </p:txBody>
      </p:sp>
      <p:sp>
        <p:nvSpPr>
          <p:cNvPr id="32" name="TextBox 31"/>
          <p:cNvSpPr txBox="1"/>
          <p:nvPr/>
        </p:nvSpPr>
        <p:spPr>
          <a:xfrm>
            <a:off x="11421028" y="1526690"/>
            <a:ext cx="1593106" cy="410741"/>
          </a:xfrm>
          <a:prstGeom prst="rect">
            <a:avLst/>
          </a:prstGeom>
          <a:noFill/>
        </p:spPr>
        <p:txBody>
          <a:bodyPr wrap="square" lIns="77712" tIns="38856" rIns="77712" bIns="38856" rtlCol="0" anchor="t" anchorCtr="0">
            <a:spAutoFit/>
          </a:bodyPr>
          <a:lstStyle/>
          <a:p>
            <a:pPr algn="r" eaLnBrk="0" fontAlgn="base" hangingPunct="0">
              <a:spcBef>
                <a:spcPct val="50000"/>
              </a:spcBef>
              <a:spcAft>
                <a:spcPts val="648"/>
              </a:spcAft>
              <a:buFont typeface="MS PGothic" panose="020B0600070205080204" pitchFamily="34" charset="-128"/>
              <a:buNone/>
            </a:pPr>
            <a:r>
              <a:rPr lang="en-US" sz="2159" b="1" dirty="0">
                <a:solidFill>
                  <a:srgbClr val="39322B"/>
                </a:solidFill>
                <a:sym typeface="SimonKucher" pitchFamily="2" charset="0"/>
              </a:rPr>
              <a:t>Option 2</a:t>
            </a:r>
          </a:p>
        </p:txBody>
      </p:sp>
      <p:sp>
        <p:nvSpPr>
          <p:cNvPr id="18" name="Oval 17"/>
          <p:cNvSpPr/>
          <p:nvPr/>
        </p:nvSpPr>
        <p:spPr>
          <a:xfrm rot="600000">
            <a:off x="11449817" y="5620032"/>
            <a:ext cx="1684800" cy="1684800"/>
          </a:xfrm>
          <a:prstGeom prst="ellipse">
            <a:avLst/>
          </a:prstGeom>
          <a:solidFill>
            <a:srgbClr val="C8004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eaLnBrk="0" fontAlgn="base" hangingPunct="0">
              <a:spcBef>
                <a:spcPct val="0"/>
              </a:spcBef>
              <a:spcAft>
                <a:spcPct val="0"/>
              </a:spcAft>
              <a:buClr>
                <a:srgbClr val="990033"/>
              </a:buClr>
              <a:buSzPct val="85000"/>
              <a:buFont typeface="MS PGothic" panose="020B0600070205080204" pitchFamily="34" charset="-128"/>
              <a:buNone/>
            </a:pPr>
            <a:r>
              <a:rPr lang="en-US" sz="1800" b="1" dirty="0">
                <a:solidFill>
                  <a:srgbClr val="FFFFFF"/>
                </a:solidFill>
                <a:sym typeface="SimonKucher" pitchFamily="2" charset="0"/>
              </a:rPr>
              <a:t>Revenue </a:t>
            </a:r>
            <a:br>
              <a:rPr lang="en-US" sz="1800" b="1" dirty="0">
                <a:solidFill>
                  <a:srgbClr val="FFFFFF"/>
                </a:solidFill>
                <a:sym typeface="SimonKucher" pitchFamily="2" charset="0"/>
              </a:rPr>
            </a:br>
            <a:r>
              <a:rPr lang="en-US" sz="1800" b="1" dirty="0">
                <a:solidFill>
                  <a:srgbClr val="FFFFFF"/>
                </a:solidFill>
                <a:sym typeface="SimonKucher" pitchFamily="2" charset="0"/>
              </a:rPr>
              <a:t>per </a:t>
            </a:r>
            <a:br>
              <a:rPr lang="en-US" sz="1800" b="1" dirty="0">
                <a:solidFill>
                  <a:srgbClr val="FFFFFF"/>
                </a:solidFill>
                <a:sym typeface="SimonKucher" pitchFamily="2" charset="0"/>
              </a:rPr>
            </a:br>
            <a:r>
              <a:rPr lang="en-US" sz="1800" b="1" dirty="0">
                <a:solidFill>
                  <a:srgbClr val="FFFFFF"/>
                </a:solidFill>
                <a:sym typeface="SimonKucher" pitchFamily="2" charset="0"/>
              </a:rPr>
              <a:t>subscriber: </a:t>
            </a:r>
            <a:br>
              <a:rPr lang="en-US" sz="1800" b="1" dirty="0">
                <a:solidFill>
                  <a:srgbClr val="FFFFFF"/>
                </a:solidFill>
                <a:sym typeface="SimonKucher" pitchFamily="2" charset="0"/>
              </a:rPr>
            </a:br>
            <a:r>
              <a:rPr lang="en-US" sz="1800" b="1" dirty="0">
                <a:solidFill>
                  <a:srgbClr val="FFFFFF"/>
                </a:solidFill>
                <a:sym typeface="SimonKucher" pitchFamily="2" charset="0"/>
              </a:rPr>
              <a:t>+43%</a:t>
            </a:r>
          </a:p>
        </p:txBody>
      </p:sp>
      <p:pic>
        <p:nvPicPr>
          <p:cNvPr id="26" name="Picture 2" descr="http://www.calnewsroom.com/wp-content/uploads/2014/09/The-Ecoomist.gif"/>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433388" y="1512000"/>
            <a:ext cx="1390310" cy="69515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http://www.calnewsroom.com/wp-content/uploads/2014/09/The-Ecoomist.gif"/>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873460" y="1512000"/>
            <a:ext cx="1390310" cy="69515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9931400" y="5286493"/>
            <a:ext cx="1453566" cy="400110"/>
          </a:xfrm>
          <a:prstGeom prst="rect">
            <a:avLst/>
          </a:prstGeom>
        </p:spPr>
        <p:txBody>
          <a:bodyPr wrap="square">
            <a:spAutoFit/>
          </a:bodyPr>
          <a:lstStyle/>
          <a:p>
            <a:pPr algn="ctr" fontAlgn="b"/>
            <a:r>
              <a:rPr lang="en-US" b="1" dirty="0">
                <a:solidFill>
                  <a:srgbClr val="FFFFFF"/>
                </a:solidFill>
                <a:sym typeface="SimonKucher" pitchFamily="2" charset="0"/>
              </a:rPr>
              <a:t>$114.44</a:t>
            </a:r>
          </a:p>
        </p:txBody>
      </p:sp>
      <p:sp>
        <p:nvSpPr>
          <p:cNvPr id="8" name="Rectangle 7"/>
          <p:cNvSpPr>
            <a:spLocks/>
          </p:cNvSpPr>
          <p:nvPr/>
        </p:nvSpPr>
        <p:spPr>
          <a:xfrm>
            <a:off x="4966442" y="3497637"/>
            <a:ext cx="1643819" cy="338554"/>
          </a:xfrm>
          <a:prstGeom prst="rect">
            <a:avLst/>
          </a:prstGeom>
        </p:spPr>
        <p:txBody>
          <a:bodyPr wrap="square">
            <a:spAutoFit/>
          </a:bodyPr>
          <a:lstStyle/>
          <a:p>
            <a:pPr algn="ctr" fontAlgn="b"/>
            <a:r>
              <a:rPr lang="en-US" sz="1600" dirty="0">
                <a:solidFill>
                  <a:srgbClr val="39322B"/>
                </a:solidFill>
                <a:sym typeface="SimonKucher" pitchFamily="2" charset="0"/>
              </a:rPr>
              <a:t>68%</a:t>
            </a:r>
          </a:p>
        </p:txBody>
      </p:sp>
      <p:sp>
        <p:nvSpPr>
          <p:cNvPr id="16" name="Rectangle 15"/>
          <p:cNvSpPr>
            <a:spLocks/>
          </p:cNvSpPr>
          <p:nvPr/>
        </p:nvSpPr>
        <p:spPr>
          <a:xfrm>
            <a:off x="5484422" y="4481905"/>
            <a:ext cx="607859" cy="338554"/>
          </a:xfrm>
          <a:prstGeom prst="rect">
            <a:avLst/>
          </a:prstGeom>
        </p:spPr>
        <p:txBody>
          <a:bodyPr wrap="none">
            <a:spAutoFit/>
          </a:bodyPr>
          <a:lstStyle/>
          <a:p>
            <a:pPr algn="ctr" fontAlgn="b"/>
            <a:r>
              <a:rPr lang="en-US" sz="1600" dirty="0">
                <a:solidFill>
                  <a:srgbClr val="39322B"/>
                </a:solidFill>
                <a:sym typeface="SimonKucher" pitchFamily="2" charset="0"/>
              </a:rPr>
              <a:t>32%</a:t>
            </a:r>
          </a:p>
        </p:txBody>
      </p:sp>
      <p:sp>
        <p:nvSpPr>
          <p:cNvPr id="17" name="Rectangle 16"/>
          <p:cNvSpPr>
            <a:spLocks/>
          </p:cNvSpPr>
          <p:nvPr/>
        </p:nvSpPr>
        <p:spPr>
          <a:xfrm>
            <a:off x="11421028" y="3337008"/>
            <a:ext cx="1640545" cy="338554"/>
          </a:xfrm>
          <a:prstGeom prst="rect">
            <a:avLst/>
          </a:prstGeom>
        </p:spPr>
        <p:txBody>
          <a:bodyPr wrap="square">
            <a:spAutoFit/>
          </a:bodyPr>
          <a:lstStyle/>
          <a:p>
            <a:pPr algn="ctr" fontAlgn="b"/>
            <a:r>
              <a:rPr lang="en-US" sz="1600" dirty="0">
                <a:solidFill>
                  <a:srgbClr val="39322B"/>
                </a:solidFill>
                <a:sym typeface="SimonKucher" pitchFamily="2" charset="0"/>
              </a:rPr>
              <a:t>16%</a:t>
            </a:r>
          </a:p>
        </p:txBody>
      </p:sp>
      <p:sp>
        <p:nvSpPr>
          <p:cNvPr id="19" name="Rectangle 18"/>
          <p:cNvSpPr>
            <a:spLocks/>
          </p:cNvSpPr>
          <p:nvPr/>
        </p:nvSpPr>
        <p:spPr>
          <a:xfrm>
            <a:off x="11421028" y="3985542"/>
            <a:ext cx="1640545" cy="338554"/>
          </a:xfrm>
          <a:prstGeom prst="rect">
            <a:avLst/>
          </a:prstGeom>
        </p:spPr>
        <p:txBody>
          <a:bodyPr wrap="square">
            <a:spAutoFit/>
          </a:bodyPr>
          <a:lstStyle/>
          <a:p>
            <a:pPr algn="ctr" fontAlgn="b"/>
            <a:r>
              <a:rPr lang="en-US" sz="1600" dirty="0">
                <a:solidFill>
                  <a:srgbClr val="39322B"/>
                </a:solidFill>
                <a:sym typeface="SimonKucher" pitchFamily="2" charset="0"/>
              </a:rPr>
              <a:t>0%</a:t>
            </a:r>
          </a:p>
        </p:txBody>
      </p:sp>
      <p:sp>
        <p:nvSpPr>
          <p:cNvPr id="20" name="Rectangle 19"/>
          <p:cNvSpPr>
            <a:spLocks/>
          </p:cNvSpPr>
          <p:nvPr/>
        </p:nvSpPr>
        <p:spPr>
          <a:xfrm>
            <a:off x="11421028" y="4651319"/>
            <a:ext cx="1640545" cy="338554"/>
          </a:xfrm>
          <a:prstGeom prst="rect">
            <a:avLst/>
          </a:prstGeom>
        </p:spPr>
        <p:txBody>
          <a:bodyPr wrap="square">
            <a:spAutoFit/>
          </a:bodyPr>
          <a:lstStyle/>
          <a:p>
            <a:pPr algn="ctr" fontAlgn="b"/>
            <a:r>
              <a:rPr lang="en-US" sz="1600" dirty="0">
                <a:solidFill>
                  <a:srgbClr val="39322B"/>
                </a:solidFill>
                <a:sym typeface="SimonKucher" pitchFamily="2" charset="0"/>
              </a:rPr>
              <a:t>84%</a:t>
            </a:r>
          </a:p>
        </p:txBody>
      </p:sp>
      <p:sp>
        <p:nvSpPr>
          <p:cNvPr id="3" name="Rectangle 2">
            <a:extLst>
              <a:ext uri="{FF2B5EF4-FFF2-40B4-BE49-F238E27FC236}">
                <a16:creationId xmlns:a16="http://schemas.microsoft.com/office/drawing/2014/main" id="{AD0373FE-A1DF-2FC4-EC06-315F1B1B134A}"/>
              </a:ext>
            </a:extLst>
          </p:cNvPr>
          <p:cNvSpPr/>
          <p:nvPr>
            <p:custDataLst>
              <p:tags r:id="rId2"/>
            </p:custDataLst>
          </p:nvPr>
        </p:nvSpPr>
        <p:spPr>
          <a:xfrm>
            <a:off x="0" y="0"/>
            <a:ext cx="396000" cy="475785"/>
          </a:xfrm>
          <a:prstGeom prst="rect">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800" dirty="0">
                <a:solidFill>
                  <a:srgbClr val="FFFFFF"/>
                </a:solidFill>
              </a:rPr>
              <a:t>3</a:t>
            </a:r>
          </a:p>
        </p:txBody>
      </p:sp>
    </p:spTree>
    <p:extLst>
      <p:ext uri="{BB962C8B-B14F-4D97-AF65-F5344CB8AC3E}">
        <p14:creationId xmlns:p14="http://schemas.microsoft.com/office/powerpoint/2010/main" val="3658412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8" grpId="0" animBg="1"/>
      <p:bldP spid="7" grpId="0"/>
      <p:bldP spid="8" grpId="0"/>
      <p:bldP spid="16" grpId="0"/>
      <p:bldP spid="17"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1C1BB6DB-123A-79E7-E56D-19A919AF776E}"/>
              </a:ext>
            </a:extLst>
          </p:cNvPr>
          <p:cNvGraphicFramePr>
            <a:graphicFrameLocks noChangeAspect="1"/>
          </p:cNvGraphicFramePr>
          <p:nvPr>
            <p:custDataLst>
              <p:tags r:id="rId1"/>
            </p:custDataLst>
            <p:extLst>
              <p:ext uri="{D42A27DB-BD31-4B8C-83A1-F6EECF244321}">
                <p14:modId xmlns:p14="http://schemas.microsoft.com/office/powerpoint/2010/main" val="7075381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4" imgH="246" progId="TCLayout.ActiveDocument.1">
                  <p:embed/>
                </p:oleObj>
              </mc:Choice>
              <mc:Fallback>
                <p:oleObj name="think-cell Slide" r:id="rId3" imgW="244" imgH="24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25" name="Group 24">
            <a:extLst>
              <a:ext uri="{FF2B5EF4-FFF2-40B4-BE49-F238E27FC236}">
                <a16:creationId xmlns:a16="http://schemas.microsoft.com/office/drawing/2014/main" id="{6F0CE2EC-FF59-5BED-0BED-945732C52600}"/>
              </a:ext>
            </a:extLst>
          </p:cNvPr>
          <p:cNvGrpSpPr/>
          <p:nvPr/>
        </p:nvGrpSpPr>
        <p:grpSpPr>
          <a:xfrm rot="10800000" flipH="1" flipV="1">
            <a:off x="85747" y="3118767"/>
            <a:ext cx="6927786" cy="3850406"/>
            <a:chOff x="-2" y="3711100"/>
            <a:chExt cx="6927786" cy="3850406"/>
          </a:xfrm>
        </p:grpSpPr>
        <p:sp>
          <p:nvSpPr>
            <p:cNvPr id="26" name="Diamond 25">
              <a:extLst>
                <a:ext uri="{FF2B5EF4-FFF2-40B4-BE49-F238E27FC236}">
                  <a16:creationId xmlns:a16="http://schemas.microsoft.com/office/drawing/2014/main" id="{670815A6-652E-7C3C-5C18-5B617419CD63}"/>
                </a:ext>
                <a:ext uri="{C183D7F6-B498-43B3-948B-1728B52AA6E4}">
                  <adec:decorative xmlns:adec="http://schemas.microsoft.com/office/drawing/2017/decorative" val="1"/>
                </a:ext>
              </a:extLst>
            </p:cNvPr>
            <p:cNvSpPr/>
            <p:nvPr userDrawn="1"/>
          </p:nvSpPr>
          <p:spPr>
            <a:xfrm>
              <a:off x="-2" y="3711100"/>
              <a:ext cx="2300115" cy="2300115"/>
            </a:xfrm>
            <a:prstGeom prst="diamond">
              <a:avLst/>
            </a:pr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sp>
          <p:nvSpPr>
            <p:cNvPr id="27" name="Freeform: Shape 26">
              <a:extLst>
                <a:ext uri="{FF2B5EF4-FFF2-40B4-BE49-F238E27FC236}">
                  <a16:creationId xmlns:a16="http://schemas.microsoft.com/office/drawing/2014/main" id="{74E4CF8C-22EA-E815-453E-B4D0EFB35B25}"/>
                </a:ext>
                <a:ext uri="{C183D7F6-B498-43B3-948B-1728B52AA6E4}">
                  <adec:decorative xmlns:adec="http://schemas.microsoft.com/office/drawing/2017/decorative" val="1"/>
                </a:ext>
              </a:extLst>
            </p:cNvPr>
            <p:cNvSpPr/>
            <p:nvPr userDrawn="1"/>
          </p:nvSpPr>
          <p:spPr>
            <a:xfrm>
              <a:off x="4627669"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sp>
          <p:nvSpPr>
            <p:cNvPr id="28" name="Freeform: Shape 27">
              <a:extLst>
                <a:ext uri="{FF2B5EF4-FFF2-40B4-BE49-F238E27FC236}">
                  <a16:creationId xmlns:a16="http://schemas.microsoft.com/office/drawing/2014/main" id="{48338560-1150-BB61-B888-8FCD0C2912E3}"/>
                </a:ext>
                <a:ext uri="{C183D7F6-B498-43B3-948B-1728B52AA6E4}">
                  <adec:decorative xmlns:adec="http://schemas.microsoft.com/office/drawing/2017/decorative" val="1"/>
                </a:ext>
              </a:extLst>
            </p:cNvPr>
            <p:cNvSpPr/>
            <p:nvPr userDrawn="1"/>
          </p:nvSpPr>
          <p:spPr>
            <a:xfrm>
              <a:off x="2316478"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grpSp>
      <p:grpSp>
        <p:nvGrpSpPr>
          <p:cNvPr id="21" name="Group 20">
            <a:extLst>
              <a:ext uri="{FF2B5EF4-FFF2-40B4-BE49-F238E27FC236}">
                <a16:creationId xmlns:a16="http://schemas.microsoft.com/office/drawing/2014/main" id="{781B009B-5923-25FA-0436-75A9508306DB}"/>
              </a:ext>
            </a:extLst>
          </p:cNvPr>
          <p:cNvGrpSpPr/>
          <p:nvPr/>
        </p:nvGrpSpPr>
        <p:grpSpPr>
          <a:xfrm flipH="1" flipV="1">
            <a:off x="6511989" y="1152000"/>
            <a:ext cx="6927786" cy="3850406"/>
            <a:chOff x="-2" y="3711100"/>
            <a:chExt cx="6927786" cy="3850406"/>
          </a:xfrm>
        </p:grpSpPr>
        <p:sp>
          <p:nvSpPr>
            <p:cNvPr id="22" name="Diamond 21">
              <a:extLst>
                <a:ext uri="{FF2B5EF4-FFF2-40B4-BE49-F238E27FC236}">
                  <a16:creationId xmlns:a16="http://schemas.microsoft.com/office/drawing/2014/main" id="{4EDF2B2D-7D36-E6D3-1AC1-1ABE6B28AB39}"/>
                </a:ext>
                <a:ext uri="{C183D7F6-B498-43B3-948B-1728B52AA6E4}">
                  <adec:decorative xmlns:adec="http://schemas.microsoft.com/office/drawing/2017/decorative" val="1"/>
                </a:ext>
              </a:extLst>
            </p:cNvPr>
            <p:cNvSpPr/>
            <p:nvPr userDrawn="1"/>
          </p:nvSpPr>
          <p:spPr>
            <a:xfrm>
              <a:off x="-2" y="3711100"/>
              <a:ext cx="2300115" cy="2300115"/>
            </a:xfrm>
            <a:prstGeom prst="diamond">
              <a:avLst/>
            </a:pr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sp>
          <p:nvSpPr>
            <p:cNvPr id="23" name="Freeform: Shape 22">
              <a:extLst>
                <a:ext uri="{FF2B5EF4-FFF2-40B4-BE49-F238E27FC236}">
                  <a16:creationId xmlns:a16="http://schemas.microsoft.com/office/drawing/2014/main" id="{16B9F7C7-C398-F0A3-56BD-49FC4059C345}"/>
                </a:ext>
                <a:ext uri="{C183D7F6-B498-43B3-948B-1728B52AA6E4}">
                  <adec:decorative xmlns:adec="http://schemas.microsoft.com/office/drawing/2017/decorative" val="1"/>
                </a:ext>
              </a:extLst>
            </p:cNvPr>
            <p:cNvSpPr/>
            <p:nvPr userDrawn="1"/>
          </p:nvSpPr>
          <p:spPr>
            <a:xfrm>
              <a:off x="4627669"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sp>
          <p:nvSpPr>
            <p:cNvPr id="24" name="Freeform: Shape 23">
              <a:extLst>
                <a:ext uri="{FF2B5EF4-FFF2-40B4-BE49-F238E27FC236}">
                  <a16:creationId xmlns:a16="http://schemas.microsoft.com/office/drawing/2014/main" id="{A0F8304F-0F61-B6B2-3E69-E639D58285E0}"/>
                </a:ext>
                <a:ext uri="{C183D7F6-B498-43B3-948B-1728B52AA6E4}">
                  <adec:decorative xmlns:adec="http://schemas.microsoft.com/office/drawing/2017/decorative" val="1"/>
                </a:ext>
              </a:extLst>
            </p:cNvPr>
            <p:cNvSpPr/>
            <p:nvPr userDrawn="1"/>
          </p:nvSpPr>
          <p:spPr>
            <a:xfrm>
              <a:off x="2316478" y="6020807"/>
              <a:ext cx="2300115" cy="1540699"/>
            </a:xfrm>
            <a:custGeom>
              <a:avLst/>
              <a:gdLst>
                <a:gd name="connsiteX0" fmla="*/ 1150058 w 2300115"/>
                <a:gd name="connsiteY0" fmla="*/ 0 h 1540699"/>
                <a:gd name="connsiteX1" fmla="*/ 2300115 w 2300115"/>
                <a:gd name="connsiteY1" fmla="*/ 1150058 h 1540699"/>
                <a:gd name="connsiteX2" fmla="*/ 1909474 w 2300115"/>
                <a:gd name="connsiteY2" fmla="*/ 1540699 h 1540699"/>
                <a:gd name="connsiteX3" fmla="*/ 390642 w 2300115"/>
                <a:gd name="connsiteY3" fmla="*/ 1540699 h 1540699"/>
                <a:gd name="connsiteX4" fmla="*/ 0 w 2300115"/>
                <a:gd name="connsiteY4" fmla="*/ 1150058 h 1540699"/>
                <a:gd name="connsiteX0" fmla="*/ 390642 w 2300115"/>
                <a:gd name="connsiteY0" fmla="*/ 1540699 h 1632139"/>
                <a:gd name="connsiteX1" fmla="*/ 0 w 2300115"/>
                <a:gd name="connsiteY1" fmla="*/ 1150058 h 1632139"/>
                <a:gd name="connsiteX2" fmla="*/ 1150058 w 2300115"/>
                <a:gd name="connsiteY2" fmla="*/ 0 h 1632139"/>
                <a:gd name="connsiteX3" fmla="*/ 2300115 w 2300115"/>
                <a:gd name="connsiteY3" fmla="*/ 1150058 h 1632139"/>
                <a:gd name="connsiteX4" fmla="*/ 1909474 w 2300115"/>
                <a:gd name="connsiteY4" fmla="*/ 1540699 h 1632139"/>
                <a:gd name="connsiteX5" fmla="*/ 482082 w 2300115"/>
                <a:gd name="connsiteY5" fmla="*/ 1632139 h 1632139"/>
                <a:gd name="connsiteX0" fmla="*/ 390642 w 2300115"/>
                <a:gd name="connsiteY0" fmla="*/ 1540699 h 1540699"/>
                <a:gd name="connsiteX1" fmla="*/ 0 w 2300115"/>
                <a:gd name="connsiteY1" fmla="*/ 1150058 h 1540699"/>
                <a:gd name="connsiteX2" fmla="*/ 1150058 w 2300115"/>
                <a:gd name="connsiteY2" fmla="*/ 0 h 1540699"/>
                <a:gd name="connsiteX3" fmla="*/ 2300115 w 2300115"/>
                <a:gd name="connsiteY3" fmla="*/ 1150058 h 1540699"/>
                <a:gd name="connsiteX4" fmla="*/ 1909474 w 2300115"/>
                <a:gd name="connsiteY4" fmla="*/ 1540699 h 1540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115" h="1540699">
                  <a:moveTo>
                    <a:pt x="390642" y="1540699"/>
                  </a:moveTo>
                  <a:lnTo>
                    <a:pt x="0" y="1150058"/>
                  </a:lnTo>
                  <a:lnTo>
                    <a:pt x="1150058" y="0"/>
                  </a:lnTo>
                  <a:lnTo>
                    <a:pt x="2300115" y="1150058"/>
                  </a:lnTo>
                  <a:lnTo>
                    <a:pt x="1909474" y="1540699"/>
                  </a:lnTo>
                </a:path>
              </a:pathLst>
            </a:custGeom>
            <a:no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400" err="1">
                <a:solidFill>
                  <a:schemeClr val="tx1"/>
                </a:solidFill>
              </a:endParaRPr>
            </a:p>
          </p:txBody>
        </p:sp>
      </p:grpSp>
      <p:sp>
        <p:nvSpPr>
          <p:cNvPr id="2" name="Slide Number Placeholder 1">
            <a:extLst>
              <a:ext uri="{FF2B5EF4-FFF2-40B4-BE49-F238E27FC236}">
                <a16:creationId xmlns:a16="http://schemas.microsoft.com/office/drawing/2014/main" id="{E2149309-EC60-B6D1-F186-A884EBC2F879}"/>
              </a:ext>
            </a:extLst>
          </p:cNvPr>
          <p:cNvSpPr>
            <a:spLocks noGrp="1"/>
          </p:cNvSpPr>
          <p:nvPr>
            <p:ph type="sldNum" sz="quarter" idx="18"/>
          </p:nvPr>
        </p:nvSpPr>
        <p:spPr/>
        <p:txBody>
          <a:bodyPr/>
          <a:lstStyle/>
          <a:p>
            <a:pPr defTabSz="888980"/>
            <a:fld id="{3A65056A-10E9-40C8-A093-AA138EB7B919}" type="slidenum">
              <a:rPr lang="de-DE" smtClean="0"/>
              <a:pPr defTabSz="888980"/>
              <a:t>21</a:t>
            </a:fld>
            <a:endParaRPr lang="de-DE" dirty="0"/>
          </a:p>
        </p:txBody>
      </p:sp>
      <p:sp>
        <p:nvSpPr>
          <p:cNvPr id="11" name="Text Placeholder 10">
            <a:extLst>
              <a:ext uri="{FF2B5EF4-FFF2-40B4-BE49-F238E27FC236}">
                <a16:creationId xmlns:a16="http://schemas.microsoft.com/office/drawing/2014/main" id="{BC32513B-D6D2-450E-4632-5DDAB7E86342}"/>
              </a:ext>
            </a:extLst>
          </p:cNvPr>
          <p:cNvSpPr>
            <a:spLocks noGrp="1"/>
          </p:cNvSpPr>
          <p:nvPr>
            <p:ph type="body" sz="quarter" idx="19"/>
          </p:nvPr>
        </p:nvSpPr>
        <p:spPr/>
        <p:txBody>
          <a:bodyPr/>
          <a:lstStyle/>
          <a:p>
            <a:endParaRPr lang="en-US"/>
          </a:p>
        </p:txBody>
      </p:sp>
      <p:sp>
        <p:nvSpPr>
          <p:cNvPr id="9" name="Subtitle 8">
            <a:extLst>
              <a:ext uri="{FF2B5EF4-FFF2-40B4-BE49-F238E27FC236}">
                <a16:creationId xmlns:a16="http://schemas.microsoft.com/office/drawing/2014/main" id="{C44F7AAD-96B5-124D-95A0-6DFE7CFA2381}"/>
              </a:ext>
            </a:extLst>
          </p:cNvPr>
          <p:cNvSpPr>
            <a:spLocks noGrp="1"/>
          </p:cNvSpPr>
          <p:nvPr>
            <p:ph type="subTitle" idx="13"/>
          </p:nvPr>
        </p:nvSpPr>
        <p:spPr/>
        <p:txBody>
          <a:bodyPr/>
          <a:lstStyle/>
          <a:p>
            <a:endParaRPr lang="en-US"/>
          </a:p>
        </p:txBody>
      </p:sp>
      <p:sp>
        <p:nvSpPr>
          <p:cNvPr id="4" name="Footer Placeholder 3">
            <a:extLst>
              <a:ext uri="{FF2B5EF4-FFF2-40B4-BE49-F238E27FC236}">
                <a16:creationId xmlns:a16="http://schemas.microsoft.com/office/drawing/2014/main" id="{A2D4A3B4-8793-B4EE-D01B-AD10DA59B263}"/>
              </a:ext>
            </a:extLst>
          </p:cNvPr>
          <p:cNvSpPr>
            <a:spLocks noGrp="1"/>
          </p:cNvSpPr>
          <p:nvPr>
            <p:ph type="ftr" sz="quarter" idx="17"/>
          </p:nvPr>
        </p:nvSpPr>
        <p:spPr/>
        <p:txBody>
          <a:bodyPr/>
          <a:lstStyle/>
          <a:p>
            <a:pPr defTabSz="888980"/>
            <a:r>
              <a:rPr lang="de-DE"/>
              <a:t>Simon-Kucher | Pricing Excellence | Vereniging voor Mededingingsrecht | March 5th 2024</a:t>
            </a:r>
            <a:endParaRPr lang="de-DE" dirty="0"/>
          </a:p>
        </p:txBody>
      </p:sp>
      <p:sp>
        <p:nvSpPr>
          <p:cNvPr id="10" name="Text Placeholder 9">
            <a:extLst>
              <a:ext uri="{FF2B5EF4-FFF2-40B4-BE49-F238E27FC236}">
                <a16:creationId xmlns:a16="http://schemas.microsoft.com/office/drawing/2014/main" id="{BC056E35-AE96-3E56-7AE7-0BE9F7237C5E}"/>
              </a:ext>
            </a:extLst>
          </p:cNvPr>
          <p:cNvSpPr>
            <a:spLocks noGrp="1"/>
          </p:cNvSpPr>
          <p:nvPr>
            <p:ph type="body" sz="quarter" idx="14"/>
          </p:nvPr>
        </p:nvSpPr>
        <p:spPr/>
        <p:txBody>
          <a:bodyPr/>
          <a:lstStyle/>
          <a:p>
            <a:r>
              <a:rPr lang="en-US" dirty="0"/>
              <a:t>Source: Simon-Kucher</a:t>
            </a:r>
          </a:p>
        </p:txBody>
      </p:sp>
      <p:sp>
        <p:nvSpPr>
          <p:cNvPr id="8" name="Title 7">
            <a:extLst>
              <a:ext uri="{FF2B5EF4-FFF2-40B4-BE49-F238E27FC236}">
                <a16:creationId xmlns:a16="http://schemas.microsoft.com/office/drawing/2014/main" id="{D7CFF6E7-0E8D-6576-9074-DC05154DAEE3}"/>
              </a:ext>
            </a:extLst>
          </p:cNvPr>
          <p:cNvSpPr>
            <a:spLocks noGrp="1"/>
          </p:cNvSpPr>
          <p:nvPr>
            <p:ph type="title"/>
          </p:nvPr>
        </p:nvSpPr>
        <p:spPr>
          <a:xfrm>
            <a:off x="431800" y="396415"/>
            <a:ext cx="10440352" cy="667362"/>
          </a:xfrm>
        </p:spPr>
        <p:txBody>
          <a:bodyPr vert="horz"/>
          <a:lstStyle/>
          <a:p>
            <a:r>
              <a:rPr lang="en-US" dirty="0"/>
              <a:t>Pricing is a process from determining the price strategy, setting the price to</a:t>
            </a:r>
            <a:br>
              <a:rPr lang="en-US" dirty="0"/>
            </a:br>
            <a:r>
              <a:rPr lang="en-US" dirty="0"/>
              <a:t>finally implementing it</a:t>
            </a:r>
          </a:p>
        </p:txBody>
      </p:sp>
      <p:sp>
        <p:nvSpPr>
          <p:cNvPr id="13" name="Diamond 12">
            <a:extLst>
              <a:ext uri="{FF2B5EF4-FFF2-40B4-BE49-F238E27FC236}">
                <a16:creationId xmlns:a16="http://schemas.microsoft.com/office/drawing/2014/main" id="{6A5DF82B-5DD1-F167-D50F-164A5038B8F7}"/>
              </a:ext>
            </a:extLst>
          </p:cNvPr>
          <p:cNvSpPr/>
          <p:nvPr/>
        </p:nvSpPr>
        <p:spPr>
          <a:xfrm>
            <a:off x="5447596" y="2060963"/>
            <a:ext cx="2520000" cy="2520000"/>
          </a:xfrm>
          <a:prstGeom prst="diamond">
            <a:avLst/>
          </a:prstGeom>
          <a:solidFill>
            <a:srgbClr val="C8004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b="1" dirty="0">
                <a:solidFill>
                  <a:schemeClr val="bg1"/>
                </a:solidFill>
              </a:rPr>
              <a:t>Price Strategy</a:t>
            </a:r>
          </a:p>
        </p:txBody>
      </p:sp>
      <p:sp>
        <p:nvSpPr>
          <p:cNvPr id="14" name="Diamond 13">
            <a:extLst>
              <a:ext uri="{FF2B5EF4-FFF2-40B4-BE49-F238E27FC236}">
                <a16:creationId xmlns:a16="http://schemas.microsoft.com/office/drawing/2014/main" id="{4889F567-2325-9953-CC6C-BB335F9D09C8}"/>
              </a:ext>
            </a:extLst>
          </p:cNvPr>
          <p:cNvSpPr/>
          <p:nvPr/>
        </p:nvSpPr>
        <p:spPr>
          <a:xfrm>
            <a:off x="4093314" y="3396677"/>
            <a:ext cx="2520000" cy="2520000"/>
          </a:xfrm>
          <a:prstGeom prst="diamond">
            <a:avLst/>
          </a:prstGeom>
          <a:solidFill>
            <a:srgbClr val="E8526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b="1" dirty="0">
                <a:solidFill>
                  <a:schemeClr val="bg1"/>
                </a:solidFill>
              </a:rPr>
              <a:t>Price Setting</a:t>
            </a:r>
          </a:p>
        </p:txBody>
      </p:sp>
      <p:grpSp>
        <p:nvGrpSpPr>
          <p:cNvPr id="17" name="Group 16">
            <a:extLst>
              <a:ext uri="{FF2B5EF4-FFF2-40B4-BE49-F238E27FC236}">
                <a16:creationId xmlns:a16="http://schemas.microsoft.com/office/drawing/2014/main" id="{F505134A-14F1-EED0-8914-2A780800F803}"/>
              </a:ext>
            </a:extLst>
          </p:cNvPr>
          <p:cNvGrpSpPr/>
          <p:nvPr/>
        </p:nvGrpSpPr>
        <p:grpSpPr>
          <a:xfrm>
            <a:off x="6805680" y="3396677"/>
            <a:ext cx="2520000" cy="2520000"/>
            <a:chOff x="6816071" y="2949864"/>
            <a:chExt cx="2520000" cy="2520000"/>
          </a:xfrm>
        </p:grpSpPr>
        <p:sp>
          <p:nvSpPr>
            <p:cNvPr id="15" name="Diamond 14">
              <a:extLst>
                <a:ext uri="{FF2B5EF4-FFF2-40B4-BE49-F238E27FC236}">
                  <a16:creationId xmlns:a16="http://schemas.microsoft.com/office/drawing/2014/main" id="{9A607834-BEC0-1A52-933A-6E5915743E47}"/>
                </a:ext>
              </a:extLst>
            </p:cNvPr>
            <p:cNvSpPr/>
            <p:nvPr/>
          </p:nvSpPr>
          <p:spPr>
            <a:xfrm>
              <a:off x="6816071" y="2949864"/>
              <a:ext cx="2520000" cy="2520000"/>
            </a:xfrm>
            <a:prstGeom prst="diamond">
              <a:avLst/>
            </a:prstGeom>
            <a:solidFill>
              <a:srgbClr val="9E1649"/>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b="1" dirty="0">
                  <a:solidFill>
                    <a:schemeClr val="bg1"/>
                  </a:solidFill>
                </a:rPr>
                <a:t>Price</a:t>
              </a:r>
            </a:p>
            <a:p>
              <a:pPr algn="ctr"/>
              <a:endParaRPr lang="en-US" b="1" dirty="0">
                <a:solidFill>
                  <a:schemeClr val="bg1"/>
                </a:solidFill>
              </a:endParaRPr>
            </a:p>
          </p:txBody>
        </p:sp>
        <p:sp>
          <p:nvSpPr>
            <p:cNvPr id="16" name="TextBox 15">
              <a:extLst>
                <a:ext uri="{FF2B5EF4-FFF2-40B4-BE49-F238E27FC236}">
                  <a16:creationId xmlns:a16="http://schemas.microsoft.com/office/drawing/2014/main" id="{5BADD073-4381-5D71-2EC7-09D7C1339082}"/>
                </a:ext>
              </a:extLst>
            </p:cNvPr>
            <p:cNvSpPr txBox="1"/>
            <p:nvPr/>
          </p:nvSpPr>
          <p:spPr>
            <a:xfrm>
              <a:off x="7120107" y="4209864"/>
              <a:ext cx="1911927" cy="307777"/>
            </a:xfrm>
            <a:prstGeom prst="rect">
              <a:avLst/>
            </a:prstGeom>
            <a:noFill/>
          </p:spPr>
          <p:txBody>
            <a:bodyPr wrap="square" lIns="0" tIns="0" rIns="0" bIns="0" rtlCol="0">
              <a:spAutoFit/>
            </a:bodyPr>
            <a:lstStyle/>
            <a:p>
              <a:pPr algn="ctr">
                <a:spcAft>
                  <a:spcPts val="600"/>
                </a:spcAft>
              </a:pPr>
              <a:r>
                <a:rPr lang="en-US" b="1" dirty="0">
                  <a:solidFill>
                    <a:schemeClr val="bg1"/>
                  </a:solidFill>
                </a:rPr>
                <a:t>Implementation</a:t>
              </a:r>
              <a:endParaRPr lang="en-US" sz="1400" b="1" dirty="0">
                <a:solidFill>
                  <a:schemeClr val="bg1"/>
                </a:solidFill>
              </a:endParaRPr>
            </a:p>
          </p:txBody>
        </p:sp>
      </p:grpSp>
      <p:sp>
        <p:nvSpPr>
          <p:cNvPr id="18" name="TextBox 17">
            <a:extLst>
              <a:ext uri="{FF2B5EF4-FFF2-40B4-BE49-F238E27FC236}">
                <a16:creationId xmlns:a16="http://schemas.microsoft.com/office/drawing/2014/main" id="{66494815-F600-0581-CE9C-D3F3F3B80C39}"/>
              </a:ext>
            </a:extLst>
          </p:cNvPr>
          <p:cNvSpPr txBox="1"/>
          <p:nvPr/>
        </p:nvSpPr>
        <p:spPr>
          <a:xfrm>
            <a:off x="7682963" y="2493591"/>
            <a:ext cx="5310822" cy="276999"/>
          </a:xfrm>
          <a:prstGeom prst="rect">
            <a:avLst/>
          </a:prstGeom>
          <a:noFill/>
        </p:spPr>
        <p:txBody>
          <a:bodyPr wrap="square" lIns="0" tIns="0" rIns="0" bIns="0" rtlCol="0">
            <a:spAutoFit/>
          </a:bodyPr>
          <a:lstStyle/>
          <a:p>
            <a:pPr algn="l">
              <a:spcAft>
                <a:spcPts val="600"/>
              </a:spcAft>
            </a:pPr>
            <a:r>
              <a:rPr lang="en-US" sz="1800" b="1" dirty="0"/>
              <a:t>Setting the right direction</a:t>
            </a:r>
          </a:p>
        </p:txBody>
      </p:sp>
      <p:sp>
        <p:nvSpPr>
          <p:cNvPr id="19" name="TextBox 18">
            <a:extLst>
              <a:ext uri="{FF2B5EF4-FFF2-40B4-BE49-F238E27FC236}">
                <a16:creationId xmlns:a16="http://schemas.microsoft.com/office/drawing/2014/main" id="{9936A8EC-3816-AE70-12F2-72CCD19551A3}"/>
              </a:ext>
            </a:extLst>
          </p:cNvPr>
          <p:cNvSpPr txBox="1"/>
          <p:nvPr/>
        </p:nvSpPr>
        <p:spPr>
          <a:xfrm>
            <a:off x="8763103" y="5376306"/>
            <a:ext cx="4230681" cy="276999"/>
          </a:xfrm>
          <a:prstGeom prst="rect">
            <a:avLst/>
          </a:prstGeom>
          <a:noFill/>
        </p:spPr>
        <p:txBody>
          <a:bodyPr wrap="square" lIns="0" tIns="0" rIns="0" bIns="0" rtlCol="0">
            <a:spAutoFit/>
          </a:bodyPr>
          <a:lstStyle/>
          <a:p>
            <a:pPr algn="l">
              <a:spcAft>
                <a:spcPts val="600"/>
              </a:spcAft>
            </a:pPr>
            <a:r>
              <a:rPr lang="en-US" sz="1800" b="1" dirty="0"/>
              <a:t>Ensuring that you get what you deserve </a:t>
            </a:r>
          </a:p>
        </p:txBody>
      </p:sp>
      <p:sp>
        <p:nvSpPr>
          <p:cNvPr id="20" name="TextBox 19">
            <a:extLst>
              <a:ext uri="{FF2B5EF4-FFF2-40B4-BE49-F238E27FC236}">
                <a16:creationId xmlns:a16="http://schemas.microsoft.com/office/drawing/2014/main" id="{E09AE8A4-7339-D5EA-7C59-1207EBBDE6A6}"/>
              </a:ext>
            </a:extLst>
          </p:cNvPr>
          <p:cNvSpPr txBox="1"/>
          <p:nvPr/>
        </p:nvSpPr>
        <p:spPr>
          <a:xfrm>
            <a:off x="421409" y="3690040"/>
            <a:ext cx="4149119" cy="276999"/>
          </a:xfrm>
          <a:prstGeom prst="rect">
            <a:avLst/>
          </a:prstGeom>
          <a:noFill/>
        </p:spPr>
        <p:txBody>
          <a:bodyPr wrap="square" lIns="0" tIns="0" rIns="0" bIns="0" rtlCol="0">
            <a:spAutoFit/>
          </a:bodyPr>
          <a:lstStyle/>
          <a:p>
            <a:pPr algn="r">
              <a:spcAft>
                <a:spcPts val="600"/>
              </a:spcAft>
            </a:pPr>
            <a:r>
              <a:rPr lang="en-US" sz="1800" b="1" dirty="0"/>
              <a:t>Knowing the price you deserve</a:t>
            </a:r>
          </a:p>
        </p:txBody>
      </p:sp>
    </p:spTree>
    <p:extLst>
      <p:ext uri="{BB962C8B-B14F-4D97-AF65-F5344CB8AC3E}">
        <p14:creationId xmlns:p14="http://schemas.microsoft.com/office/powerpoint/2010/main" val="3375443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AA7327D6-DA08-E2F7-141E-F2A814A19B9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624" imgH="623" progId="TCLayout.ActiveDocument.1">
                  <p:embed/>
                </p:oleObj>
              </mc:Choice>
              <mc:Fallback>
                <p:oleObj name="think-cell Slide" r:id="rId4" imgW="624" imgH="623" progId="TCLayout.ActiveDocument.1">
                  <p:embed/>
                  <p:pic>
                    <p:nvPicPr>
                      <p:cNvPr id="8" name="think-cell data - do not delete" hidden="1">
                        <a:extLst>
                          <a:ext uri="{FF2B5EF4-FFF2-40B4-BE49-F238E27FC236}">
                            <a16:creationId xmlns:a16="http://schemas.microsoft.com/office/drawing/2014/main" id="{AA7327D6-DA08-E2F7-141E-F2A814A19B9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3" name="Text Placeholder 22">
            <a:extLst>
              <a:ext uri="{FF2B5EF4-FFF2-40B4-BE49-F238E27FC236}">
                <a16:creationId xmlns:a16="http://schemas.microsoft.com/office/drawing/2014/main" id="{F69BF97C-9552-37AC-BF01-6560A8D7DDEE}"/>
              </a:ext>
            </a:extLst>
          </p:cNvPr>
          <p:cNvSpPr>
            <a:spLocks noGrp="1"/>
          </p:cNvSpPr>
          <p:nvPr>
            <p:ph type="body" sz="quarter" idx="19"/>
          </p:nvPr>
        </p:nvSpPr>
        <p:spPr/>
        <p:txBody>
          <a:bodyPr/>
          <a:lstStyle/>
          <a:p>
            <a:endParaRPr lang="de-DE"/>
          </a:p>
        </p:txBody>
      </p:sp>
      <p:sp>
        <p:nvSpPr>
          <p:cNvPr id="21" name="Subtitle 20">
            <a:extLst>
              <a:ext uri="{FF2B5EF4-FFF2-40B4-BE49-F238E27FC236}">
                <a16:creationId xmlns:a16="http://schemas.microsoft.com/office/drawing/2014/main" id="{21FE57E8-A9B6-A9AE-88B6-B3C34EB75E19}"/>
              </a:ext>
            </a:extLst>
          </p:cNvPr>
          <p:cNvSpPr>
            <a:spLocks noGrp="1"/>
          </p:cNvSpPr>
          <p:nvPr>
            <p:ph type="subTitle" idx="13"/>
          </p:nvPr>
        </p:nvSpPr>
        <p:spPr/>
        <p:txBody>
          <a:bodyPr/>
          <a:lstStyle/>
          <a:p>
            <a:endParaRPr lang="de-DE"/>
          </a:p>
        </p:txBody>
      </p:sp>
      <p:sp>
        <p:nvSpPr>
          <p:cNvPr id="22" name="Text Placeholder 21">
            <a:extLst>
              <a:ext uri="{FF2B5EF4-FFF2-40B4-BE49-F238E27FC236}">
                <a16:creationId xmlns:a16="http://schemas.microsoft.com/office/drawing/2014/main" id="{550D0E5C-F3AE-0A02-D2C1-053971086A2B}"/>
              </a:ext>
            </a:extLst>
          </p:cNvPr>
          <p:cNvSpPr>
            <a:spLocks noGrp="1"/>
          </p:cNvSpPr>
          <p:nvPr>
            <p:ph type="body" sz="quarter" idx="14"/>
          </p:nvPr>
        </p:nvSpPr>
        <p:spPr/>
        <p:txBody>
          <a:bodyPr/>
          <a:lstStyle/>
          <a:p>
            <a:endParaRPr lang="de-DE"/>
          </a:p>
        </p:txBody>
      </p:sp>
      <p:sp>
        <p:nvSpPr>
          <p:cNvPr id="20" name="Title 19">
            <a:extLst>
              <a:ext uri="{FF2B5EF4-FFF2-40B4-BE49-F238E27FC236}">
                <a16:creationId xmlns:a16="http://schemas.microsoft.com/office/drawing/2014/main" id="{843ECE88-4046-F542-7FF4-A49ABB6DD711}"/>
              </a:ext>
            </a:extLst>
          </p:cNvPr>
          <p:cNvSpPr>
            <a:spLocks noGrp="1"/>
          </p:cNvSpPr>
          <p:nvPr>
            <p:ph type="title"/>
          </p:nvPr>
        </p:nvSpPr>
        <p:spPr/>
        <p:txBody>
          <a:bodyPr/>
          <a:lstStyle/>
          <a:p>
            <a:endParaRPr lang="de-DE"/>
          </a:p>
        </p:txBody>
      </p:sp>
      <p:grpSp>
        <p:nvGrpSpPr>
          <p:cNvPr id="10" name="Group 9">
            <a:extLst>
              <a:ext uri="{FF2B5EF4-FFF2-40B4-BE49-F238E27FC236}">
                <a16:creationId xmlns:a16="http://schemas.microsoft.com/office/drawing/2014/main" id="{2ED531CA-8B7E-4F9D-A82B-E7D3CDC034A2}"/>
              </a:ext>
            </a:extLst>
          </p:cNvPr>
          <p:cNvGrpSpPr/>
          <p:nvPr/>
        </p:nvGrpSpPr>
        <p:grpSpPr>
          <a:xfrm>
            <a:off x="2" y="1152000"/>
            <a:ext cx="13442947" cy="5831413"/>
            <a:chOff x="2" y="1152000"/>
            <a:chExt cx="13442947" cy="5831413"/>
          </a:xfrm>
        </p:grpSpPr>
        <p:pic>
          <p:nvPicPr>
            <p:cNvPr id="9" name="Picture 4_">
              <a:extLst>
                <a:ext uri="{FF2B5EF4-FFF2-40B4-BE49-F238E27FC236}">
                  <a16:creationId xmlns:a16="http://schemas.microsoft.com/office/drawing/2014/main" id="{E55D3CCB-102E-4CEB-AB12-3C67E993E878}"/>
                </a:ext>
              </a:extLst>
            </p:cNvPr>
            <p:cNvPicPr>
              <a:picLocks noChangeAspect="1"/>
            </p:cNvPicPr>
            <p:nvPr/>
          </p:nvPicPr>
          <p:blipFill>
            <a:blip r:embed="rId6"/>
            <a:stretch>
              <a:fillRect/>
            </a:stretch>
          </p:blipFill>
          <p:spPr>
            <a:xfrm>
              <a:off x="3176" y="1152000"/>
              <a:ext cx="13439773" cy="5831413"/>
            </a:xfrm>
            <a:prstGeom prst="rect">
              <a:avLst/>
            </a:prstGeom>
          </p:spPr>
        </p:pic>
        <p:sp>
          <p:nvSpPr>
            <p:cNvPr id="18" name="©GettyImages_PeopleImages_541135936_ppt.jpg">
              <a:extLst>
                <a:ext uri="{FF2B5EF4-FFF2-40B4-BE49-F238E27FC236}">
                  <a16:creationId xmlns:a16="http://schemas.microsoft.com/office/drawing/2014/main" id="{1B01DB32-0F1C-486D-9812-3B7C196289FD}"/>
                </a:ext>
              </a:extLst>
            </p:cNvPr>
            <p:cNvSpPr txBox="1"/>
            <p:nvPr/>
          </p:nvSpPr>
          <p:spPr>
            <a:xfrm>
              <a:off x="2" y="6903263"/>
              <a:ext cx="1341714" cy="80150"/>
            </a:xfrm>
            <a:prstGeom prst="rect">
              <a:avLst/>
            </a:prstGeom>
            <a:noFill/>
          </p:spPr>
          <p:txBody>
            <a:bodyPr vert="horz" wrap="none" lIns="0" tIns="0" rIns="0" bIns="0" rtlCol="0" anchor="b">
              <a:spAutoFit/>
            </a:bodyPr>
            <a:lstStyle/>
            <a:p>
              <a:pPr>
                <a:lnSpc>
                  <a:spcPct val="110000"/>
                </a:lnSpc>
                <a:spcBef>
                  <a:spcPts val="800"/>
                </a:spcBef>
              </a:pPr>
              <a:r>
                <a:rPr lang="en-US" sz="500">
                  <a:solidFill>
                    <a:srgbClr val="C0C0C0"/>
                  </a:solidFill>
                  <a:sym typeface="+mn-lt"/>
                </a:rPr>
                <a:t>GettyImages_Delmaine-Donson_1355039080</a:t>
              </a:r>
            </a:p>
          </p:txBody>
        </p:sp>
      </p:grpSp>
      <p:sp>
        <p:nvSpPr>
          <p:cNvPr id="19" name="Freeform: Shape 18">
            <a:extLst>
              <a:ext uri="{FF2B5EF4-FFF2-40B4-BE49-F238E27FC236}">
                <a16:creationId xmlns:a16="http://schemas.microsoft.com/office/drawing/2014/main" id="{EFA68365-CDD9-432E-98B3-541AE62FB789}"/>
              </a:ext>
            </a:extLst>
          </p:cNvPr>
          <p:cNvSpPr/>
          <p:nvPr/>
        </p:nvSpPr>
        <p:spPr>
          <a:xfrm rot="18900000" flipH="1" flipV="1">
            <a:off x="9002831" y="3937167"/>
            <a:ext cx="3963657" cy="3963657"/>
          </a:xfrm>
          <a:custGeom>
            <a:avLst/>
            <a:gdLst>
              <a:gd name="connsiteX0" fmla="*/ 2046708 w 3477610"/>
              <a:gd name="connsiteY0" fmla="*/ 0 h 3477610"/>
              <a:gd name="connsiteX1" fmla="*/ 3477610 w 3477610"/>
              <a:gd name="connsiteY1" fmla="*/ 1430902 h 3477610"/>
              <a:gd name="connsiteX2" fmla="*/ 3477610 w 3477610"/>
              <a:gd name="connsiteY2" fmla="*/ 3477610 h 3477610"/>
              <a:gd name="connsiteX3" fmla="*/ 0 w 3477610"/>
              <a:gd name="connsiteY3" fmla="*/ 3477610 h 3477610"/>
              <a:gd name="connsiteX4" fmla="*/ 0 w 3477610"/>
              <a:gd name="connsiteY4" fmla="*/ 416794 h 3477610"/>
              <a:gd name="connsiteX5" fmla="*/ 416794 w 3477610"/>
              <a:gd name="connsiteY5" fmla="*/ 0 h 3477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77610" h="3477610">
                <a:moveTo>
                  <a:pt x="2046708" y="0"/>
                </a:moveTo>
                <a:lnTo>
                  <a:pt x="3477610" y="1430902"/>
                </a:lnTo>
                <a:lnTo>
                  <a:pt x="3477610" y="3477610"/>
                </a:lnTo>
                <a:lnTo>
                  <a:pt x="0" y="3477610"/>
                </a:lnTo>
                <a:lnTo>
                  <a:pt x="0" y="416794"/>
                </a:lnTo>
                <a:lnTo>
                  <a:pt x="416794" y="0"/>
                </a:lnTo>
                <a:close/>
              </a:path>
            </a:pathLst>
          </a:custGeom>
          <a:solidFill>
            <a:schemeClr val="accent2">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400" err="1">
              <a:solidFill>
                <a:schemeClr val="tx1"/>
              </a:solidFill>
              <a:sym typeface="+mn-lt"/>
            </a:endParaRPr>
          </a:p>
        </p:txBody>
      </p:sp>
      <p:sp>
        <p:nvSpPr>
          <p:cNvPr id="15" name="TextBox 14">
            <a:extLst>
              <a:ext uri="{FF2B5EF4-FFF2-40B4-BE49-F238E27FC236}">
                <a16:creationId xmlns:a16="http://schemas.microsoft.com/office/drawing/2014/main" id="{0EA9B9DD-51CD-4638-A9CA-8ACB77F87875}"/>
              </a:ext>
            </a:extLst>
          </p:cNvPr>
          <p:cNvSpPr txBox="1"/>
          <p:nvPr/>
        </p:nvSpPr>
        <p:spPr>
          <a:xfrm>
            <a:off x="5363516" y="5138767"/>
            <a:ext cx="7493270" cy="1843390"/>
          </a:xfrm>
          <a:prstGeom prst="rect">
            <a:avLst/>
          </a:prstGeom>
          <a:noFill/>
        </p:spPr>
        <p:txBody>
          <a:bodyPr wrap="none" lIns="0" tIns="0" rIns="0" bIns="0" anchor="b">
            <a:spAutoFit/>
          </a:bodyPr>
          <a:lstStyle/>
          <a:p>
            <a:pPr>
              <a:lnSpc>
                <a:spcPct val="110000"/>
              </a:lnSpc>
              <a:spcBef>
                <a:spcPts val="800"/>
              </a:spcBef>
            </a:pPr>
            <a:r>
              <a:rPr lang="en-US" sz="11500">
                <a:solidFill>
                  <a:schemeClr val="bg1"/>
                </a:solidFill>
                <a:sym typeface="+mn-lt"/>
              </a:rPr>
              <a:t>Thank you!</a:t>
            </a:r>
          </a:p>
        </p:txBody>
      </p:sp>
    </p:spTree>
    <p:extLst>
      <p:ext uri="{BB962C8B-B14F-4D97-AF65-F5344CB8AC3E}">
        <p14:creationId xmlns:p14="http://schemas.microsoft.com/office/powerpoint/2010/main" val="1779586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9FA00-3605-70B0-24EA-FC060E1D0F03}"/>
              </a:ext>
            </a:extLst>
          </p:cNvPr>
          <p:cNvSpPr txBox="1">
            <a:spLocks/>
          </p:cNvSpPr>
          <p:nvPr/>
        </p:nvSpPr>
        <p:spPr>
          <a:xfrm>
            <a:off x="364826" y="2218000"/>
            <a:ext cx="7528223" cy="316753"/>
          </a:xfrm>
          <a:prstGeom prst="rect">
            <a:avLst/>
          </a:prstGeom>
        </p:spPr>
        <p:txBody>
          <a:bodyPr vert="horz"/>
          <a:lstStyle>
            <a:lvl1pPr algn="l" defTabSz="920541" rtl="0" eaLnBrk="1" latinLnBrk="0" hangingPunct="1">
              <a:lnSpc>
                <a:spcPct val="107000"/>
              </a:lnSpc>
              <a:spcBef>
                <a:spcPct val="0"/>
              </a:spcBef>
              <a:buNone/>
              <a:defRPr sz="2000" b="1" kern="1200">
                <a:solidFill>
                  <a:schemeClr val="tx1"/>
                </a:solidFill>
                <a:latin typeface="+mj-lt"/>
                <a:ea typeface="+mj-ea"/>
                <a:cs typeface="+mj-cs"/>
              </a:defRPr>
            </a:lvl1pPr>
          </a:lstStyle>
          <a:p>
            <a:r>
              <a:rPr lang="en-US" dirty="0"/>
              <a:t>Confidentiality</a:t>
            </a:r>
          </a:p>
        </p:txBody>
      </p:sp>
      <p:sp>
        <p:nvSpPr>
          <p:cNvPr id="3" name="Disclaimer_Text">
            <a:extLst>
              <a:ext uri="{FF2B5EF4-FFF2-40B4-BE49-F238E27FC236}">
                <a16:creationId xmlns:a16="http://schemas.microsoft.com/office/drawing/2014/main" id="{0DC36F68-AB47-6FB2-E17F-9C375F804B81}"/>
              </a:ext>
            </a:extLst>
          </p:cNvPr>
          <p:cNvSpPr txBox="1"/>
          <p:nvPr>
            <p:custDataLst>
              <p:tags r:id="rId1"/>
            </p:custDataLst>
          </p:nvPr>
        </p:nvSpPr>
        <p:spPr>
          <a:xfrm>
            <a:off x="450551" y="2924000"/>
            <a:ext cx="7528226" cy="1369606"/>
          </a:xfrm>
          <a:prstGeom prst="rect">
            <a:avLst/>
          </a:prstGeom>
          <a:noFill/>
        </p:spPr>
        <p:txBody>
          <a:bodyPr vert="horz" wrap="square" lIns="0" tIns="0" rIns="0" bIns="0" rtlCol="0">
            <a:spAutoFit/>
          </a:bodyPr>
          <a:lstStyle/>
          <a:p>
            <a:pPr algn="just" hangingPunct="0">
              <a:spcBef>
                <a:spcPts val="600"/>
              </a:spcBef>
            </a:pPr>
            <a:r>
              <a:rPr lang="en-US" sz="1400" dirty="0"/>
              <a:t>This document has been prepared by Simon-Kucher &amp; Partners B.V. ("Simon-Kucher") solely for the use of presenting to the </a:t>
            </a:r>
            <a:r>
              <a:rPr lang="en-US" sz="1400" dirty="0" err="1"/>
              <a:t>VvM</a:t>
            </a:r>
            <a:r>
              <a:rPr lang="en-US" sz="1400" dirty="0"/>
              <a:t> audience and may not be shared with or relied upon by any third party without the prior written consent of Simon-Kucher.</a:t>
            </a:r>
          </a:p>
          <a:p>
            <a:pPr algn="just" hangingPunct="0">
              <a:spcBef>
                <a:spcPts val="600"/>
              </a:spcBef>
            </a:pPr>
            <a:r>
              <a:rPr lang="en-US" sz="1400" dirty="0"/>
              <a:t>The information and conclusions included in this report are not to be quoted in whole or in part or otherwise referred to in any other document, nor are they to be filed with or furnished to any third party without the prior written consent of Simon-Kucher.</a:t>
            </a:r>
          </a:p>
        </p:txBody>
      </p:sp>
      <p:cxnSp>
        <p:nvCxnSpPr>
          <p:cNvPr id="4" name="Straight Connector 3">
            <a:extLst>
              <a:ext uri="{FF2B5EF4-FFF2-40B4-BE49-F238E27FC236}">
                <a16:creationId xmlns:a16="http://schemas.microsoft.com/office/drawing/2014/main" id="{002D5458-A99D-27DF-1D21-124782A72066}"/>
              </a:ext>
            </a:extLst>
          </p:cNvPr>
          <p:cNvCxnSpPr/>
          <p:nvPr/>
        </p:nvCxnSpPr>
        <p:spPr>
          <a:xfrm>
            <a:off x="450551" y="2654791"/>
            <a:ext cx="1350000" cy="0"/>
          </a:xfrm>
          <a:prstGeom prst="line">
            <a:avLst/>
          </a:prstGeom>
          <a:ln w="38100">
            <a:solidFill>
              <a:srgbClr val="C80041"/>
            </a:solidFill>
          </a:ln>
        </p:spPr>
        <p:style>
          <a:lnRef idx="1">
            <a:schemeClr val="accent1"/>
          </a:lnRef>
          <a:fillRef idx="0">
            <a:schemeClr val="accent1"/>
          </a:fillRef>
          <a:effectRef idx="0">
            <a:schemeClr val="accent1"/>
          </a:effectRef>
          <a:fontRef idx="minor">
            <a:schemeClr val="tx1"/>
          </a:fontRef>
        </p:style>
      </p:cxnSp>
      <p:sp>
        <p:nvSpPr>
          <p:cNvPr id="5" name="Office_address">
            <a:extLst>
              <a:ext uri="{FF2B5EF4-FFF2-40B4-BE49-F238E27FC236}">
                <a16:creationId xmlns:a16="http://schemas.microsoft.com/office/drawing/2014/main" id="{6CF44676-C3B3-D430-3418-D920C5A2D39F}"/>
              </a:ext>
            </a:extLst>
          </p:cNvPr>
          <p:cNvSpPr txBox="1"/>
          <p:nvPr>
            <p:custDataLst>
              <p:tags r:id="rId2"/>
            </p:custDataLst>
          </p:nvPr>
        </p:nvSpPr>
        <p:spPr>
          <a:xfrm>
            <a:off x="431800" y="5334000"/>
            <a:ext cx="2438400" cy="1184940"/>
          </a:xfrm>
          <a:prstGeom prst="rect">
            <a:avLst/>
          </a:prstGeom>
          <a:noFill/>
        </p:spPr>
        <p:txBody>
          <a:bodyPr vert="horz" wrap="square" lIns="0" tIns="0" rIns="0" bIns="0" rtlCol="0" anchor="t">
            <a:spAutoFit/>
          </a:bodyPr>
          <a:lstStyle/>
          <a:p>
            <a:pPr hangingPunct="0">
              <a:spcAft>
                <a:spcPts val="600"/>
              </a:spcAft>
            </a:pPr>
            <a:r>
              <a:rPr lang="en-US" sz="1200" b="1" dirty="0">
                <a:solidFill>
                  <a:schemeClr val="bg1"/>
                </a:solidFill>
              </a:rPr>
              <a:t>Amsterdam office</a:t>
            </a:r>
          </a:p>
          <a:p>
            <a:pPr hangingPunct="0"/>
            <a:r>
              <a:rPr lang="en-US" sz="1200" dirty="0">
                <a:solidFill>
                  <a:schemeClr val="bg1"/>
                </a:solidFill>
              </a:rPr>
              <a:t>Infinity Building, 5th floor</a:t>
            </a:r>
          </a:p>
          <a:p>
            <a:pPr hangingPunct="0"/>
            <a:r>
              <a:rPr lang="en-US" sz="1200" dirty="0" err="1">
                <a:solidFill>
                  <a:schemeClr val="bg1"/>
                </a:solidFill>
              </a:rPr>
              <a:t>Amstelveenseweg</a:t>
            </a:r>
            <a:r>
              <a:rPr lang="en-US" sz="1200" dirty="0">
                <a:solidFill>
                  <a:schemeClr val="bg1"/>
                </a:solidFill>
              </a:rPr>
              <a:t> 500</a:t>
            </a:r>
          </a:p>
          <a:p>
            <a:pPr hangingPunct="0"/>
            <a:r>
              <a:rPr lang="en-US" sz="1200" dirty="0">
                <a:solidFill>
                  <a:schemeClr val="bg1"/>
                </a:solidFill>
              </a:rPr>
              <a:t>1081 KL Amsterdam</a:t>
            </a:r>
          </a:p>
          <a:p>
            <a:pPr hangingPunct="0"/>
            <a:r>
              <a:rPr lang="en-US" sz="1200" dirty="0">
                <a:solidFill>
                  <a:schemeClr val="bg1"/>
                </a:solidFill>
              </a:rPr>
              <a:t>The Netherlands</a:t>
            </a:r>
          </a:p>
          <a:p>
            <a:pPr hangingPunct="0"/>
            <a:r>
              <a:rPr lang="en-US" sz="1200" dirty="0">
                <a:solidFill>
                  <a:schemeClr val="bg1"/>
                </a:solidFill>
              </a:rPr>
              <a:t>Tel: +31 20 75312 53</a:t>
            </a:r>
            <a:endParaRPr lang="en-GB" sz="1200" dirty="0">
              <a:solidFill>
                <a:schemeClr val="bg1"/>
              </a:solidFill>
            </a:endParaRPr>
          </a:p>
        </p:txBody>
      </p:sp>
    </p:spTree>
    <p:extLst>
      <p:ext uri="{BB962C8B-B14F-4D97-AF65-F5344CB8AC3E}">
        <p14:creationId xmlns:p14="http://schemas.microsoft.com/office/powerpoint/2010/main" val="331308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CAFC6CD-DB01-D528-5FC1-54C2752EDE1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6" name="think-cell data - do not delete" hidden="1">
                        <a:extLst>
                          <a:ext uri="{FF2B5EF4-FFF2-40B4-BE49-F238E27FC236}">
                            <a16:creationId xmlns:a16="http://schemas.microsoft.com/office/drawing/2014/main" id="{9CAFC6CD-DB01-D528-5FC1-54C2752EDE1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GettyImages_Galeanu-Mihai_1406199232_ppt.jpg" descr="Economic crisis of 2022 affecting companies ">
            <a:extLst>
              <a:ext uri="{FF2B5EF4-FFF2-40B4-BE49-F238E27FC236}">
                <a16:creationId xmlns:a16="http://schemas.microsoft.com/office/drawing/2014/main" id="{C63F6351-6104-2420-5759-E663DEC6065C}"/>
              </a:ext>
            </a:extLst>
          </p:cNvPr>
          <p:cNvPicPr>
            <a:picLocks noGrp="1" noChangeAspect="1"/>
          </p:cNvPicPr>
          <p:nvPr>
            <p:ph type="pic" sz="quarter" idx="10"/>
          </p:nvPr>
        </p:nvPicPr>
        <p:blipFill rotWithShape="1">
          <a:blip r:embed="rId6"/>
          <a:srcRect t="32080" b="12956"/>
          <a:stretch/>
        </p:blipFill>
        <p:spPr>
          <a:xfrm>
            <a:off x="0" y="0"/>
            <a:ext cx="13439775" cy="4795992"/>
          </a:xfrm>
        </p:spPr>
      </p:pic>
      <p:sp>
        <p:nvSpPr>
          <p:cNvPr id="7" name="Office_address">
            <a:extLst>
              <a:ext uri="{FF2B5EF4-FFF2-40B4-BE49-F238E27FC236}">
                <a16:creationId xmlns:a16="http://schemas.microsoft.com/office/drawing/2014/main" id="{5DEDCB3D-A89E-925F-2D17-B9B798B6A1C2}"/>
              </a:ext>
            </a:extLst>
          </p:cNvPr>
          <p:cNvSpPr txBox="1"/>
          <p:nvPr>
            <p:custDataLst>
              <p:tags r:id="rId2"/>
            </p:custDataLst>
          </p:nvPr>
        </p:nvSpPr>
        <p:spPr>
          <a:xfrm>
            <a:off x="431800" y="5334000"/>
            <a:ext cx="2438400" cy="1184940"/>
          </a:xfrm>
          <a:prstGeom prst="rect">
            <a:avLst/>
          </a:prstGeom>
          <a:noFill/>
        </p:spPr>
        <p:txBody>
          <a:bodyPr vert="horz" wrap="square" lIns="0" tIns="0" rIns="0" bIns="0" rtlCol="0" anchor="t">
            <a:spAutoFit/>
          </a:bodyPr>
          <a:lstStyle/>
          <a:p>
            <a:pPr hangingPunct="0">
              <a:spcAft>
                <a:spcPts val="600"/>
              </a:spcAft>
            </a:pPr>
            <a:r>
              <a:rPr lang="en-US" sz="1200" b="1" dirty="0">
                <a:solidFill>
                  <a:schemeClr val="dk1"/>
                </a:solidFill>
              </a:rPr>
              <a:t>Amsterdam office</a:t>
            </a:r>
          </a:p>
          <a:p>
            <a:pPr hangingPunct="0"/>
            <a:r>
              <a:rPr lang="en-US" sz="1200" dirty="0">
                <a:solidFill>
                  <a:schemeClr val="dk1"/>
                </a:solidFill>
              </a:rPr>
              <a:t>Infinity Building, 5th floor</a:t>
            </a:r>
          </a:p>
          <a:p>
            <a:pPr hangingPunct="0"/>
            <a:r>
              <a:rPr lang="en-US" sz="1200" dirty="0" err="1">
                <a:solidFill>
                  <a:schemeClr val="dk1"/>
                </a:solidFill>
              </a:rPr>
              <a:t>Amstelveenseweg</a:t>
            </a:r>
            <a:r>
              <a:rPr lang="en-US" sz="1200" dirty="0">
                <a:solidFill>
                  <a:schemeClr val="dk1"/>
                </a:solidFill>
              </a:rPr>
              <a:t> 500</a:t>
            </a:r>
          </a:p>
          <a:p>
            <a:pPr hangingPunct="0"/>
            <a:r>
              <a:rPr lang="en-US" sz="1200" dirty="0">
                <a:solidFill>
                  <a:schemeClr val="dk1"/>
                </a:solidFill>
              </a:rPr>
              <a:t>1081 KL Amsterdam</a:t>
            </a:r>
          </a:p>
          <a:p>
            <a:pPr hangingPunct="0"/>
            <a:r>
              <a:rPr lang="en-US" sz="1200" dirty="0">
                <a:solidFill>
                  <a:schemeClr val="dk1"/>
                </a:solidFill>
              </a:rPr>
              <a:t>The Netherlands</a:t>
            </a:r>
          </a:p>
          <a:p>
            <a:pPr hangingPunct="0"/>
            <a:r>
              <a:rPr lang="en-US" sz="1200" dirty="0">
                <a:solidFill>
                  <a:schemeClr val="dk1"/>
                </a:solidFill>
              </a:rPr>
              <a:t>Tel: +31 20 75312 53</a:t>
            </a:r>
            <a:endParaRPr lang="en-GB" sz="1200" dirty="0">
              <a:solidFill>
                <a:schemeClr val="dk1"/>
              </a:solidFill>
            </a:endParaRPr>
          </a:p>
        </p:txBody>
      </p:sp>
      <p:pic>
        <p:nvPicPr>
          <p:cNvPr id="12" name="LOGO">
            <a:extLst>
              <a:ext uri="{FF2B5EF4-FFF2-40B4-BE49-F238E27FC236}">
                <a16:creationId xmlns:a16="http://schemas.microsoft.com/office/drawing/2014/main" id="{E2127C93-4EEB-5D94-6FB9-B895EBCEF1BE}"/>
              </a:ext>
            </a:extLst>
          </p:cNvPr>
          <p:cNvPicPr>
            <a:picLocks noChangeAspect="1"/>
          </p:cNvPicPr>
          <p:nvPr/>
        </p:nvPicPr>
        <p:blipFill>
          <a:blip r:embed="rId7"/>
          <a:stretch>
            <a:fillRect/>
          </a:stretch>
        </p:blipFill>
        <p:spPr>
          <a:xfrm>
            <a:off x="10755630" y="257303"/>
            <a:ext cx="2577664" cy="1619099"/>
          </a:xfrm>
          <a:prstGeom prst="rect">
            <a:avLst/>
          </a:prstGeom>
        </p:spPr>
      </p:pic>
      <p:sp>
        <p:nvSpPr>
          <p:cNvPr id="11" name="©GettyImages_Galeanu-Mihai_1406199232_ppt.jpg">
            <a:extLst>
              <a:ext uri="{FF2B5EF4-FFF2-40B4-BE49-F238E27FC236}">
                <a16:creationId xmlns:a16="http://schemas.microsoft.com/office/drawing/2014/main" id="{7DB654E5-7F95-FE34-1BDD-8A74213E6365}"/>
              </a:ext>
            </a:extLst>
          </p:cNvPr>
          <p:cNvSpPr txBox="1"/>
          <p:nvPr/>
        </p:nvSpPr>
        <p:spPr>
          <a:xfrm>
            <a:off x="12700" y="4706348"/>
            <a:ext cx="635000" cy="76944"/>
          </a:xfrm>
          <a:prstGeom prst="rect">
            <a:avLst/>
          </a:prstGeom>
          <a:noFill/>
        </p:spPr>
        <p:txBody>
          <a:bodyPr vert="horz" wrap="none" lIns="0" tIns="0" rIns="0" bIns="0" rtlCol="0" anchor="b">
            <a:spAutoFit/>
          </a:bodyPr>
          <a:lstStyle/>
          <a:p>
            <a:pPr algn="l">
              <a:spcAft>
                <a:spcPts val="600"/>
              </a:spcAft>
            </a:pPr>
            <a:r>
              <a:rPr lang="en-GB" sz="500">
                <a:solidFill>
                  <a:srgbClr val="C0C0C0"/>
                </a:solidFill>
              </a:rPr>
              <a:t>iStock/Galeanu-Mihai</a:t>
            </a:r>
            <a:endParaRPr lang="en-GB" sz="500" dirty="0">
              <a:solidFill>
                <a:srgbClr val="C0C0C0"/>
              </a:solidFill>
            </a:endParaRPr>
          </a:p>
        </p:txBody>
      </p:sp>
    </p:spTree>
    <p:extLst>
      <p:ext uri="{BB962C8B-B14F-4D97-AF65-F5344CB8AC3E}">
        <p14:creationId xmlns:p14="http://schemas.microsoft.com/office/powerpoint/2010/main" val="34237896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K_TEMPLATE_VERSION" val="231018"/>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oR5KaZKsLEa96N4ErPw1c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SK_SHAPE" val="CHAPTERNUMBER"/>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SK_SHAPE" val="CHAPTERNUMBER"/>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SK_SHAPE" val="CHAPTERNUMBER"/>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AdWvcL9STaCxzHtIInE0eQ"/>
</p:tagLst>
</file>

<file path=ppt/tags/tag21.xml><?xml version="1.0" encoding="utf-8"?>
<p:tagLst xmlns:a="http://schemas.openxmlformats.org/drawingml/2006/main" xmlns:r="http://schemas.openxmlformats.org/officeDocument/2006/relationships" xmlns:p="http://schemas.openxmlformats.org/presentationml/2006/main">
  <p:tag name="SK_SHAPE" val="CHAPTERNUMBER"/>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Oai_LDmPRN6D6Vee.5Sxjw"/>
</p:tagLst>
</file>

<file path=ppt/tags/tag24.xml><?xml version="1.0" encoding="utf-8"?>
<p:tagLst xmlns:a="http://schemas.openxmlformats.org/drawingml/2006/main" xmlns:r="http://schemas.openxmlformats.org/officeDocument/2006/relationships" xmlns:p="http://schemas.openxmlformats.org/presentationml/2006/main">
  <p:tag name="SK_SHAPE" val="CHAPTERNUMBER"/>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WQWOd3r9sEyra0ItezENB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SK_SHAPE" val="CHAPTERNUMBER"/>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SK_SHAPE" val="CHAPTERNUMBER"/>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SK_SHAPE" val="CHAPTERNUMBER"/>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SKSUMBOX_BACK" val="SMALL_BOTTOM"/>
</p:tagLst>
</file>

<file path=ppt/tags/tag35.xml><?xml version="1.0" encoding="utf-8"?>
<p:tagLst xmlns:a="http://schemas.openxmlformats.org/drawingml/2006/main" xmlns:r="http://schemas.openxmlformats.org/officeDocument/2006/relationships" xmlns:p="http://schemas.openxmlformats.org/presentationml/2006/main">
  <p:tag name="SK_SHAPE" val="CHAPTERNUMBER"/>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SK_SHAPE" val="CHAPTERNUMBER"/>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SK_SHAPE" val="CHAPTERNUMBER"/>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SK_DISCLAIMER" val="230105"/>
</p:tagLst>
</file>

<file path=ppt/tags/tag43.xml><?xml version="1.0" encoding="utf-8"?>
<p:tagLst xmlns:a="http://schemas.openxmlformats.org/drawingml/2006/main" xmlns:r="http://schemas.openxmlformats.org/officeDocument/2006/relationships" xmlns:p="http://schemas.openxmlformats.org/presentationml/2006/main">
  <p:tag name="SKADRESSSHAPE" val="0"/>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SKADRESSSHAPE" val="0"/>
</p:tagLst>
</file>

<file path=ppt/theme/theme1.xml><?xml version="1.0" encoding="utf-8"?>
<a:theme xmlns:a="http://schemas.openxmlformats.org/drawingml/2006/main" name="SimonKucher_theme_16-9">
  <a:themeElements>
    <a:clrScheme name="Custom 3">
      <a:dk1>
        <a:srgbClr val="212721"/>
      </a:dk1>
      <a:lt1>
        <a:srgbClr val="FFFFFF"/>
      </a:lt1>
      <a:dk2>
        <a:srgbClr val="6DB1C7"/>
      </a:dk2>
      <a:lt2>
        <a:srgbClr val="9E968F"/>
      </a:lt2>
      <a:accent1>
        <a:srgbClr val="A8B9C3"/>
      </a:accent1>
      <a:accent2>
        <a:srgbClr val="1496CC"/>
      </a:accent2>
      <a:accent3>
        <a:srgbClr val="47CCCC"/>
      </a:accent3>
      <a:accent4>
        <a:srgbClr val="7A82CC"/>
      </a:accent4>
      <a:accent5>
        <a:srgbClr val="F47A3D"/>
      </a:accent5>
      <a:accent6>
        <a:srgbClr val="FFCC00"/>
      </a:accent6>
      <a:hlink>
        <a:srgbClr val="C80041"/>
      </a:hlink>
      <a:folHlink>
        <a:srgbClr val="2DA1A1"/>
      </a:folHlink>
    </a:clrScheme>
    <a:fontScheme name="Neue Simon Kucher">
      <a:majorFont>
        <a:latin typeface="Neue Simon Kucher"/>
        <a:ea typeface=""/>
        <a:cs typeface=""/>
      </a:majorFont>
      <a:minorFont>
        <a:latin typeface="Neue Simon Kucher"/>
        <a:ea typeface=""/>
        <a:cs typeface=""/>
      </a:minorFont>
    </a:fontScheme>
    <a:fmtScheme name="Simon-Kucher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40000"/>
            <a:lumOff val="60000"/>
          </a:schemeClr>
        </a:solidFill>
        <a:ln w="9525">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sz="1400" dirty="0" err="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rgbClr val="6D6E6A"/>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179388" indent="-179388" algn="l">
          <a:spcAft>
            <a:spcPts val="600"/>
          </a:spcAft>
          <a:buFont typeface="Wingdings" panose="05000000000000000000" pitchFamily="2" charset="2"/>
          <a:buChar char="§"/>
          <a:defRPr sz="1400" dirty="0" smtClean="0"/>
        </a:defPPr>
      </a:lstStyle>
    </a:txDef>
  </a:objectDefaults>
  <a:extraClrSchemeLst/>
  <a:custClrLst>
    <a:custClr name="Simon-Kucher Ruby">
      <a:srgbClr val="C80041"/>
    </a:custClr>
    <a:custClr name="Cranberry">
      <a:srgbClr val="9E1649"/>
    </a:custClr>
    <a:custClr name="Salmon">
      <a:srgbClr val="E8526B"/>
    </a:custClr>
    <a:custClr name="Charcol">
      <a:srgbClr val="323F48"/>
    </a:custClr>
    <a:custClr name="Ice blue">
      <a:srgbClr val="4A5F6B"/>
    </a:custClr>
    <a:custClr>
      <a:srgbClr val="FFFFFF"/>
    </a:custClr>
    <a:custClr>
      <a:srgbClr val="FFFFFF"/>
    </a:custClr>
    <a:custClr>
      <a:srgbClr val="FFFFFF"/>
    </a:custClr>
    <a:custClr>
      <a:srgbClr val="FFFFFF"/>
    </a:custClr>
    <a:custClr>
      <a:srgbClr val="FFFFFF"/>
    </a:custClr>
    <a:custClr name="Traffic Green">
      <a:srgbClr val="2FA74D"/>
    </a:custClr>
    <a:custClr name="Traffic Orange">
      <a:srgbClr val="FFCC66"/>
    </a:custClr>
    <a:custClr name="Traffic Red">
      <a:srgbClr val="E45444"/>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63BE7B"/>
    </a:custClr>
    <a:custClr>
      <a:srgbClr val="86C97E"/>
    </a:custClr>
    <a:custClr>
      <a:srgbClr val="A9D27F"/>
    </a:custClr>
    <a:custClr>
      <a:srgbClr val="CCDD82"/>
    </a:custClr>
    <a:custClr>
      <a:srgbClr val="EEE683"/>
    </a:custClr>
    <a:custClr>
      <a:srgbClr val="FCDA7C"/>
    </a:custClr>
    <a:custClr>
      <a:srgbClr val="F6B86E"/>
    </a:custClr>
    <a:custClr>
      <a:srgbClr val="F09760"/>
    </a:custClr>
    <a:custClr>
      <a:srgbClr val="EA7552"/>
    </a:custClr>
    <a:custClr>
      <a:srgbClr val="E45444"/>
    </a:custClr>
    <a:custClr>
      <a:srgbClr val="B1DEBD"/>
    </a:custClr>
    <a:custClr>
      <a:srgbClr val="C2E4BE"/>
    </a:custClr>
    <a:custClr>
      <a:srgbClr val="D4E8BF"/>
    </a:custClr>
    <a:custClr>
      <a:srgbClr val="E5EEC0"/>
    </a:custClr>
    <a:custClr>
      <a:srgbClr val="F6F2C1"/>
    </a:custClr>
    <a:custClr>
      <a:srgbClr val="FDECBD"/>
    </a:custClr>
    <a:custClr>
      <a:srgbClr val="FADBB6"/>
    </a:custClr>
    <a:custClr>
      <a:srgbClr val="F7CBAF"/>
    </a:custClr>
    <a:custClr>
      <a:srgbClr val="F4BAA8"/>
    </a:custClr>
    <a:custClr>
      <a:srgbClr val="F1A9A1"/>
    </a:custClr>
    <a:custClr>
      <a:srgbClr val="D0EBD7"/>
    </a:custClr>
    <a:custClr>
      <a:srgbClr val="DAEFD8"/>
    </a:custClr>
    <a:custClr>
      <a:srgbClr val="E5F1D8"/>
    </a:custClr>
    <a:custClr>
      <a:srgbClr val="F0F5D9"/>
    </a:custClr>
    <a:custClr>
      <a:srgbClr val="FAF7DA"/>
    </a:custClr>
    <a:custClr>
      <a:srgbClr val="FEF4D7"/>
    </a:custClr>
    <a:custClr>
      <a:srgbClr val="FCEAD3"/>
    </a:custClr>
    <a:custClr>
      <a:srgbClr val="FAE0CF"/>
    </a:custClr>
    <a:custClr>
      <a:srgbClr val="F9D5CB"/>
    </a:custClr>
    <a:custClr>
      <a:srgbClr val="F7CBC7"/>
    </a:custClr>
  </a:custClrLst>
  <a:extLst>
    <a:ext uri="{05A4C25C-085E-4340-85A3-A5531E510DB2}">
      <thm15:themeFamily xmlns:thm15="http://schemas.microsoft.com/office/thememl/2012/main" name="Simon-Kucher Template.potx" id="{82BA33AA-001D-4A07-8100-AA20AF076A0F}" vid="{607C8942-D0B1-42B2-9CFB-0D0F96AF9366}"/>
    </a:ext>
  </a:extLst>
</a:theme>
</file>

<file path=ppt/theme/theme2.xml><?xml version="1.0" encoding="utf-8"?>
<a:theme xmlns:a="http://schemas.openxmlformats.org/drawingml/2006/main" name="SimonKucher_theme_16-9">
  <a:themeElements>
    <a:clrScheme name="Custom 3">
      <a:dk1>
        <a:srgbClr val="212721"/>
      </a:dk1>
      <a:lt1>
        <a:srgbClr val="FFFFFF"/>
      </a:lt1>
      <a:dk2>
        <a:srgbClr val="6DB1C7"/>
      </a:dk2>
      <a:lt2>
        <a:srgbClr val="9E968F"/>
      </a:lt2>
      <a:accent1>
        <a:srgbClr val="A8B9C3"/>
      </a:accent1>
      <a:accent2>
        <a:srgbClr val="1496CC"/>
      </a:accent2>
      <a:accent3>
        <a:srgbClr val="47CCCC"/>
      </a:accent3>
      <a:accent4>
        <a:srgbClr val="7A82CC"/>
      </a:accent4>
      <a:accent5>
        <a:srgbClr val="F47A3D"/>
      </a:accent5>
      <a:accent6>
        <a:srgbClr val="FFCC00"/>
      </a:accent6>
      <a:hlink>
        <a:srgbClr val="C80041"/>
      </a:hlink>
      <a:folHlink>
        <a:srgbClr val="2DA1A1"/>
      </a:folHlink>
    </a:clrScheme>
    <a:fontScheme name="Neue Simon Kucher">
      <a:majorFont>
        <a:latin typeface="Neue Simon Kucher"/>
        <a:ea typeface=""/>
        <a:cs typeface=""/>
      </a:majorFont>
      <a:minorFont>
        <a:latin typeface="Neue Simon Kucher"/>
        <a:ea typeface=""/>
        <a:cs typeface=""/>
      </a:minorFont>
    </a:fontScheme>
    <a:fmtScheme name="Simon-Kucher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40000"/>
            <a:lumOff val="60000"/>
          </a:schemeClr>
        </a:solidFill>
        <a:ln w="9525">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sz="1400" dirty="0" err="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rgbClr val="6D6E6A"/>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marL="179388" indent="-179388" algn="l">
          <a:spcAft>
            <a:spcPts val="600"/>
          </a:spcAft>
          <a:buFont typeface="Wingdings" panose="05000000000000000000" pitchFamily="2" charset="2"/>
          <a:buChar char="§"/>
          <a:defRPr sz="1400" dirty="0" smtClean="0"/>
        </a:defPPr>
      </a:lstStyle>
    </a:txDef>
  </a:objectDefaults>
  <a:extraClrSchemeLst/>
  <a:custClrLst>
    <a:custClr name="Simon-Kucher Ruby">
      <a:srgbClr val="C80041"/>
    </a:custClr>
    <a:custClr name="Cranberry">
      <a:srgbClr val="9E1649"/>
    </a:custClr>
    <a:custClr name="Salmon">
      <a:srgbClr val="E8526B"/>
    </a:custClr>
    <a:custClr name="Charcol">
      <a:srgbClr val="323F48"/>
    </a:custClr>
    <a:custClr name="Ice blue">
      <a:srgbClr val="4A5F6B"/>
    </a:custClr>
    <a:custClr>
      <a:srgbClr val="FFFFFF"/>
    </a:custClr>
    <a:custClr>
      <a:srgbClr val="FFFFFF"/>
    </a:custClr>
    <a:custClr>
      <a:srgbClr val="FFFFFF"/>
    </a:custClr>
    <a:custClr>
      <a:srgbClr val="FFFFFF"/>
    </a:custClr>
    <a:custClr>
      <a:srgbClr val="FFFFFF"/>
    </a:custClr>
    <a:custClr name="Traffic Green">
      <a:srgbClr val="2FA74D"/>
    </a:custClr>
    <a:custClr name="Traffic Orange">
      <a:srgbClr val="FFCC66"/>
    </a:custClr>
    <a:custClr name="Traffic Red">
      <a:srgbClr val="E45444"/>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63BE7B"/>
    </a:custClr>
    <a:custClr>
      <a:srgbClr val="86C97E"/>
    </a:custClr>
    <a:custClr>
      <a:srgbClr val="A9D27F"/>
    </a:custClr>
    <a:custClr>
      <a:srgbClr val="CCDD82"/>
    </a:custClr>
    <a:custClr>
      <a:srgbClr val="EEE683"/>
    </a:custClr>
    <a:custClr>
      <a:srgbClr val="FCDA7C"/>
    </a:custClr>
    <a:custClr>
      <a:srgbClr val="F6B86E"/>
    </a:custClr>
    <a:custClr>
      <a:srgbClr val="F09760"/>
    </a:custClr>
    <a:custClr>
      <a:srgbClr val="EA7552"/>
    </a:custClr>
    <a:custClr>
      <a:srgbClr val="E45444"/>
    </a:custClr>
    <a:custClr>
      <a:srgbClr val="B1DEBD"/>
    </a:custClr>
    <a:custClr>
      <a:srgbClr val="C2E4BE"/>
    </a:custClr>
    <a:custClr>
      <a:srgbClr val="D4E8BF"/>
    </a:custClr>
    <a:custClr>
      <a:srgbClr val="E5EEC0"/>
    </a:custClr>
    <a:custClr>
      <a:srgbClr val="F6F2C1"/>
    </a:custClr>
    <a:custClr>
      <a:srgbClr val="FDECBD"/>
    </a:custClr>
    <a:custClr>
      <a:srgbClr val="FADBB6"/>
    </a:custClr>
    <a:custClr>
      <a:srgbClr val="F7CBAF"/>
    </a:custClr>
    <a:custClr>
      <a:srgbClr val="F4BAA8"/>
    </a:custClr>
    <a:custClr>
      <a:srgbClr val="F1A9A1"/>
    </a:custClr>
    <a:custClr>
      <a:srgbClr val="D0EBD7"/>
    </a:custClr>
    <a:custClr>
      <a:srgbClr val="DAEFD8"/>
    </a:custClr>
    <a:custClr>
      <a:srgbClr val="E5F1D8"/>
    </a:custClr>
    <a:custClr>
      <a:srgbClr val="F0F5D9"/>
    </a:custClr>
    <a:custClr>
      <a:srgbClr val="FAF7DA"/>
    </a:custClr>
    <a:custClr>
      <a:srgbClr val="FEF4D7"/>
    </a:custClr>
    <a:custClr>
      <a:srgbClr val="FCEAD3"/>
    </a:custClr>
    <a:custClr>
      <a:srgbClr val="FAE0CF"/>
    </a:custClr>
    <a:custClr>
      <a:srgbClr val="F9D5CB"/>
    </a:custClr>
    <a:custClr>
      <a:srgbClr val="F7CBC7"/>
    </a:custClr>
  </a:custClrLst>
  <a:extLst>
    <a:ext uri="{05A4C25C-085E-4340-85A3-A5531E510DB2}">
      <thm15:themeFamily xmlns:thm15="http://schemas.microsoft.com/office/thememl/2012/main" name="Simon-Kucher Template.potx" id="{593FF60D-CB7F-4049-9F14-F32C12156CE8}" vid="{975C1F51-2CBD-4C63-9953-DEE2B83A595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1566</TotalTime>
  <Words>2099</Words>
  <Application>Microsoft Office PowerPoint</Application>
  <PresentationFormat>Custom</PresentationFormat>
  <Paragraphs>496</Paragraphs>
  <Slides>24</Slides>
  <Notes>13</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24</vt:i4>
      </vt:variant>
    </vt:vector>
  </HeadingPairs>
  <TitlesOfParts>
    <vt:vector size="34" baseType="lpstr">
      <vt:lpstr>MS PGothic</vt:lpstr>
      <vt:lpstr>Wingdings</vt:lpstr>
      <vt:lpstr>Symbol</vt:lpstr>
      <vt:lpstr>SimonKucher</vt:lpstr>
      <vt:lpstr>Arial</vt:lpstr>
      <vt:lpstr>Neue Simon Kucher</vt:lpstr>
      <vt:lpstr>Calibri</vt:lpstr>
      <vt:lpstr>SimonKucher_theme_16-9</vt:lpstr>
      <vt:lpstr>SimonKucher_theme_16-9</vt:lpstr>
      <vt:lpstr>think-cell Slide</vt:lpstr>
      <vt:lpstr>Pricing Excellence</vt:lpstr>
      <vt:lpstr>Your Speaker</vt:lpstr>
      <vt:lpstr>Agenda</vt:lpstr>
      <vt:lpstr>What we do at Simon-Kucher   </vt:lpstr>
      <vt:lpstr>We work with multinationals as well as hidden champions across all sectors</vt:lpstr>
      <vt:lpstr>Pricing is a process from determining the price strategy, setting the price to finally implementing it</vt:lpstr>
      <vt:lpstr>Pricing is a process from determining the price strategy, setting the price to finally implementing it</vt:lpstr>
      <vt:lpstr>Pricing needs to be aligned with strategic goals of the company</vt:lpstr>
      <vt:lpstr>And the offering should meet the different needs of customer segments</vt:lpstr>
      <vt:lpstr>Differentiate your offering: Both for B2C as for B2B</vt:lpstr>
      <vt:lpstr>Pricing is a process from determining the price strategy, setting the price to finally implementing it</vt:lpstr>
      <vt:lpstr>There are different ways to set the price, ranging from a static price to continuous dynamic price setting</vt:lpstr>
      <vt:lpstr>To determine prices, three different methodologies can be used</vt:lpstr>
      <vt:lpstr>Issue with cost-plus pricing</vt:lpstr>
      <vt:lpstr>Van Westendorp analysis is a scientific method to determine the consumer willingness-to-pay to identify optimal price points</vt:lpstr>
      <vt:lpstr>Pricing is a process from determining the price strategy, setting the price to finally implementing it</vt:lpstr>
      <vt:lpstr>Trade terms can be used to steer desired behavior from your trade partner and have defendable differences between partners</vt:lpstr>
      <vt:lpstr>Trade term framework should balance what the trade partner does for you and what it gets in return</vt:lpstr>
      <vt:lpstr>Finally, choice is not rational, therefore the offering, design and pricing should take customer psychology into account</vt:lpstr>
      <vt:lpstr>Behavioral pricing – price anchoring</vt:lpstr>
      <vt:lpstr>Pricing is a process from determining the price strategy, setting the price to finally implementing it</vt:lpstr>
      <vt:lpstr>PowerPoint Presentation</vt:lpstr>
      <vt:lpstr>PowerPoint Presentation</vt:lpstr>
      <vt:lpstr>PowerPoint Presentation</vt:lpstr>
    </vt:vector>
  </TitlesOfParts>
  <Manager/>
  <Company>Simon-Kucher and Partners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Pricing Excellence</dc:title>
  <dc:creator>Linda de Graaf</dc:creator>
  <cp:lastModifiedBy>Jos Eeland</cp:lastModifiedBy>
  <cp:revision>25</cp:revision>
  <dcterms:created xsi:type="dcterms:W3CDTF">2024-02-13T13:04:46Z</dcterms:created>
  <dcterms:modified xsi:type="dcterms:W3CDTF">2024-03-04T13:25:13Z</dcterms:modified>
</cp:coreProperties>
</file>